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FEBF86-A53F-4522-814B-C14C1E07D8BE}">
  <a:tblStyle styleId="{10FEBF86-A53F-4522-814B-C14C1E07D8B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6C16434-F1DF-4610-BDB3-7A10A8730CB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F0"/>
          </a:solidFill>
        </a:fill>
      </a:tcStyle>
    </a:wholeTbl>
    <a:band1H>
      <a:tcTxStyle/>
      <a:tcStyle>
        <a:fill>
          <a:solidFill>
            <a:srgbClr val="CDCFE0"/>
          </a:solidFill>
        </a:fill>
      </a:tcStyle>
    </a:band1H>
    <a:band2H>
      <a:tcTxStyle/>
    </a:band2H>
    <a:band1V>
      <a:tcTxStyle/>
      <a:tcStyle>
        <a:fill>
          <a:solidFill>
            <a:srgbClr val="CDCFE0"/>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slide" Target="slides/slide83.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0"/>
            <a:ext cx="3038475" cy="4667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701675" y="4416425"/>
            <a:ext cx="5607050" cy="41846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8088"/>
            <a:ext cx="3038475" cy="4667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96" name="Google Shape;96;p4: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importance of Principals as instructional leaders in schools has been established. This involves leading the learning of teachers to improve the effectiveness of their instruction. The Principal’s role in guiding interactions between teachers and students applies to the instruction of social behavior as well as to academic learning. However, the learning curve for behavior instruction may be steeper than for academics as systems have historically relegated leadership of behavior interventions to Special Education.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This presentation describes the development, content and delivery of a professional development course for Principals regarding their role in multi-tiered systems of school-wide positive behavior supports (SWPBS), with specific focus on higher level behavior supports.  This course for Administrators, which grew out of experiences with a federally funded “Tertiary PBIS Demonstration Project” (2006-2010), focuses on the role of the building principal to support the installation of the systems and practices needed to ensure effective supports for students with increasingly complex behavior needs. </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97" name="Google Shape;97;p4: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1: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9" name="Google Shape;159;p21: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need for strong leadership</a:t>
            </a:r>
            <a:endParaRPr/>
          </a:p>
        </p:txBody>
      </p:sp>
      <p:sp>
        <p:nvSpPr>
          <p:cNvPr id="160" name="Google Shape;160;p21: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4: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
        <p:nvSpPr>
          <p:cNvPr id="166" name="Google Shape;166;p24:notes"/>
          <p:cNvSpPr txBox="1"/>
          <p:nvPr/>
        </p:nvSpPr>
        <p:spPr>
          <a:xfrm>
            <a:off x="3971925" y="8831263"/>
            <a:ext cx="3038475" cy="465137"/>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67" name="Google Shape;167;p2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24:notes"/>
          <p:cNvSpPr txBox="1"/>
          <p:nvPr>
            <p:ph idx="1" type="body"/>
          </p:nvPr>
        </p:nvSpPr>
        <p:spPr>
          <a:xfrm>
            <a:off x="935038" y="4416425"/>
            <a:ext cx="5140325" cy="4183063"/>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High Self Evaluation compared to an external evaluation of practice. The “we think we are already doing it” syndrome.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6: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76" name="Google Shape;176;p2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7: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2" name="Google Shape;182;p27: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8: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8" name="Google Shape;188;p28: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9: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94" name="Google Shape;194;p29: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0: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0" name="Google Shape;200;p3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2: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7" name="Google Shape;207;p3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3: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3" name="Google Shape;213;p33: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34: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9" name="Google Shape;219;p3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03" name="Google Shape;103;p6: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information I am sharing is actually a retrospective view at what we did as we jumped into a Tier 2/3 Demo process and quickly realized training the school-based teams was not enough. We developed a course for building (and district administrators that was linked to the state system for administrative recertification (1 course required for all administrators every year). Did the course have an impact on implementation and/or sustainability? </a:t>
            </a:r>
            <a:endParaRPr/>
          </a:p>
        </p:txBody>
      </p:sp>
      <p:sp>
        <p:nvSpPr>
          <p:cNvPr id="104" name="Google Shape;104;p6: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5: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5" name="Google Shape;225;p35: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6: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1" name="Google Shape;231;p3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7: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lang="en-US" sz="1100" u="none">
                <a:solidFill>
                  <a:schemeClr val="dk1"/>
                </a:solidFill>
                <a:latin typeface="Arial"/>
                <a:ea typeface="Arial"/>
                <a:cs typeface="Arial"/>
                <a:sym typeface="Arial"/>
              </a:rPr>
              <a:t>‹#›</a:t>
            </a:fld>
            <a:endParaRPr b="0" sz="1100" u="none">
              <a:solidFill>
                <a:schemeClr val="dk1"/>
              </a:solidFill>
              <a:latin typeface="Arial"/>
              <a:ea typeface="Arial"/>
              <a:cs typeface="Arial"/>
              <a:sym typeface="Arial"/>
            </a:endParaRPr>
          </a:p>
        </p:txBody>
      </p:sp>
      <p:sp>
        <p:nvSpPr>
          <p:cNvPr id="238" name="Google Shape;238;p37: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37: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9: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0" name="Google Shape;260;p39: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40: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6" name="Google Shape;266;p4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1: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2" name="Google Shape;272;p41: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4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8" name="Google Shape;278;p42: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Understanding what to model and lead; giving them “language” to use with staff</a:t>
            </a:r>
            <a:endParaRPr/>
          </a:p>
        </p:txBody>
      </p:sp>
      <p:sp>
        <p:nvSpPr>
          <p:cNvPr id="279" name="Google Shape;279;p42: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86" name="Google Shape;286;p44: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Understanding what to model and lead; giving them “language” to use with staff</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87" name="Google Shape;287;p44: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94" name="Google Shape;294;p46: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Use academic analogy</a:t>
            </a:r>
            <a:endParaRPr/>
          </a:p>
        </p:txBody>
      </p:sp>
      <p:sp>
        <p:nvSpPr>
          <p:cNvPr id="295" name="Google Shape;295;p46: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8: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1" name="Google Shape;301;p48: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In case Principals think that restrictive placements are helpful for students….</a:t>
            </a:r>
            <a:endParaRPr/>
          </a:p>
        </p:txBody>
      </p:sp>
      <p:sp>
        <p:nvSpPr>
          <p:cNvPr id="302" name="Google Shape;302;p48: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0" name="Google Shape;110;p8: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50: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8" name="Google Shape;308;p5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51: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16" name="Google Shape;316;p51: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52: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
        <p:nvSpPr>
          <p:cNvPr id="321" name="Google Shape;321;p5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2" name="Google Shape;322;p52: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5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54: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29" name="Google Shape;329;p54: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6: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35" name="Google Shape;335;p5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57: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1" name="Google Shape;341;p57: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58: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7" name="Google Shape;347;p58: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59: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53" name="Google Shape;353;p59: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60: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59" name="Google Shape;359;p6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61: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66" name="Google Shape;366;p61: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
        <p:nvSpPr>
          <p:cNvPr id="116" name="Google Shape;116;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10:notes"/>
          <p:cNvSpPr txBox="1"/>
          <p:nvPr>
            <p:ph idx="1" type="body"/>
          </p:nvPr>
        </p:nvSpPr>
        <p:spPr>
          <a:xfrm>
            <a:off x="701675" y="4414838"/>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73" name="Google Shape;373;p62: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Relating the information to what is happening in their district? What role can the princpall(s) play at the District Leadership Level?</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74" name="Google Shape;374;p62: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64: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80" name="Google Shape;380;p6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65: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86" name="Google Shape;386;p65: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66: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92" name="Google Shape;392;p6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68: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99" name="Google Shape;399;p68: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Clarifying Principal’s role in ensuring staff are clear about their roles and are accountable</a:t>
            </a:r>
            <a:endParaRPr/>
          </a:p>
        </p:txBody>
      </p:sp>
      <p:sp>
        <p:nvSpPr>
          <p:cNvPr id="400" name="Google Shape;400;p68: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70: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07" name="Google Shape;407;p7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71: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30" name="Google Shape;430;p71: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72: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36" name="Google Shape;436;p7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73: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42" name="Google Shape;442;p73: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7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48" name="Google Shape;448;p74: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Clarifying the Princpal’s role in ensuring EBPs are used</a:t>
            </a:r>
            <a:endParaRPr/>
          </a:p>
        </p:txBody>
      </p:sp>
      <p:sp>
        <p:nvSpPr>
          <p:cNvPr id="449" name="Google Shape;449;p74: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24" name="Google Shape;124;p12: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25" name="Google Shape;125;p12: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76: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5" name="Google Shape;455;p76: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6" name="Google Shape;456;p7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7" name="Google Shape;457;p76:notes"/>
          <p:cNvSpPr txBox="1"/>
          <p:nvPr>
            <p:ph idx="1" type="body"/>
          </p:nvPr>
        </p:nvSpPr>
        <p:spPr>
          <a:xfrm>
            <a:off x="701675" y="4416425"/>
            <a:ext cx="5607050" cy="4184650"/>
          </a:xfrm>
          <a:prstGeom prst="rect">
            <a:avLst/>
          </a:prstGeom>
          <a:noFill/>
          <a:ln>
            <a:noFill/>
          </a:ln>
        </p:spPr>
        <p:txBody>
          <a:bodyPr anchorCtr="0" anchor="t" bIns="46575" lIns="93150" spcFirstLastPara="1" rIns="93150"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58" name="Google Shape;458;p76:notes"/>
          <p:cNvSpPr txBox="1"/>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79: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64" name="Google Shape;464;p79: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80: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70" name="Google Shape;470;p8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81: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77" name="Google Shape;477;p81: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82: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82" name="Google Shape;482;p8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83: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97" name="Google Shape;497;p83: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84: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03" name="Google Shape;503;p8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85: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14" name="Google Shape;514;p85: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86: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20" name="Google Shape;520;p8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87: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27" name="Google Shape;527;p87: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2" name="Google Shape;132;p14: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At the initiation of Tier 2/3 Demo project, we focused on TA to DLTs and tran fro school-based teams including Principals. It became apparent the Principals initially wanted to simply have their staff trained in the Tier 3 interventions and we found that wasn’t working. The interventions were not being implemented or monitored following training, even though a) we focused on the system components in the buildings as we trained the teams and b) the Principals participated in the professional development. We refocused Training and TA to guiding DLT’s, coaches and building administrators</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33" name="Google Shape;133;p14: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88: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34" name="Google Shape;534;p88: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89: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40" name="Google Shape;540;p89: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90: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
        <p:nvSpPr>
          <p:cNvPr id="546" name="Google Shape;546;p90:notes"/>
          <p:cNvSpPr txBox="1"/>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47" name="Google Shape;547;p9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8" name="Google Shape;548;p90: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92: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
        <p:nvSpPr>
          <p:cNvPr id="558" name="Google Shape;558;p92:notes"/>
          <p:cNvSpPr txBox="1"/>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59" name="Google Shape;559;p9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0" name="Google Shape;560;p92: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94: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
        <p:nvSpPr>
          <p:cNvPr id="574" name="Google Shape;574;p94:notes"/>
          <p:cNvSpPr txBox="1"/>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75" name="Google Shape;575;p9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6" name="Google Shape;576;p94: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97: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90" name="Google Shape;590;p97: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98: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96" name="Google Shape;596;p98: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99: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02" name="Google Shape;602;p99: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00:notes"/>
          <p:cNvSpPr txBox="1"/>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08" name="Google Shape;608;p100:notes"/>
          <p:cNvSpPr txBox="1"/>
          <p:nvPr/>
        </p:nvSpPr>
        <p:spPr>
          <a:xfrm>
            <a:off x="3971925" y="8831263"/>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09" name="Google Shape;609;p10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10" name="Google Shape;610;p100:notes"/>
          <p:cNvSpPr txBox="1"/>
          <p:nvPr>
            <p:ph idx="1" type="body"/>
          </p:nvPr>
        </p:nvSpPr>
        <p:spPr>
          <a:xfrm>
            <a:off x="935038" y="4416425"/>
            <a:ext cx="5140325" cy="4183063"/>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Relate to the teams they may have operating in their schools</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10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53" name="Google Shape;653;p102: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Relating the information to what is happening in their school</a:t>
            </a:r>
            <a:endParaRPr/>
          </a:p>
        </p:txBody>
      </p:sp>
      <p:sp>
        <p:nvSpPr>
          <p:cNvPr id="654" name="Google Shape;654;p102: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6: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9" name="Google Shape;139;p1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104: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62" name="Google Shape;662;p10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105: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68" name="Google Shape;668;p105: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06: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74" name="Google Shape;674;p10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07: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80" name="Google Shape;680;p107: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08: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86" name="Google Shape;686;p108: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State context</a:t>
            </a:r>
            <a:endParaRPr/>
          </a:p>
        </p:txBody>
      </p:sp>
      <p:sp>
        <p:nvSpPr>
          <p:cNvPr id="687" name="Google Shape;687;p108: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11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93" name="Google Shape;693;p110: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During 2012-13, approximately 73% of Illinois PBIS schools (1,326) had documentation of Tier 1 PBIS implementation through active use of self-assessment and progress monitoring tools.  Tier 2/Tier 3 implementation has greatly increased over the past three years with over 600 schools documenting  Tier 2 implementation, and close to 500 schools self-assessing and monitoring the fidelity of implementation at Tier 3 during 2012-13.  Over 300 schools had reached full fidelity at Tier 2, and 111 of schools implementing Tier 3 documented full fidelity in 2012-13.</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a:t>
            </a:r>
            <a:endParaRPr/>
          </a:p>
        </p:txBody>
      </p:sp>
      <p:sp>
        <p:nvSpPr>
          <p:cNvPr id="694" name="Google Shape;694;p110: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112: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701" name="Google Shape;701;p112: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Can we incorporate same content into an overall PD plan for a district? The following slides provide a PD plan recently developed for a “Race to the Top” district who requested a Tier 2 implementation plan over a 15 month period. Although the components have been implemented in other distircts, this particular arrangement of PD has not yet been implemented (it is under review by the district).</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702" name="Google Shape;702;p112: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14: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08" name="Google Shape;708;p114: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15: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15" name="Google Shape;715;p115: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116: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21" name="Google Shape;721;p116: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7: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45" name="Google Shape;145;p17: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importance of Principals as instructional leaders in schools has been established. This involves leading the learning of teachers to improve the effectiveness of their instruction. We believe the Principal’s role in guiding interactions between teachers and students applies to the instruction of social behavior as well as to academic learning. However, the learning curve for behavior instruction may be steeper than for academics as systems have historically relegated leadership of behavior interventions to Special Education. (Is there any research to support this hypothesis?)</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46" name="Google Shape;146;p17: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117: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28" name="Google Shape;728;p117: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118: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35" name="Google Shape;735;p118: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19: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41" name="Google Shape;741;p119: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20:notes"/>
          <p:cNvSpPr txBox="1"/>
          <p:nvPr>
            <p:ph idx="1" type="body"/>
          </p:nvPr>
        </p:nvSpPr>
        <p:spPr>
          <a:xfrm>
            <a:off x="701675" y="4416425"/>
            <a:ext cx="5607050" cy="41846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48" name="Google Shape;748;p120: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9:notes"/>
          <p:cNvSpPr/>
          <p:nvPr>
            <p:ph idx="2" type="sldImg"/>
          </p:nvPr>
        </p:nvSpPr>
        <p:spPr>
          <a:xfrm>
            <a:off x="1182688" y="695325"/>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2" name="Google Shape;152;p19:notes"/>
          <p:cNvSpPr txBox="1"/>
          <p:nvPr>
            <p:ph idx="1" type="body"/>
          </p:nvPr>
        </p:nvSpPr>
        <p:spPr>
          <a:xfrm>
            <a:off x="701675" y="4416425"/>
            <a:ext cx="5607050" cy="4184650"/>
          </a:xfrm>
          <a:prstGeom prst="rect">
            <a:avLst/>
          </a:prstGeom>
          <a:noFill/>
          <a:ln>
            <a:noFill/>
          </a:ln>
        </p:spPr>
        <p:txBody>
          <a:bodyPr anchorCtr="0" anchor="t" bIns="46400" lIns="92800" spcFirstLastPara="1" rIns="92800" wrap="square" tIns="464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What may have to change to increase effectiveness (Sp Ed viewed by us as part of the problem!)</a:t>
            </a:r>
            <a:endParaRPr/>
          </a:p>
        </p:txBody>
      </p:sp>
      <p:sp>
        <p:nvSpPr>
          <p:cNvPr id="153" name="Google Shape;153;p19:notes"/>
          <p:cNvSpPr txBox="1"/>
          <p:nvPr>
            <p:ph idx="12" type="sldNum"/>
          </p:nvPr>
        </p:nvSpPr>
        <p:spPr>
          <a:xfrm>
            <a:off x="3970338" y="8828088"/>
            <a:ext cx="3038475" cy="46672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chemeClr val="accent1"/>
              </a:buClr>
              <a:buSzPts val="3200"/>
              <a:buFont typeface="Noto Sans Symbols"/>
              <a:buNone/>
              <a:defRPr b="0" i="0" sz="3200" u="none" cap="none" strike="noStrike">
                <a:solidFill>
                  <a:schemeClr val="dk1"/>
                </a:solidFill>
                <a:latin typeface="Calibri"/>
                <a:ea typeface="Calibri"/>
                <a:cs typeface="Calibri"/>
                <a:sym typeface="Calibri"/>
              </a:defRPr>
            </a:lvl1pPr>
            <a:lvl2pPr indent="0" lvl="1" marL="457200" marR="0" rtl="0" algn="ctr">
              <a:spcBef>
                <a:spcPts val="56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2pPr>
            <a:lvl3pPr indent="0" lvl="2" marL="914400" marR="0" rtl="0" algn="ctr">
              <a:spcBef>
                <a:spcPts val="480"/>
              </a:spcBef>
              <a:spcAft>
                <a:spcPts val="0"/>
              </a:spcAft>
              <a:buClr>
                <a:schemeClr val="accent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ct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ct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ct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ct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ct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ct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2"/>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1"/>
          <p:cNvSpPr txBox="1"/>
          <p:nvPr>
            <p:ph type="title"/>
          </p:nvPr>
        </p:nvSpPr>
        <p:spPr>
          <a:xfrm>
            <a:off x="1219200" y="273050"/>
            <a:ext cx="2819400"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70" name="Google Shape;70;p11"/>
          <p:cNvSpPr txBox="1"/>
          <p:nvPr>
            <p:ph idx="1" type="body"/>
          </p:nvPr>
        </p:nvSpPr>
        <p:spPr>
          <a:xfrm>
            <a:off x="4191000" y="273050"/>
            <a:ext cx="449580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2" type="body"/>
          </p:nvPr>
        </p:nvSpPr>
        <p:spPr>
          <a:xfrm>
            <a:off x="1219200" y="1435100"/>
            <a:ext cx="2819400"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accent1"/>
              </a:buClr>
              <a:buSzPts val="3200"/>
              <a:buFont typeface="Noto Sans Symbols"/>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accent1"/>
              </a:buClr>
              <a:buSzPts val="2800"/>
              <a:buFont typeface="Noto Sans Symbols"/>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accent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accent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accent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72" name="Google Shape;72;p11"/>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3" name="Google Shape;73;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11"/>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1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77" name="Google Shape;77;p1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accent1"/>
              </a:buClr>
              <a:buSzPts val="1400"/>
              <a:buFont typeface="Noto Sans Symbols"/>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accent1"/>
              </a:buClr>
              <a:buSzPts val="1400"/>
              <a:buFont typeface="Noto Sans Symbols"/>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accent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accent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accent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78" name="Google Shape;78;p12"/>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accent1"/>
              </a:buClr>
              <a:buSzPts val="3200"/>
              <a:buFont typeface="Noto Sans Symbols"/>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accent1"/>
              </a:buClr>
              <a:buSzPts val="2800"/>
              <a:buFont typeface="Noto Sans Symbols"/>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accent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accent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accent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79" name="Google Shape;79;p12"/>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0" name="Google Shape;80;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1" name="Google Shape;81;p12"/>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84" name="Google Shape;84;p13"/>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Google Shape;85;p13"/>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 name="Google Shape;86;p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7" name="Google Shape;87;p13"/>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14"/>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90" name="Google Shape;90;p14"/>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 name="Google Shape;91;p14"/>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2" name="Google Shape;92;p1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3" name="Google Shape;93;p14"/>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23" name="Google Shape;23;p3"/>
          <p:cNvSpPr txBox="1"/>
          <p:nvPr>
            <p:ph idx="1" type="body"/>
          </p:nvPr>
        </p:nvSpPr>
        <p:spPr>
          <a:xfrm>
            <a:off x="838200" y="1600200"/>
            <a:ext cx="77724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4"/>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33" name="Google Shape;33;p5"/>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5"/>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38" name="Google Shape;38;p6"/>
          <p:cNvSpPr txBox="1"/>
          <p:nvPr>
            <p:ph idx="1" type="body"/>
          </p:nvPr>
        </p:nvSpPr>
        <p:spPr>
          <a:xfrm>
            <a:off x="762000" y="1600200"/>
            <a:ext cx="38100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724400" y="1600200"/>
            <a:ext cx="38862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2" name="Google Shape;42;p6"/>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3" name="Shape 43"/>
        <p:cNvGrpSpPr/>
        <p:nvPr/>
      </p:nvGrpSpPr>
      <p:grpSpPr>
        <a:xfrm>
          <a:off x="0" y="0"/>
          <a:ext cx="0" cy="0"/>
          <a:chOff x="0" y="0"/>
          <a:chExt cx="0" cy="0"/>
        </a:xfrm>
      </p:grpSpPr>
      <p:sp>
        <p:nvSpPr>
          <p:cNvPr id="44" name="Google Shape;44;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45" name="Google Shape;45;p7"/>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7"/>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7"/>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7"/>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50" name="Shape 50"/>
        <p:cNvGrpSpPr/>
        <p:nvPr/>
      </p:nvGrpSpPr>
      <p:grpSpPr>
        <a:xfrm>
          <a:off x="0" y="0"/>
          <a:ext cx="0" cy="0"/>
          <a:chOff x="0" y="0"/>
          <a:chExt cx="0" cy="0"/>
        </a:xfrm>
      </p:grpSpPr>
      <p:sp>
        <p:nvSpPr>
          <p:cNvPr id="51" name="Google Shape;51;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52" name="Google Shape;52;p8"/>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 name="Google Shape;53;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8"/>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 name="Shape 55"/>
        <p:cNvGrpSpPr/>
        <p:nvPr/>
      </p:nvGrpSpPr>
      <p:grpSpPr>
        <a:xfrm>
          <a:off x="0" y="0"/>
          <a:ext cx="0" cy="0"/>
          <a:chOff x="0" y="0"/>
          <a:chExt cx="0" cy="0"/>
        </a:xfrm>
      </p:grpSpPr>
      <p:sp>
        <p:nvSpPr>
          <p:cNvPr id="56" name="Google Shape;56;p9"/>
          <p:cNvSpPr txBox="1"/>
          <p:nvPr>
            <p:ph type="ctrTitle"/>
          </p:nvPr>
        </p:nvSpPr>
        <p:spPr>
          <a:xfrm>
            <a:off x="685800" y="1447800"/>
            <a:ext cx="8077200" cy="3886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60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57" name="Google Shape;57;p9"/>
          <p:cNvSpPr txBox="1"/>
          <p:nvPr>
            <p:ph idx="1" type="subTitle"/>
          </p:nvPr>
        </p:nvSpPr>
        <p:spPr>
          <a:xfrm>
            <a:off x="1524000" y="5638800"/>
            <a:ext cx="6400800" cy="990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accent1"/>
              </a:buClr>
              <a:buSzPts val="3200"/>
              <a:buFont typeface="Noto Sans Symbols"/>
              <a:buNone/>
              <a:defRPr b="1" i="0" sz="2400" u="none" cap="none" strike="noStrike">
                <a:solidFill>
                  <a:schemeClr val="accent1"/>
                </a:solidFill>
                <a:latin typeface="Calibri"/>
                <a:ea typeface="Calibri"/>
                <a:cs typeface="Calibri"/>
                <a:sym typeface="Calibri"/>
              </a:defRPr>
            </a:lvl1pPr>
            <a:lvl2pPr indent="0" lvl="1" marL="457200" marR="0" rtl="0" algn="ctr">
              <a:spcBef>
                <a:spcPts val="560"/>
              </a:spcBef>
              <a:spcAft>
                <a:spcPts val="0"/>
              </a:spcAft>
              <a:buClr>
                <a:schemeClr val="accent1"/>
              </a:buClr>
              <a:buSzPts val="2800"/>
              <a:buFont typeface="Noto Sans Symbols"/>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chemeClr val="accent1"/>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chemeClr val="accent1"/>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chemeClr val="accent1"/>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8" name="Google Shape;58;p9"/>
          <p:cNvSpPr txBox="1"/>
          <p:nvPr>
            <p:ph idx="2" type="body"/>
          </p:nvPr>
        </p:nvSpPr>
        <p:spPr>
          <a:xfrm>
            <a:off x="1219200" y="685800"/>
            <a:ext cx="7543800" cy="3810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chemeClr val="accent1"/>
              </a:buClr>
              <a:buSzPts val="3200"/>
              <a:buFont typeface="Noto Sans Symbols"/>
              <a:buNone/>
              <a:defRPr b="0" i="1" sz="1800" u="none" cap="none" strike="noStrike">
                <a:solidFill>
                  <a:schemeClr val="accent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1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61" name="Google Shape;61;p10"/>
          <p:cNvSpPr txBox="1"/>
          <p:nvPr>
            <p:ph idx="1" type="body"/>
          </p:nvPr>
        </p:nvSpPr>
        <p:spPr>
          <a:xfrm>
            <a:off x="838200" y="1535113"/>
            <a:ext cx="38115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3200"/>
              <a:buFont typeface="Noto Sans Symbols"/>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accent1"/>
              </a:buClr>
              <a:buSzPts val="2800"/>
              <a:buFont typeface="Noto Sans Symbols"/>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accent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accent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accent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62" name="Google Shape;62;p10"/>
          <p:cNvSpPr txBox="1"/>
          <p:nvPr>
            <p:ph idx="2" type="body"/>
          </p:nvPr>
        </p:nvSpPr>
        <p:spPr>
          <a:xfrm>
            <a:off x="838200" y="2174875"/>
            <a:ext cx="38115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3" name="Google Shape;63;p10"/>
          <p:cNvSpPr txBox="1"/>
          <p:nvPr>
            <p:ph idx="3" type="body"/>
          </p:nvPr>
        </p:nvSpPr>
        <p:spPr>
          <a:xfrm>
            <a:off x="4800600" y="1535113"/>
            <a:ext cx="3886200"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3200"/>
              <a:buFont typeface="Noto Sans Symbols"/>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accent1"/>
              </a:buClr>
              <a:buSzPts val="2800"/>
              <a:buFont typeface="Noto Sans Symbols"/>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accent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accent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accent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64" name="Google Shape;64;p10"/>
          <p:cNvSpPr txBox="1"/>
          <p:nvPr>
            <p:ph idx="4" type="body"/>
          </p:nvPr>
        </p:nvSpPr>
        <p:spPr>
          <a:xfrm>
            <a:off x="4800600" y="2174875"/>
            <a:ext cx="3886200"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10"/>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1pPr>
            <a:lvl2pPr indent="0" lvl="1"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2pPr>
            <a:lvl3pPr indent="0" lvl="2"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3pPr>
            <a:lvl4pPr indent="0" lvl="3"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4pPr>
            <a:lvl5pPr indent="0" lvl="4" marL="0" marR="0" rtl="0" algn="l">
              <a:spcBef>
                <a:spcPts val="0"/>
              </a:spcBef>
              <a:spcAft>
                <a:spcPts val="0"/>
              </a:spcAft>
              <a:buSzPts val="1400"/>
              <a:buNone/>
              <a:defRPr b="1" i="0" sz="4400" u="none" cap="none" strike="noStrike">
                <a:solidFill>
                  <a:srgbClr val="3A54A5"/>
                </a:solidFill>
                <a:latin typeface="Cambria"/>
                <a:ea typeface="Cambria"/>
                <a:cs typeface="Cambria"/>
                <a:sym typeface="Cambria"/>
              </a:defRPr>
            </a:lvl5pPr>
            <a:lvl6pPr indent="0" lvl="5" marL="4572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6pPr>
            <a:lvl7pPr indent="0" lvl="6" marL="9144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7pPr>
            <a:lvl8pPr indent="0" lvl="7" marL="13716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8pPr>
            <a:lvl9pPr indent="0" lvl="8" marL="1828800" marR="0" rtl="0" algn="l">
              <a:spcBef>
                <a:spcPts val="0"/>
              </a:spcBef>
              <a:spcAft>
                <a:spcPts val="0"/>
              </a:spcAft>
              <a:buSzPts val="1400"/>
              <a:buNone/>
              <a:defRPr b="0" i="0" sz="4400" u="none" cap="none" strike="noStrike">
                <a:solidFill>
                  <a:srgbClr val="3A54A5"/>
                </a:solidFill>
                <a:latin typeface="Cambria"/>
                <a:ea typeface="Cambria"/>
                <a:cs typeface="Cambria"/>
                <a:sym typeface="Cambria"/>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1752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ctrTitle"/>
          </p:nvPr>
        </p:nvSpPr>
        <p:spPr>
          <a:xfrm>
            <a:off x="685800" y="990600"/>
            <a:ext cx="7772400" cy="35083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rgbClr val="3A54A5"/>
                </a:solidFill>
                <a:latin typeface="Cambria"/>
                <a:ea typeface="Cambria"/>
                <a:cs typeface="Cambria"/>
                <a:sym typeface="Cambria"/>
              </a:rPr>
              <a:t>Installing Tier2/3 Behavior Supports in Schools: </a:t>
            </a:r>
            <a:br>
              <a:rPr b="1" i="0" lang="en-US" sz="4400" u="none" cap="none" strike="noStrike">
                <a:solidFill>
                  <a:srgbClr val="3A54A5"/>
                </a:solidFill>
                <a:latin typeface="Cambria"/>
                <a:ea typeface="Cambria"/>
                <a:cs typeface="Cambria"/>
                <a:sym typeface="Cambria"/>
              </a:rPr>
            </a:br>
            <a:br>
              <a:rPr b="1" i="0" lang="en-US" sz="4400" u="none" cap="none" strike="noStrike">
                <a:solidFill>
                  <a:srgbClr val="3A54A5"/>
                </a:solidFill>
                <a:latin typeface="Cambria"/>
                <a:ea typeface="Cambria"/>
                <a:cs typeface="Cambria"/>
                <a:sym typeface="Cambria"/>
              </a:rPr>
            </a:br>
            <a:r>
              <a:rPr b="1" i="0" lang="en-US" sz="4800" u="none" cap="none" strike="noStrike">
                <a:solidFill>
                  <a:srgbClr val="3A54A5"/>
                </a:solidFill>
                <a:latin typeface="Cambria"/>
                <a:ea typeface="Cambria"/>
                <a:cs typeface="Cambria"/>
                <a:sym typeface="Cambria"/>
              </a:rPr>
              <a:t>The Principal’s Role </a:t>
            </a:r>
            <a:endParaRPr/>
          </a:p>
        </p:txBody>
      </p:sp>
      <p:sp>
        <p:nvSpPr>
          <p:cNvPr id="100" name="Google Shape;100;p15"/>
          <p:cNvSpPr txBox="1"/>
          <p:nvPr/>
        </p:nvSpPr>
        <p:spPr>
          <a:xfrm>
            <a:off x="2895600" y="5105400"/>
            <a:ext cx="3455988" cy="646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Lucille Eber</a:t>
            </a:r>
            <a:endParaRPr/>
          </a:p>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Director, Midwest PBIS Network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1219200" y="381000"/>
            <a:ext cx="7399338"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chemeClr val="accent1"/>
                </a:solidFill>
                <a:latin typeface="Cambria"/>
                <a:ea typeface="Cambria"/>
                <a:cs typeface="Cambria"/>
                <a:sym typeface="Cambria"/>
              </a:rPr>
              <a:t>Tier 2/Tier 3…..</a:t>
            </a:r>
            <a:br>
              <a:rPr b="1" i="0" lang="en-US" sz="3600" u="none" cap="none" strike="noStrike">
                <a:solidFill>
                  <a:schemeClr val="accent1"/>
                </a:solidFill>
                <a:latin typeface="Cambria"/>
                <a:ea typeface="Cambria"/>
                <a:cs typeface="Cambria"/>
                <a:sym typeface="Cambria"/>
              </a:rPr>
            </a:br>
            <a:r>
              <a:rPr b="1" i="0" lang="en-US" sz="3600" u="none" cap="none" strike="noStrike">
                <a:solidFill>
                  <a:schemeClr val="accent1"/>
                </a:solidFill>
                <a:latin typeface="Cambria"/>
                <a:ea typeface="Cambria"/>
                <a:cs typeface="Cambria"/>
                <a:sym typeface="Cambria"/>
              </a:rPr>
              <a:t>Changing Existing Systems</a:t>
            </a:r>
            <a:endParaRPr/>
          </a:p>
        </p:txBody>
      </p:sp>
      <p:sp>
        <p:nvSpPr>
          <p:cNvPr id="163" name="Google Shape;163;p24"/>
          <p:cNvSpPr txBox="1"/>
          <p:nvPr>
            <p:ph idx="1" type="body"/>
          </p:nvPr>
        </p:nvSpPr>
        <p:spPr>
          <a:xfrm>
            <a:off x="381000" y="1828800"/>
            <a:ext cx="83058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Harder than starting from scratch (i.e. Tier 1)</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Schools think they are “already doing it”…</a:t>
            </a:r>
            <a:endParaRPr/>
          </a:p>
          <a:p>
            <a:pPr indent="-285750" lvl="1" marL="742950" marR="0" rtl="0" algn="l">
              <a:spcBef>
                <a:spcPts val="640"/>
              </a:spcBef>
              <a:spcAft>
                <a:spcPts val="0"/>
              </a:spcAft>
              <a:buClr>
                <a:schemeClr val="accent1"/>
              </a:buClr>
              <a:buSzPts val="3200"/>
              <a:buFont typeface="Noto Sans Symbols"/>
              <a:buChar char="▪"/>
            </a:pPr>
            <a:r>
              <a:rPr b="0" i="0" lang="en-US" sz="3200" u="none" cap="none" strike="noStrike">
                <a:solidFill>
                  <a:schemeClr val="dk1"/>
                </a:solidFill>
                <a:latin typeface="Calibri"/>
                <a:ea typeface="Calibri"/>
                <a:cs typeface="Calibri"/>
                <a:sym typeface="Calibri"/>
              </a:rPr>
              <a:t>Need to “deconstruct” some existing teaming approaches and practices</a:t>
            </a:r>
            <a:endParaRPr/>
          </a:p>
          <a:p>
            <a:pPr indent="-285750" lvl="1" marL="742950" marR="0" rtl="0" algn="l">
              <a:spcBef>
                <a:spcPts val="640"/>
              </a:spcBef>
              <a:spcAft>
                <a:spcPts val="0"/>
              </a:spcAft>
              <a:buClr>
                <a:schemeClr val="accent1"/>
              </a:buClr>
              <a:buSzPts val="3200"/>
              <a:buFont typeface="Noto Sans Symbols"/>
              <a:buChar char="▪"/>
            </a:pPr>
            <a:r>
              <a:rPr b="0" i="0" lang="en-US" sz="3200" u="none" cap="none" strike="noStrike">
                <a:solidFill>
                  <a:schemeClr val="dk1"/>
                </a:solidFill>
                <a:latin typeface="Calibri"/>
                <a:ea typeface="Calibri"/>
                <a:cs typeface="Calibri"/>
                <a:sym typeface="Calibri"/>
              </a:rPr>
              <a:t>Data not being used except to justify placements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idx="4294967295" type="title"/>
          </p:nvPr>
        </p:nvSpPr>
        <p:spPr>
          <a:xfrm>
            <a:off x="457200" y="457200"/>
            <a:ext cx="8153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School A CISS Self-Assessment Scores &amp; External ISSET Scores</a:t>
            </a:r>
            <a:endParaRPr/>
          </a:p>
        </p:txBody>
      </p:sp>
      <p:pic>
        <p:nvPicPr>
          <p:cNvPr id="171" name="Google Shape;171;p25"/>
          <p:cNvPicPr preferRelativeResize="0"/>
          <p:nvPr/>
        </p:nvPicPr>
        <p:blipFill rotWithShape="1">
          <a:blip r:embed="rId3">
            <a:alphaModFix/>
          </a:blip>
          <a:srcRect b="0" l="0" r="0" t="0"/>
          <a:stretch/>
        </p:blipFill>
        <p:spPr>
          <a:xfrm>
            <a:off x="1295400" y="2141538"/>
            <a:ext cx="7467600" cy="3781425"/>
          </a:xfrm>
          <a:prstGeom prst="rect">
            <a:avLst/>
          </a:prstGeom>
          <a:noFill/>
          <a:ln>
            <a:noFill/>
          </a:ln>
        </p:spPr>
      </p:pic>
      <p:sp>
        <p:nvSpPr>
          <p:cNvPr id="172" name="Google Shape;172;p25"/>
          <p:cNvSpPr txBox="1"/>
          <p:nvPr/>
        </p:nvSpPr>
        <p:spPr>
          <a:xfrm>
            <a:off x="2895600" y="5867400"/>
            <a:ext cx="36576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Levels of Implementation</a:t>
            </a:r>
            <a:endParaRPr/>
          </a:p>
        </p:txBody>
      </p:sp>
      <p:sp>
        <p:nvSpPr>
          <p:cNvPr id="173" name="Google Shape;173;p25"/>
          <p:cNvSpPr txBox="1"/>
          <p:nvPr/>
        </p:nvSpPr>
        <p:spPr>
          <a:xfrm rot="5400000">
            <a:off x="-706437" y="3754437"/>
            <a:ext cx="3124200" cy="492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Arial"/>
                <a:ea typeface="Arial"/>
                <a:cs typeface="Arial"/>
                <a:sym typeface="Arial"/>
              </a:rPr>
              <a:t>% Implementation Fidelity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ctrTitle"/>
          </p:nvPr>
        </p:nvSpPr>
        <p:spPr>
          <a:xfrm>
            <a:off x="838200" y="457200"/>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3A54A5"/>
                </a:solidFill>
                <a:latin typeface="Cambria"/>
                <a:ea typeface="Cambria"/>
                <a:cs typeface="Cambria"/>
                <a:sym typeface="Cambria"/>
              </a:rPr>
              <a:t>Retrospective Thinking….</a:t>
            </a:r>
            <a:endParaRPr/>
          </a:p>
        </p:txBody>
      </p:sp>
      <p:sp>
        <p:nvSpPr>
          <p:cNvPr id="179" name="Google Shape;179;p26"/>
          <p:cNvSpPr txBox="1"/>
          <p:nvPr>
            <p:ph idx="1" type="subTitle"/>
          </p:nvPr>
        </p:nvSpPr>
        <p:spPr>
          <a:xfrm>
            <a:off x="914400" y="2057400"/>
            <a:ext cx="7543800" cy="175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ctrTitle"/>
          </p:nvPr>
        </p:nvSpPr>
        <p:spPr>
          <a:xfrm>
            <a:off x="838200" y="457200"/>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3A54A5"/>
                </a:solidFill>
                <a:latin typeface="Cambria"/>
                <a:ea typeface="Cambria"/>
                <a:cs typeface="Cambria"/>
                <a:sym typeface="Cambria"/>
              </a:rPr>
              <a:t>Engagement Strategies</a:t>
            </a:r>
            <a:endParaRPr/>
          </a:p>
        </p:txBody>
      </p:sp>
      <p:sp>
        <p:nvSpPr>
          <p:cNvPr id="185" name="Google Shape;185;p27"/>
          <p:cNvSpPr txBox="1"/>
          <p:nvPr>
            <p:ph idx="1" type="subTitle"/>
          </p:nvPr>
        </p:nvSpPr>
        <p:spPr>
          <a:xfrm>
            <a:off x="914400" y="2057400"/>
            <a:ext cx="7543800" cy="1752600"/>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1"/>
              </a:buClr>
              <a:buSzPts val="3200"/>
              <a:buFont typeface="Calibri"/>
              <a:buAutoNum type="arabicPeriod"/>
            </a:pPr>
            <a:r>
              <a:rPr b="0" i="0" lang="en-US" sz="3200" u="none" cap="none" strike="noStrike">
                <a:solidFill>
                  <a:schemeClr val="dk1"/>
                </a:solidFill>
                <a:latin typeface="Calibri"/>
                <a:ea typeface="Calibri"/>
                <a:cs typeface="Calibri"/>
                <a:sym typeface="Calibri"/>
              </a:rPr>
              <a:t>Use relevant (their) data</a:t>
            </a:r>
            <a:endParaRPr/>
          </a:p>
          <a:p>
            <a:pPr indent="-514350" lvl="0" marL="514350" marR="0" rtl="0" algn="l">
              <a:spcBef>
                <a:spcPts val="640"/>
              </a:spcBef>
              <a:spcAft>
                <a:spcPts val="0"/>
              </a:spcAft>
              <a:buClr>
                <a:schemeClr val="accent1"/>
              </a:buClr>
              <a:buSzPts val="3200"/>
              <a:buFont typeface="Calibri"/>
              <a:buAutoNum type="arabicPeriod"/>
            </a:pPr>
            <a:r>
              <a:rPr b="0" i="0" lang="en-US" sz="3200" u="none" cap="none" strike="noStrike">
                <a:solidFill>
                  <a:schemeClr val="dk1"/>
                </a:solidFill>
                <a:latin typeface="Calibri"/>
                <a:ea typeface="Calibri"/>
                <a:cs typeface="Calibri"/>
                <a:sym typeface="Calibri"/>
              </a:rPr>
              <a:t>Show examples with data (guilt?)</a:t>
            </a:r>
            <a:endParaRPr/>
          </a:p>
          <a:p>
            <a:pPr indent="-514350" lvl="0" marL="514350" marR="0" rtl="0" algn="l">
              <a:spcBef>
                <a:spcPts val="640"/>
              </a:spcBef>
              <a:spcAft>
                <a:spcPts val="0"/>
              </a:spcAft>
              <a:buClr>
                <a:schemeClr val="accent1"/>
              </a:buClr>
              <a:buSzPts val="3200"/>
              <a:buFont typeface="Calibri"/>
              <a:buAutoNum type="arabicPeriod"/>
            </a:pPr>
            <a:r>
              <a:rPr b="0" i="0" lang="en-US" sz="3200" u="none" cap="none" strike="noStrike">
                <a:solidFill>
                  <a:schemeClr val="dk1"/>
                </a:solidFill>
                <a:latin typeface="Calibri"/>
                <a:ea typeface="Calibri"/>
                <a:cs typeface="Calibri"/>
                <a:sym typeface="Calibri"/>
              </a:rPr>
              <a:t>Validate/explain that it is hard</a:t>
            </a:r>
            <a:endParaRPr/>
          </a:p>
          <a:p>
            <a:pPr indent="-514350" lvl="0" marL="514350" marR="0" rtl="0" algn="l">
              <a:spcBef>
                <a:spcPts val="640"/>
              </a:spcBef>
              <a:spcAft>
                <a:spcPts val="0"/>
              </a:spcAft>
              <a:buClr>
                <a:schemeClr val="accent1"/>
              </a:buClr>
              <a:buSzPts val="3200"/>
              <a:buFont typeface="Calibri"/>
              <a:buAutoNum type="arabicPeriod"/>
            </a:pPr>
            <a:r>
              <a:rPr b="0" i="0" lang="en-US" sz="3200" u="none" cap="none" strike="noStrike">
                <a:solidFill>
                  <a:schemeClr val="dk1"/>
                </a:solidFill>
                <a:latin typeface="Calibri"/>
                <a:ea typeface="Calibri"/>
                <a:cs typeface="Calibri"/>
                <a:sym typeface="Calibri"/>
              </a:rPr>
              <a:t>Address District expectations/structures needed</a:t>
            </a:r>
            <a:endParaRPr/>
          </a:p>
          <a:p>
            <a:pPr indent="0" lvl="0" marL="0" marR="0" rtl="0" algn="l">
              <a:spcBef>
                <a:spcPts val="640"/>
              </a:spcBef>
              <a:spcAft>
                <a:spcPts val="0"/>
              </a:spcAft>
              <a:buClr>
                <a:schemeClr val="accent1"/>
              </a:buClr>
              <a:buFont typeface="Noto Sans Symbols"/>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accent1"/>
              </a:buClr>
              <a:buFont typeface="Noto Sans Symbols"/>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type="ctrTitle"/>
          </p:nvPr>
        </p:nvSpPr>
        <p:spPr>
          <a:xfrm>
            <a:off x="609600" y="381000"/>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3A54A5"/>
                </a:solidFill>
                <a:latin typeface="Cambria"/>
                <a:ea typeface="Cambria"/>
                <a:cs typeface="Cambria"/>
                <a:sym typeface="Cambria"/>
              </a:rPr>
              <a:t>What are the skill sets and how do they overlap?</a:t>
            </a:r>
            <a:endParaRPr/>
          </a:p>
        </p:txBody>
      </p:sp>
      <p:sp>
        <p:nvSpPr>
          <p:cNvPr id="191" name="Google Shape;191;p28"/>
          <p:cNvSpPr txBox="1"/>
          <p:nvPr>
            <p:ph idx="1" type="subTitle"/>
          </p:nvPr>
        </p:nvSpPr>
        <p:spPr>
          <a:xfrm>
            <a:off x="762000" y="2209800"/>
            <a:ext cx="7696200" cy="1752600"/>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1"/>
              </a:buClr>
              <a:buSzPts val="3200"/>
              <a:buFont typeface="Calibri"/>
              <a:buAutoNum type="arabicPeriod"/>
            </a:pPr>
            <a:r>
              <a:rPr b="0" i="0" lang="en-US" sz="3200" u="none" cap="none" strike="noStrike">
                <a:solidFill>
                  <a:schemeClr val="dk1"/>
                </a:solidFill>
                <a:latin typeface="Calibri"/>
                <a:ea typeface="Calibri"/>
                <a:cs typeface="Calibri"/>
                <a:sym typeface="Calibri"/>
              </a:rPr>
              <a:t>Leadership, Management, ‘people skills’</a:t>
            </a:r>
            <a:endParaRPr/>
          </a:p>
          <a:p>
            <a:pPr indent="-514350" lvl="0" marL="514350" marR="0" rtl="0" algn="l">
              <a:spcBef>
                <a:spcPts val="640"/>
              </a:spcBef>
              <a:spcAft>
                <a:spcPts val="0"/>
              </a:spcAft>
              <a:buClr>
                <a:schemeClr val="accent1"/>
              </a:buClr>
              <a:buSzPts val="3200"/>
              <a:buFont typeface="Calibri"/>
              <a:buAutoNum type="arabicPeriod"/>
            </a:pPr>
            <a:r>
              <a:rPr b="0" i="0" lang="en-US" sz="3200" u="none" cap="none" strike="noStrike">
                <a:solidFill>
                  <a:schemeClr val="dk1"/>
                </a:solidFill>
                <a:latin typeface="Calibri"/>
                <a:ea typeface="Calibri"/>
                <a:cs typeface="Calibri"/>
                <a:sym typeface="Calibri"/>
              </a:rPr>
              <a:t>Organizational structures</a:t>
            </a:r>
            <a:endParaRPr/>
          </a:p>
          <a:p>
            <a:pPr indent="-514350" lvl="0" marL="514350" marR="0" rtl="0" algn="l">
              <a:spcBef>
                <a:spcPts val="640"/>
              </a:spcBef>
              <a:spcAft>
                <a:spcPts val="0"/>
              </a:spcAft>
              <a:buClr>
                <a:schemeClr val="accent1"/>
              </a:buClr>
              <a:buSzPts val="3200"/>
              <a:buFont typeface="Calibri"/>
              <a:buAutoNum type="arabicPeriod"/>
            </a:pPr>
            <a:r>
              <a:rPr b="0" i="0" lang="en-US" sz="3200" u="none" cap="none" strike="noStrike">
                <a:solidFill>
                  <a:schemeClr val="dk1"/>
                </a:solidFill>
                <a:latin typeface="Calibri"/>
                <a:ea typeface="Calibri"/>
                <a:cs typeface="Calibri"/>
                <a:sym typeface="Calibri"/>
              </a:rPr>
              <a:t>How to use various types of data</a:t>
            </a:r>
            <a:endParaRPr/>
          </a:p>
          <a:p>
            <a:pPr indent="-514350" lvl="0" marL="514350" marR="0" rtl="0" algn="l">
              <a:spcBef>
                <a:spcPts val="640"/>
              </a:spcBef>
              <a:spcAft>
                <a:spcPts val="0"/>
              </a:spcAft>
              <a:buClr>
                <a:schemeClr val="accent1"/>
              </a:buClr>
              <a:buSzPts val="3200"/>
              <a:buFont typeface="Calibri"/>
              <a:buAutoNum type="arabicPeriod"/>
            </a:pPr>
            <a:r>
              <a:rPr b="0" i="0" lang="en-US" sz="3200" u="none" cap="none" strike="noStrike">
                <a:solidFill>
                  <a:schemeClr val="dk1"/>
                </a:solidFill>
                <a:latin typeface="Calibri"/>
                <a:ea typeface="Calibri"/>
                <a:cs typeface="Calibri"/>
                <a:sym typeface="Calibri"/>
              </a:rPr>
              <a:t>Behavior knowledge</a:t>
            </a:r>
            <a:endParaRPr/>
          </a:p>
          <a:p>
            <a:pPr indent="-311150" lvl="0" marL="514350" marR="0" rtl="0" algn="l">
              <a:spcBef>
                <a:spcPts val="640"/>
              </a:spcBef>
              <a:spcAft>
                <a:spcPts val="0"/>
              </a:spcAft>
              <a:buClr>
                <a:schemeClr val="accent1"/>
              </a:buClr>
              <a:buSzPts val="3200"/>
              <a:buFont typeface="Calibri"/>
              <a:buNone/>
            </a:pPr>
            <a:r>
              <a:t/>
            </a:r>
            <a:endParaRPr b="0" i="0" sz="3200" u="none" cap="none" strike="noStrike">
              <a:solidFill>
                <a:schemeClr val="dk1"/>
              </a:solidFill>
              <a:latin typeface="Calibri"/>
              <a:ea typeface="Calibri"/>
              <a:cs typeface="Calibri"/>
              <a:sym typeface="Calibri"/>
            </a:endParaRPr>
          </a:p>
          <a:p>
            <a:pPr indent="-311150" lvl="0" marL="514350" marR="0" rtl="0" algn="l">
              <a:spcBef>
                <a:spcPts val="640"/>
              </a:spcBef>
              <a:spcAft>
                <a:spcPts val="0"/>
              </a:spcAft>
              <a:buClr>
                <a:schemeClr val="accent1"/>
              </a:buClr>
              <a:buSzPts val="3200"/>
              <a:buFont typeface="Calibri"/>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ctrTitle"/>
          </p:nvPr>
        </p:nvSpPr>
        <p:spPr>
          <a:xfrm>
            <a:off x="381000" y="0"/>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Leadership</a:t>
            </a:r>
            <a:endParaRPr/>
          </a:p>
        </p:txBody>
      </p:sp>
      <p:sp>
        <p:nvSpPr>
          <p:cNvPr id="197" name="Google Shape;197;p29"/>
          <p:cNvSpPr txBox="1"/>
          <p:nvPr>
            <p:ph idx="1" type="subTitle"/>
          </p:nvPr>
        </p:nvSpPr>
        <p:spPr>
          <a:xfrm>
            <a:off x="76200" y="1524000"/>
            <a:ext cx="8763000" cy="4648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Nuances to watch for to guide towards accuracy and efficiency</a:t>
            </a:r>
            <a:endParaRPr/>
          </a:p>
          <a:p>
            <a:pPr indent="-190500" lvl="0" marL="342900" marR="0" rtl="0" algn="l">
              <a:spcBef>
                <a:spcPts val="48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Ability to know enough to ask the right questions of their teams</a:t>
            </a:r>
            <a:endParaRPr/>
          </a:p>
          <a:p>
            <a:pPr indent="-190500" lvl="0" marL="342900" marR="0" rtl="0" algn="l">
              <a:spcBef>
                <a:spcPts val="48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Guide and support people toward change for more effectiveness and accountability</a:t>
            </a:r>
            <a:endParaRPr/>
          </a:p>
          <a:p>
            <a:pPr indent="-190500" lvl="0" marL="342900" marR="0" rtl="0" algn="l">
              <a:spcBef>
                <a:spcPts val="48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Determine which staff need to what level of information and PD 	(all/some/few)</a:t>
            </a:r>
            <a:endParaRPr/>
          </a:p>
          <a:p>
            <a:pPr indent="-190500" lvl="0" marL="342900" marR="0" rtl="0" algn="l">
              <a:spcBef>
                <a:spcPts val="48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Understand need to invest in practice/feedback for fluency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ctrTitle"/>
          </p:nvPr>
        </p:nvSpPr>
        <p:spPr>
          <a:xfrm>
            <a:off x="609600" y="381000"/>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3A54A5"/>
                </a:solidFill>
                <a:latin typeface="Cambria"/>
                <a:ea typeface="Cambria"/>
                <a:cs typeface="Cambria"/>
                <a:sym typeface="Cambria"/>
              </a:rPr>
              <a:t>Leadership Focus: Principal interaction with District Team</a:t>
            </a:r>
            <a:endParaRPr/>
          </a:p>
        </p:txBody>
      </p:sp>
      <p:sp>
        <p:nvSpPr>
          <p:cNvPr id="203" name="Google Shape;203;p30"/>
          <p:cNvSpPr txBox="1"/>
          <p:nvPr>
            <p:ph idx="1" type="subTitle"/>
          </p:nvPr>
        </p:nvSpPr>
        <p:spPr>
          <a:xfrm>
            <a:off x="609600" y="1905000"/>
            <a:ext cx="7924800" cy="4953000"/>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1"/>
              </a:buClr>
              <a:buSzPts val="2800"/>
              <a:buFont typeface="Calibri"/>
              <a:buAutoNum type="arabicPeriod"/>
            </a:pPr>
            <a:r>
              <a:rPr b="0" i="0" lang="en-US" sz="2800" u="none" cap="none" strike="noStrike">
                <a:solidFill>
                  <a:schemeClr val="dk1"/>
                </a:solidFill>
                <a:latin typeface="Calibri"/>
                <a:ea typeface="Calibri"/>
                <a:cs typeface="Calibri"/>
                <a:sym typeface="Calibri"/>
              </a:rPr>
              <a:t>Establish Universal screening process</a:t>
            </a:r>
            <a:endParaRPr/>
          </a:p>
          <a:p>
            <a:pPr indent="-514350" lvl="0" marL="514350" marR="0" rtl="0" algn="l">
              <a:spcBef>
                <a:spcPts val="560"/>
              </a:spcBef>
              <a:spcAft>
                <a:spcPts val="0"/>
              </a:spcAft>
              <a:buClr>
                <a:schemeClr val="accent1"/>
              </a:buClr>
              <a:buSzPts val="2800"/>
              <a:buFont typeface="Calibri"/>
              <a:buAutoNum type="arabicPeriod"/>
            </a:pPr>
            <a:r>
              <a:rPr b="0" i="0" lang="en-US" sz="2800" u="none" cap="none" strike="noStrike">
                <a:solidFill>
                  <a:schemeClr val="dk1"/>
                </a:solidFill>
                <a:latin typeface="Calibri"/>
                <a:ea typeface="Calibri"/>
                <a:cs typeface="Calibri"/>
                <a:sym typeface="Calibri"/>
              </a:rPr>
              <a:t>Establish benchmark #s per their school population; ensure adequate fte allocation</a:t>
            </a:r>
            <a:endParaRPr/>
          </a:p>
          <a:p>
            <a:pPr indent="-514350" lvl="0" marL="514350" marR="0" rtl="0" algn="l">
              <a:spcBef>
                <a:spcPts val="560"/>
              </a:spcBef>
              <a:spcAft>
                <a:spcPts val="0"/>
              </a:spcAft>
              <a:buClr>
                <a:schemeClr val="accent1"/>
              </a:buClr>
              <a:buSzPts val="2800"/>
              <a:buFont typeface="Calibri"/>
              <a:buAutoNum type="arabicPeriod"/>
            </a:pPr>
            <a:r>
              <a:rPr b="0" i="0" lang="en-US" sz="2800" u="none" cap="none" strike="noStrike">
                <a:solidFill>
                  <a:schemeClr val="dk1"/>
                </a:solidFill>
                <a:latin typeface="Calibri"/>
                <a:ea typeface="Calibri"/>
                <a:cs typeface="Calibri"/>
                <a:sym typeface="Calibri"/>
              </a:rPr>
              <a:t>Re-establish more efficient teaming structures</a:t>
            </a:r>
            <a:endParaRPr/>
          </a:p>
          <a:p>
            <a:pPr indent="-514350" lvl="0" marL="514350" marR="0" rtl="0" algn="l">
              <a:spcBef>
                <a:spcPts val="560"/>
              </a:spcBef>
              <a:spcAft>
                <a:spcPts val="0"/>
              </a:spcAft>
              <a:buClr>
                <a:schemeClr val="accent1"/>
              </a:buClr>
              <a:buSzPts val="2800"/>
              <a:buFont typeface="Calibri"/>
              <a:buAutoNum type="arabicPeriod"/>
            </a:pPr>
            <a:r>
              <a:rPr b="0" i="0" lang="en-US" sz="2800" u="none" cap="none" strike="noStrike">
                <a:solidFill>
                  <a:schemeClr val="dk1"/>
                </a:solidFill>
                <a:latin typeface="Calibri"/>
                <a:ea typeface="Calibri"/>
                <a:cs typeface="Calibri"/>
                <a:sym typeface="Calibri"/>
              </a:rPr>
              <a:t>Re-define roles of staff</a:t>
            </a:r>
            <a:endParaRPr/>
          </a:p>
        </p:txBody>
      </p:sp>
      <p:sp>
        <p:nvSpPr>
          <p:cNvPr id="204" name="Google Shape;204;p30"/>
          <p:cNvSpPr txBox="1"/>
          <p:nvPr/>
        </p:nvSpPr>
        <p:spPr>
          <a:xfrm>
            <a:off x="2590800" y="5029200"/>
            <a:ext cx="3886200"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SystemTasks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457200" y="304800"/>
            <a:ext cx="82296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Overall Content </a:t>
            </a:r>
            <a:endParaRPr/>
          </a:p>
        </p:txBody>
      </p:sp>
      <p:sp>
        <p:nvSpPr>
          <p:cNvPr id="210" name="Google Shape;210;p31"/>
          <p:cNvSpPr txBox="1"/>
          <p:nvPr/>
        </p:nvSpPr>
        <p:spPr>
          <a:xfrm>
            <a:off x="457200" y="1524000"/>
            <a:ext cx="8534400" cy="5262563"/>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1"/>
              </a:buClr>
              <a:buSzPts val="2800"/>
              <a:buFont typeface="Calibri"/>
              <a:buAutoNum type="arabicPeriod"/>
            </a:pPr>
            <a:r>
              <a:rPr b="0" i="0" lang="en-US" sz="2800" u="none" cap="none" strike="noStrike">
                <a:solidFill>
                  <a:schemeClr val="dk1"/>
                </a:solidFill>
                <a:latin typeface="Calibri"/>
                <a:ea typeface="Calibri"/>
                <a:cs typeface="Calibri"/>
                <a:sym typeface="Calibri"/>
              </a:rPr>
              <a:t>Administrator’s Role: Key Messages for Leaders</a:t>
            </a:r>
            <a:endParaRPr/>
          </a:p>
          <a:p>
            <a:pPr indent="-336550" lvl="0" marL="514350" marR="0" rtl="0" algn="l">
              <a:spcBef>
                <a:spcPts val="0"/>
              </a:spcBef>
              <a:spcAft>
                <a:spcPts val="0"/>
              </a:spcAft>
              <a:buClr>
                <a:schemeClr val="accent1"/>
              </a:buClr>
              <a:buSzPts val="2800"/>
              <a:buFont typeface="Calibri"/>
              <a:buNone/>
            </a:pPr>
            <a:r>
              <a:t/>
            </a:r>
            <a:endParaRPr b="0" i="0" sz="2800" u="none" cap="none" strike="noStrike">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b="0" i="0" lang="en-US" sz="2800" u="none" cap="none" strike="noStrike">
                <a:solidFill>
                  <a:schemeClr val="dk1"/>
                </a:solidFill>
                <a:latin typeface="Calibri"/>
                <a:ea typeface="Calibri"/>
                <a:cs typeface="Calibri"/>
                <a:sym typeface="Calibri"/>
              </a:rPr>
              <a:t>Tier 2/3 District and Building readiness criteria </a:t>
            </a:r>
            <a:endParaRPr b="0" i="0" sz="2800" u="none" cap="none" strike="noStrike">
              <a:solidFill>
                <a:schemeClr val="dk1"/>
              </a:solidFill>
              <a:latin typeface="Calibri"/>
              <a:ea typeface="Calibri"/>
              <a:cs typeface="Calibri"/>
              <a:sym typeface="Calibri"/>
            </a:endParaRPr>
          </a:p>
          <a:p>
            <a:pPr indent="-336550" lvl="0" marL="514350" marR="0" rtl="0" algn="l">
              <a:spcBef>
                <a:spcPts val="0"/>
              </a:spcBef>
              <a:spcAft>
                <a:spcPts val="0"/>
              </a:spcAft>
              <a:buClr>
                <a:schemeClr val="accent1"/>
              </a:buClr>
              <a:buSzPts val="2800"/>
              <a:buFont typeface="Calibri"/>
              <a:buNone/>
            </a:pPr>
            <a:r>
              <a:t/>
            </a:r>
            <a:endParaRPr b="0" i="0" sz="2800" u="none" cap="none" strike="noStrike">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b="0" i="0" lang="en-US" sz="2800" u="none" cap="none" strike="noStrike">
                <a:solidFill>
                  <a:schemeClr val="dk1"/>
                </a:solidFill>
                <a:latin typeface="Calibri"/>
                <a:ea typeface="Calibri"/>
                <a:cs typeface="Calibri"/>
                <a:sym typeface="Calibri"/>
              </a:rPr>
              <a:t>Systems, data and practices for advanced tiers</a:t>
            </a:r>
            <a:endParaRPr/>
          </a:p>
          <a:p>
            <a:pPr indent="0" lvl="0" marL="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b="0" i="0" lang="en-US" sz="2800" u="none" cap="none" strike="noStrike">
                <a:solidFill>
                  <a:schemeClr val="dk1"/>
                </a:solidFill>
                <a:latin typeface="Calibri"/>
                <a:ea typeface="Calibri"/>
                <a:cs typeface="Calibri"/>
                <a:sym typeface="Calibri"/>
              </a:rPr>
              <a:t>Ongoing assessment of current Tier 2/3 structures in their school</a:t>
            </a:r>
            <a:endParaRPr/>
          </a:p>
          <a:p>
            <a:pPr indent="0" lvl="0" marL="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b="0" i="0" lang="en-US" sz="2800" u="none" cap="none" strike="noStrike">
                <a:solidFill>
                  <a:schemeClr val="dk1"/>
                </a:solidFill>
                <a:latin typeface="Calibri"/>
                <a:ea typeface="Calibri"/>
                <a:cs typeface="Calibri"/>
                <a:sym typeface="Calibri"/>
              </a:rPr>
              <a:t>Action plan to leave the 1-day training with and take back to their schools to implement</a:t>
            </a:r>
            <a:endParaRPr/>
          </a:p>
          <a:p>
            <a:pPr indent="-279400" lvl="0" marL="457200" marR="0" rtl="0" algn="l">
              <a:spcBef>
                <a:spcPts val="0"/>
              </a:spcBef>
              <a:spcAft>
                <a:spcPts val="0"/>
              </a:spcAft>
              <a:buClr>
                <a:schemeClr val="accent2"/>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nvSpPr>
        <p:spPr>
          <a:xfrm>
            <a:off x="457200" y="457200"/>
            <a:ext cx="8229600" cy="76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Specifics of the Content:</a:t>
            </a:r>
            <a:endParaRPr/>
          </a:p>
        </p:txBody>
      </p:sp>
      <p:sp>
        <p:nvSpPr>
          <p:cNvPr id="216" name="Google Shape;216;p32"/>
          <p:cNvSpPr txBox="1"/>
          <p:nvPr/>
        </p:nvSpPr>
        <p:spPr>
          <a:xfrm>
            <a:off x="76200" y="1524000"/>
            <a:ext cx="8915400" cy="4832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Context for Tier 1 as foundation for Tiers  2/3</a:t>
            </a:r>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Lead/expect research-based approach to behavior</a:t>
            </a:r>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Tools and procedures at the school level</a:t>
            </a:r>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Changing roles of specialized staff</a:t>
            </a:r>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Examples of interventions with potential errors leaders need to watch for and correct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457200" y="304800"/>
            <a:ext cx="8153400" cy="1447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Tools/Processes</a:t>
            </a:r>
            <a:br>
              <a:rPr b="1" i="0" lang="en-US" sz="4000" u="none" cap="none" strike="noStrike">
                <a:solidFill>
                  <a:srgbClr val="3A54A5"/>
                </a:solidFill>
                <a:latin typeface="Cambria"/>
                <a:ea typeface="Cambria"/>
                <a:cs typeface="Cambria"/>
                <a:sym typeface="Cambria"/>
              </a:rPr>
            </a:br>
            <a:r>
              <a:rPr b="1" i="0" lang="en-US" sz="2800" u="none" cap="none" strike="noStrike">
                <a:solidFill>
                  <a:srgbClr val="3A54A5"/>
                </a:solidFill>
                <a:latin typeface="Cambria"/>
                <a:ea typeface="Cambria"/>
                <a:cs typeface="Cambria"/>
                <a:sym typeface="Cambria"/>
              </a:rPr>
              <a:t>(</a:t>
            </a:r>
            <a:r>
              <a:rPr b="1" i="0" lang="en-US" sz="4000" u="none" cap="none" strike="noStrike">
                <a:solidFill>
                  <a:srgbClr val="3A54A5"/>
                </a:solidFill>
                <a:latin typeface="Cambria"/>
                <a:ea typeface="Cambria"/>
                <a:cs typeface="Cambria"/>
                <a:sym typeface="Cambria"/>
              </a:rPr>
              <a:t>*</a:t>
            </a:r>
            <a:r>
              <a:rPr b="1" i="0" lang="en-US" sz="2400" u="none" cap="none" strike="noStrike">
                <a:solidFill>
                  <a:srgbClr val="3A54A5"/>
                </a:solidFill>
                <a:latin typeface="Cambria"/>
                <a:ea typeface="Cambria"/>
                <a:cs typeface="Cambria"/>
                <a:sym typeface="Cambria"/>
              </a:rPr>
              <a:t>for Completing AA1241 Credit Components)</a:t>
            </a:r>
            <a:endParaRPr/>
          </a:p>
        </p:txBody>
      </p:sp>
      <p:sp>
        <p:nvSpPr>
          <p:cNvPr id="222" name="Google Shape;222;p33"/>
          <p:cNvSpPr txBox="1"/>
          <p:nvPr>
            <p:ph idx="1" type="body"/>
          </p:nvPr>
        </p:nvSpPr>
        <p:spPr>
          <a:xfrm>
            <a:off x="457200" y="2286000"/>
            <a:ext cx="8077200" cy="1600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Multi-Tiered Action Plan (MAP)*</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Triangle Activity (data and interventions)*</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Interspersed </a:t>
            </a:r>
            <a:r>
              <a:rPr b="0" i="1" lang="en-US" sz="3200" u="none" cap="none" strike="noStrike">
                <a:solidFill>
                  <a:schemeClr val="dk1"/>
                </a:solidFill>
                <a:latin typeface="Calibri"/>
                <a:ea typeface="Calibri"/>
                <a:cs typeface="Calibri"/>
                <a:sym typeface="Calibri"/>
              </a:rPr>
              <a:t>Quick Reflection/Assessments</a:t>
            </a:r>
            <a:endParaRPr/>
          </a:p>
          <a:p>
            <a:pPr indent="-139700" lvl="0" marL="342900" marR="0" rtl="0" algn="l">
              <a:spcBef>
                <a:spcPts val="640"/>
              </a:spcBef>
              <a:spcAft>
                <a:spcPts val="0"/>
              </a:spcAft>
              <a:buClr>
                <a:schemeClr val="accent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accent1"/>
              </a:buClr>
              <a:buSzPts val="3200"/>
              <a:buFont typeface="Noto Sans Symbols"/>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nvSpPr>
        <p:spPr>
          <a:xfrm>
            <a:off x="457200" y="457200"/>
            <a:ext cx="8229600" cy="76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Big Ideas:</a:t>
            </a:r>
            <a:endParaRPr/>
          </a:p>
        </p:txBody>
      </p:sp>
      <p:sp>
        <p:nvSpPr>
          <p:cNvPr id="107" name="Google Shape;107;p16"/>
          <p:cNvSpPr txBox="1"/>
          <p:nvPr/>
        </p:nvSpPr>
        <p:spPr>
          <a:xfrm>
            <a:off x="457200" y="1447800"/>
            <a:ext cx="8686800" cy="760253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Principal as Instructional Leader for Behavior</a:t>
            </a:r>
            <a:endParaRPr/>
          </a:p>
          <a:p>
            <a:pPr indent="-304800" lvl="0" marL="4572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Specific Training Course for Administrators to clarify systems/data/practices and their leadership roles at Tiers 2/3 of SW-PBIS.</a:t>
            </a:r>
            <a:endParaRPr/>
          </a:p>
          <a:p>
            <a:pPr indent="-254000" lvl="0" marL="4572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How does the example of this training align with research and best practices for ensuring principals function as effective leaders?</a:t>
            </a:r>
            <a:endParaRPr/>
          </a:p>
          <a:p>
            <a:pPr indent="-304800" lvl="0" marL="4572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How can we embed behavior specific capacity for Principals within the overall behavioral PD for the school/district teams? </a:t>
            </a:r>
            <a:endParaRPr b="0" i="0" sz="2400" u="none" cap="none" strike="noStrike">
              <a:solidFill>
                <a:schemeClr val="dk1"/>
              </a:solidFill>
              <a:latin typeface="Calibri"/>
              <a:ea typeface="Calibri"/>
              <a:cs typeface="Calibri"/>
              <a:sym typeface="Calibri"/>
            </a:endParaRPr>
          </a:p>
          <a:p>
            <a:pPr indent="-228600" lvl="2" marL="11430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What research is needed to guide the design of PD?</a:t>
            </a:r>
            <a:endParaRPr b="0" i="0" sz="2400" u="none" cap="none" strike="noStrike">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457200" y="304800"/>
            <a:ext cx="8382000" cy="2133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Tools Used to Build Capacity for Secondary/Tertiary Implementation </a:t>
            </a:r>
            <a:endParaRPr/>
          </a:p>
        </p:txBody>
      </p:sp>
      <p:sp>
        <p:nvSpPr>
          <p:cNvPr id="228" name="Google Shape;228;p34"/>
          <p:cNvSpPr txBox="1"/>
          <p:nvPr>
            <p:ph idx="1" type="body"/>
          </p:nvPr>
        </p:nvSpPr>
        <p:spPr>
          <a:xfrm>
            <a:off x="457200" y="2819400"/>
            <a:ext cx="8458200" cy="3657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Guiding Questions Tool</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Secondary/Tertiary Tracking Tool</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Systems Response Tool</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Reverse Request for Assistance Tool</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Benchmarks of Advanced Tiers </a:t>
            </a:r>
            <a:endParaRPr/>
          </a:p>
          <a:p>
            <a:pPr indent="-165100" lvl="0" marL="342900" marR="0" rtl="0" algn="l">
              <a:spcBef>
                <a:spcPts val="560"/>
              </a:spcBef>
              <a:spcAft>
                <a:spcPts val="0"/>
              </a:spcAft>
              <a:buClr>
                <a:schemeClr val="accent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type="title"/>
          </p:nvPr>
        </p:nvSpPr>
        <p:spPr>
          <a:xfrm>
            <a:off x="228600" y="19812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4400" u="sng" cap="none" strike="noStrike">
                <a:solidFill>
                  <a:srgbClr val="3A54A5"/>
                </a:solidFill>
                <a:latin typeface="Cambria"/>
                <a:ea typeface="Cambria"/>
                <a:cs typeface="Cambria"/>
                <a:sym typeface="Cambria"/>
              </a:rPr>
              <a:t>Quick Reflection</a:t>
            </a:r>
            <a:r>
              <a:rPr b="1" i="0" lang="en-US" sz="4400" u="none" cap="none" strike="noStrike">
                <a:solidFill>
                  <a:srgbClr val="3A54A5"/>
                </a:solidFill>
                <a:latin typeface="Cambria"/>
                <a:ea typeface="Cambria"/>
                <a:cs typeface="Cambria"/>
                <a:sym typeface="Cambria"/>
              </a:rPr>
              <a:t>:</a:t>
            </a:r>
            <a:endParaRPr/>
          </a:p>
        </p:txBody>
      </p:sp>
      <p:sp>
        <p:nvSpPr>
          <p:cNvPr id="234" name="Google Shape;234;p35"/>
          <p:cNvSpPr txBox="1"/>
          <p:nvPr>
            <p:ph idx="1" type="body"/>
          </p:nvPr>
        </p:nvSpPr>
        <p:spPr>
          <a:xfrm>
            <a:off x="381000" y="3505200"/>
            <a:ext cx="8153400" cy="1524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Where is your school/district at with implementation of advanced Tiers?</a:t>
            </a:r>
            <a:endParaRPr/>
          </a:p>
          <a:p>
            <a:pPr indent="-285750" lvl="1" marL="74295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Blank Triangle Activity</a:t>
            </a:r>
            <a:endParaRPr/>
          </a:p>
        </p:txBody>
      </p:sp>
      <p:sp>
        <p:nvSpPr>
          <p:cNvPr id="235" name="Google Shape;235;p35"/>
          <p:cNvSpPr txBox="1"/>
          <p:nvPr/>
        </p:nvSpPr>
        <p:spPr>
          <a:xfrm>
            <a:off x="304800" y="457200"/>
            <a:ext cx="8610600"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Interspersed Applications to their School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nvSpPr>
        <p:spPr>
          <a:xfrm>
            <a:off x="352425" y="1920875"/>
            <a:ext cx="4343400" cy="9747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sng" cap="none" strike="noStrike">
                <a:solidFill>
                  <a:schemeClr val="dk1"/>
                </a:solidFill>
                <a:latin typeface="Arial Narrow"/>
                <a:ea typeface="Arial Narrow"/>
                <a:cs typeface="Arial Narrow"/>
                <a:sym typeface="Arial Narrow"/>
              </a:rPr>
              <a:t>Tier 3/Tertiary Interventions	               1-5%</a:t>
            </a:r>
            <a:endParaRPr b="1" i="0" sz="1600" u="none" cap="none" strike="noStrike">
              <a:solidFill>
                <a:schemeClr val="dk1"/>
              </a:solidFill>
              <a:latin typeface="Arial Narrow"/>
              <a:ea typeface="Arial Narrow"/>
              <a:cs typeface="Arial Narrow"/>
              <a:sym typeface="Arial Narrow"/>
            </a:endParaRPr>
          </a:p>
          <a:p>
            <a:pPr indent="0" lvl="0" marL="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a:t>
            </a:r>
            <a:endParaRPr/>
          </a:p>
          <a:p>
            <a:pPr indent="0" lvl="0" marL="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a:t>
            </a:r>
            <a:endParaRPr/>
          </a:p>
          <a:p>
            <a:pPr indent="0" lvl="0" marL="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a:t>
            </a:r>
            <a:endParaRPr/>
          </a:p>
        </p:txBody>
      </p:sp>
      <p:sp>
        <p:nvSpPr>
          <p:cNvPr id="242" name="Google Shape;242;p36"/>
          <p:cNvSpPr txBox="1"/>
          <p:nvPr/>
        </p:nvSpPr>
        <p:spPr>
          <a:xfrm>
            <a:off x="4529138" y="1920875"/>
            <a:ext cx="4354512" cy="9747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chemeClr val="dk1"/>
                </a:solidFill>
                <a:latin typeface="Arial Narrow"/>
                <a:ea typeface="Arial Narrow"/>
                <a:cs typeface="Arial Narrow"/>
                <a:sym typeface="Arial Narrow"/>
              </a:rPr>
              <a:t>  </a:t>
            </a:r>
            <a:r>
              <a:rPr b="1" i="0" lang="en-US" sz="1600" u="sng" cap="none" strike="noStrike">
                <a:solidFill>
                  <a:schemeClr val="dk1"/>
                </a:solidFill>
                <a:latin typeface="Arial Narrow"/>
                <a:ea typeface="Arial Narrow"/>
                <a:cs typeface="Arial Narrow"/>
                <a:sym typeface="Arial Narrow"/>
              </a:rPr>
              <a:t>1-5%		Tier 3/Tertiary Interventions</a:t>
            </a:r>
            <a:endParaRPr b="1" i="0" sz="1600" u="none" cap="none" strike="noStrike">
              <a:solidFill>
                <a:schemeClr val="dk1"/>
              </a:solidFill>
              <a:latin typeface="Arial Narrow"/>
              <a:ea typeface="Arial Narrow"/>
              <a:cs typeface="Arial Narrow"/>
              <a:sym typeface="Arial Narrow"/>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a:t>
            </a:r>
            <a:endParaRPr/>
          </a:p>
        </p:txBody>
      </p:sp>
      <p:sp>
        <p:nvSpPr>
          <p:cNvPr id="243" name="Google Shape;243;p36"/>
          <p:cNvSpPr txBox="1"/>
          <p:nvPr/>
        </p:nvSpPr>
        <p:spPr>
          <a:xfrm>
            <a:off x="352425" y="2974975"/>
            <a:ext cx="3733800" cy="161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sng" cap="none" strike="noStrike">
                <a:solidFill>
                  <a:schemeClr val="dk1"/>
                </a:solidFill>
                <a:latin typeface="Arial Narrow"/>
                <a:ea typeface="Arial Narrow"/>
                <a:cs typeface="Arial Narrow"/>
                <a:sym typeface="Arial Narrow"/>
              </a:rPr>
              <a:t>Tier 2/Secondary Interventions	      5-15%</a:t>
            </a:r>
            <a:endParaRPr b="1" i="0" sz="1600" u="none" cap="none" strike="noStrike">
              <a:solidFill>
                <a:schemeClr val="dk1"/>
              </a:solidFill>
              <a:latin typeface="Arial Narrow"/>
              <a:ea typeface="Arial Narrow"/>
              <a:cs typeface="Arial Narrow"/>
              <a:sym typeface="Arial Narrow"/>
            </a:endParaRPr>
          </a:p>
          <a:p>
            <a:pPr indent="0" lvl="0" marL="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a:t>
            </a:r>
            <a:endParaRPr/>
          </a:p>
          <a:p>
            <a:pPr indent="0" lvl="0" marL="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a:t>
            </a:r>
            <a:endParaRPr/>
          </a:p>
          <a:p>
            <a:pPr indent="0" lvl="0" marL="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a:t>
            </a:r>
            <a:endParaRPr/>
          </a:p>
          <a:p>
            <a:pPr indent="0" lvl="0" marL="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a:t>
            </a:r>
            <a:endParaRPr/>
          </a:p>
          <a:p>
            <a:pPr indent="0" lvl="0" marL="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a:t>
            </a:r>
            <a:endParaRPr/>
          </a:p>
          <a:p>
            <a:pPr indent="0" lvl="0" marL="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a:t>
            </a:r>
            <a:endParaRPr/>
          </a:p>
        </p:txBody>
      </p:sp>
      <p:sp>
        <p:nvSpPr>
          <p:cNvPr id="244" name="Google Shape;244;p36"/>
          <p:cNvSpPr txBox="1"/>
          <p:nvPr/>
        </p:nvSpPr>
        <p:spPr>
          <a:xfrm>
            <a:off x="4529138" y="2971800"/>
            <a:ext cx="4583112" cy="18256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chemeClr val="dk1"/>
                </a:solidFill>
                <a:latin typeface="Arial Narrow"/>
                <a:ea typeface="Arial Narrow"/>
                <a:cs typeface="Arial Narrow"/>
                <a:sym typeface="Arial Narrow"/>
              </a:rPr>
              <a:t>         </a:t>
            </a:r>
            <a:r>
              <a:rPr b="1" i="0" lang="en-US" sz="1600" u="sng" cap="none" strike="noStrike">
                <a:solidFill>
                  <a:schemeClr val="dk1"/>
                </a:solidFill>
                <a:latin typeface="Arial Narrow"/>
                <a:ea typeface="Arial Narrow"/>
                <a:cs typeface="Arial Narrow"/>
                <a:sym typeface="Arial Narrow"/>
              </a:rPr>
              <a:t>5-15%		Tier 2/Secondary Interventions</a:t>
            </a:r>
            <a:endParaRPr b="1" i="0" sz="1600" u="none" cap="none" strike="noStrike">
              <a:solidFill>
                <a:schemeClr val="dk1"/>
              </a:solidFill>
              <a:latin typeface="Arial Narrow"/>
              <a:ea typeface="Arial Narrow"/>
              <a:cs typeface="Arial Narrow"/>
              <a:sym typeface="Arial Narrow"/>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0" marL="0" marR="0" rtl="0" algn="l">
              <a:spcBef>
                <a:spcPts val="0"/>
              </a:spcBef>
              <a:spcAft>
                <a:spcPts val="0"/>
              </a:spcAft>
              <a:buNone/>
            </a:pPr>
            <a:r>
              <a:t/>
            </a:r>
            <a:endParaRPr b="0" i="0" sz="1400" u="none" cap="none" strike="noStrike">
              <a:solidFill>
                <a:schemeClr val="dk1"/>
              </a:solidFill>
              <a:latin typeface="Arial Narrow"/>
              <a:ea typeface="Arial Narrow"/>
              <a:cs typeface="Arial Narrow"/>
              <a:sym typeface="Arial Narrow"/>
            </a:endParaRPr>
          </a:p>
        </p:txBody>
      </p:sp>
      <p:sp>
        <p:nvSpPr>
          <p:cNvPr id="245" name="Google Shape;245;p36"/>
          <p:cNvSpPr txBox="1"/>
          <p:nvPr/>
        </p:nvSpPr>
        <p:spPr>
          <a:xfrm>
            <a:off x="349250" y="4619625"/>
            <a:ext cx="3536950" cy="180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sng" cap="none" strike="noStrike">
                <a:solidFill>
                  <a:schemeClr val="dk1"/>
                </a:solidFill>
                <a:latin typeface="Arial Narrow"/>
                <a:ea typeface="Arial Narrow"/>
                <a:cs typeface="Arial Narrow"/>
                <a:sym typeface="Arial Narrow"/>
              </a:rPr>
              <a:t>Tier 1/Universal Interventions80-90%</a:t>
            </a:r>
            <a:endParaRPr/>
          </a:p>
          <a:p>
            <a:pPr indent="0" lvl="0" marL="0" marR="0" rtl="0" algn="l">
              <a:spcBef>
                <a:spcPts val="0"/>
              </a:spcBef>
              <a:spcAft>
                <a:spcPts val="0"/>
              </a:spcAft>
              <a:buClr>
                <a:schemeClr val="dk1"/>
              </a:buClr>
              <a:buSzPts val="1600"/>
              <a:buFont typeface="Arial Narrow"/>
              <a:buChar char="•"/>
            </a:pPr>
            <a:r>
              <a:rPr b="1" i="0" lang="en-US" sz="1600" u="none" cap="none" strike="noStrike">
                <a:solidFill>
                  <a:schemeClr val="dk1"/>
                </a:solidFill>
                <a:latin typeface="Arial Narrow"/>
                <a:ea typeface="Arial Narrow"/>
                <a:cs typeface="Arial Narrow"/>
                <a:sym typeface="Arial Narrow"/>
              </a:rPr>
              <a:t>________________________</a:t>
            </a:r>
            <a:endParaRPr/>
          </a:p>
          <a:p>
            <a:pPr indent="0" lvl="0" marL="0" marR="0" rtl="0" algn="l">
              <a:spcBef>
                <a:spcPts val="0"/>
              </a:spcBef>
              <a:spcAft>
                <a:spcPts val="0"/>
              </a:spcAft>
              <a:buClr>
                <a:schemeClr val="dk1"/>
              </a:buClr>
              <a:buSzPts val="1600"/>
              <a:buFont typeface="Arial Narrow"/>
              <a:buChar char="•"/>
            </a:pPr>
            <a:r>
              <a:rPr b="1" i="0" lang="en-US" sz="1600" u="none" cap="none" strike="noStrike">
                <a:solidFill>
                  <a:schemeClr val="dk1"/>
                </a:solidFill>
                <a:latin typeface="Arial Narrow"/>
                <a:ea typeface="Arial Narrow"/>
                <a:cs typeface="Arial Narrow"/>
                <a:sym typeface="Arial Narrow"/>
              </a:rPr>
              <a:t>________________________</a:t>
            </a:r>
            <a:endParaRPr/>
          </a:p>
          <a:p>
            <a:pPr indent="0" lvl="0" marL="0" marR="0" rtl="0" algn="l">
              <a:spcBef>
                <a:spcPts val="0"/>
              </a:spcBef>
              <a:spcAft>
                <a:spcPts val="0"/>
              </a:spcAft>
              <a:buClr>
                <a:schemeClr val="dk1"/>
              </a:buClr>
              <a:buSzPts val="1600"/>
              <a:buFont typeface="Arial Narrow"/>
              <a:buChar char="•"/>
            </a:pPr>
            <a:r>
              <a:rPr b="1" i="0" lang="en-US" sz="1600" u="none" cap="none" strike="noStrike">
                <a:solidFill>
                  <a:schemeClr val="dk1"/>
                </a:solidFill>
                <a:latin typeface="Arial Narrow"/>
                <a:ea typeface="Arial Narrow"/>
                <a:cs typeface="Arial Narrow"/>
                <a:sym typeface="Arial Narrow"/>
              </a:rPr>
              <a:t>________________________</a:t>
            </a:r>
            <a:endParaRPr/>
          </a:p>
          <a:p>
            <a:pPr indent="0" lvl="0" marL="0" marR="0" rtl="0" algn="l">
              <a:spcBef>
                <a:spcPts val="0"/>
              </a:spcBef>
              <a:spcAft>
                <a:spcPts val="0"/>
              </a:spcAft>
              <a:buClr>
                <a:schemeClr val="dk1"/>
              </a:buClr>
              <a:buSzPts val="1600"/>
              <a:buFont typeface="Arial Narrow"/>
              <a:buChar char="•"/>
            </a:pPr>
            <a:r>
              <a:rPr b="1" i="0" lang="en-US" sz="1600" u="none" cap="none" strike="noStrike">
                <a:solidFill>
                  <a:schemeClr val="dk1"/>
                </a:solidFill>
                <a:latin typeface="Arial Narrow"/>
                <a:ea typeface="Arial Narrow"/>
                <a:cs typeface="Arial Narrow"/>
                <a:sym typeface="Arial Narrow"/>
              </a:rPr>
              <a:t>________________________</a:t>
            </a:r>
            <a:endParaRPr/>
          </a:p>
          <a:p>
            <a:pPr indent="0" lvl="0" marL="0" marR="0" rtl="0" algn="l">
              <a:spcBef>
                <a:spcPts val="0"/>
              </a:spcBef>
              <a:spcAft>
                <a:spcPts val="0"/>
              </a:spcAft>
              <a:buClr>
                <a:schemeClr val="dk1"/>
              </a:buClr>
              <a:buSzPts val="1600"/>
              <a:buFont typeface="Arial Narrow"/>
              <a:buChar char="•"/>
            </a:pPr>
            <a:r>
              <a:rPr b="1" i="0" lang="en-US" sz="1600" u="none" cap="none" strike="noStrike">
                <a:solidFill>
                  <a:schemeClr val="dk1"/>
                </a:solidFill>
                <a:latin typeface="Arial Narrow"/>
                <a:ea typeface="Arial Narrow"/>
                <a:cs typeface="Arial Narrow"/>
                <a:sym typeface="Arial Narrow"/>
              </a:rPr>
              <a:t>________________________</a:t>
            </a:r>
            <a:endParaRPr/>
          </a:p>
          <a:p>
            <a:pPr indent="0" lvl="0" marL="0" marR="0" rtl="0" algn="l">
              <a:spcBef>
                <a:spcPts val="0"/>
              </a:spcBef>
              <a:spcAft>
                <a:spcPts val="0"/>
              </a:spcAft>
              <a:buClr>
                <a:schemeClr val="dk1"/>
              </a:buClr>
              <a:buSzPts val="1600"/>
              <a:buFont typeface="Arial Narrow"/>
              <a:buChar char="•"/>
            </a:pPr>
            <a:r>
              <a:rPr b="1" i="0" lang="en-US" sz="1600" u="none" cap="none" strike="noStrike">
                <a:solidFill>
                  <a:schemeClr val="dk1"/>
                </a:solidFill>
                <a:latin typeface="Arial Narrow"/>
                <a:ea typeface="Arial Narrow"/>
                <a:cs typeface="Arial Narrow"/>
                <a:sym typeface="Arial Narrow"/>
              </a:rPr>
              <a:t>________________________</a:t>
            </a:r>
            <a:endParaRPr/>
          </a:p>
        </p:txBody>
      </p:sp>
      <p:sp>
        <p:nvSpPr>
          <p:cNvPr id="246" name="Google Shape;246;p36"/>
          <p:cNvSpPr txBox="1"/>
          <p:nvPr/>
        </p:nvSpPr>
        <p:spPr>
          <a:xfrm>
            <a:off x="4529138" y="4619625"/>
            <a:ext cx="4354512" cy="14001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chemeClr val="dk1"/>
                </a:solidFill>
                <a:latin typeface="Arial Narrow"/>
                <a:ea typeface="Arial Narrow"/>
                <a:cs typeface="Arial Narrow"/>
                <a:sym typeface="Arial Narrow"/>
              </a:rPr>
              <a:t>	</a:t>
            </a:r>
            <a:r>
              <a:rPr b="1" i="0" lang="en-US" sz="1600" u="sng" cap="none" strike="noStrike">
                <a:solidFill>
                  <a:schemeClr val="dk1"/>
                </a:solidFill>
                <a:latin typeface="Arial Narrow"/>
                <a:ea typeface="Arial Narrow"/>
                <a:cs typeface="Arial Narrow"/>
                <a:sym typeface="Arial Narrow"/>
              </a:rPr>
              <a:t>80-90%	Tier 1/Universal Interventions</a:t>
            </a:r>
            <a:endParaRPr b="1" i="0" sz="1600" u="none" cap="none" strike="noStrike">
              <a:solidFill>
                <a:schemeClr val="dk1"/>
              </a:solidFill>
              <a:latin typeface="Arial Narrow"/>
              <a:ea typeface="Arial Narrow"/>
              <a:cs typeface="Arial Narrow"/>
              <a:sym typeface="Arial Narrow"/>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a:p>
            <a:pPr indent="0" lvl="4" marL="1828800" marR="0" rtl="0" algn="l">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____________________________</a:t>
            </a:r>
            <a:endParaRPr/>
          </a:p>
        </p:txBody>
      </p:sp>
      <p:sp>
        <p:nvSpPr>
          <p:cNvPr id="247" name="Google Shape;247;p36"/>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3A54A5"/>
                </a:solidFill>
                <a:latin typeface="Questrial"/>
                <a:ea typeface="Questrial"/>
                <a:cs typeface="Questrial"/>
                <a:sym typeface="Questrial"/>
              </a:rPr>
              <a:t>Assessing your Current SW-PBIS </a:t>
            </a:r>
            <a:br>
              <a:rPr b="1" i="0" lang="en-US" sz="2800" u="none" cap="none" strike="noStrike">
                <a:solidFill>
                  <a:srgbClr val="3A54A5"/>
                </a:solidFill>
                <a:latin typeface="Questrial"/>
                <a:ea typeface="Questrial"/>
                <a:cs typeface="Questrial"/>
                <a:sym typeface="Questrial"/>
              </a:rPr>
            </a:br>
            <a:r>
              <a:rPr b="1" i="0" lang="en-US" sz="2800" u="none" cap="none" strike="noStrike">
                <a:solidFill>
                  <a:srgbClr val="3A54A5"/>
                </a:solidFill>
                <a:latin typeface="Questrial"/>
                <a:ea typeface="Questrial"/>
                <a:cs typeface="Questrial"/>
                <a:sym typeface="Questrial"/>
              </a:rPr>
              <a:t>Systems, Data  and Practices</a:t>
            </a:r>
            <a:endParaRPr/>
          </a:p>
        </p:txBody>
      </p:sp>
      <p:sp>
        <p:nvSpPr>
          <p:cNvPr id="248" name="Google Shape;248;p36"/>
          <p:cNvSpPr txBox="1"/>
          <p:nvPr/>
        </p:nvSpPr>
        <p:spPr>
          <a:xfrm>
            <a:off x="762000" y="1354138"/>
            <a:ext cx="779463"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chemeClr val="dk1"/>
                </a:solidFill>
                <a:latin typeface="Questrial"/>
                <a:ea typeface="Questrial"/>
                <a:cs typeface="Questrial"/>
                <a:sym typeface="Questrial"/>
              </a:rPr>
              <a:t>Data </a:t>
            </a:r>
            <a:endParaRPr/>
          </a:p>
        </p:txBody>
      </p:sp>
      <p:sp>
        <p:nvSpPr>
          <p:cNvPr id="249" name="Google Shape;249;p36"/>
          <p:cNvSpPr txBox="1"/>
          <p:nvPr/>
        </p:nvSpPr>
        <p:spPr>
          <a:xfrm>
            <a:off x="5715000" y="1355725"/>
            <a:ext cx="2432050"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chemeClr val="dk1"/>
                </a:solidFill>
                <a:latin typeface="Questrial"/>
                <a:ea typeface="Questrial"/>
                <a:cs typeface="Questrial"/>
                <a:sym typeface="Questrial"/>
              </a:rPr>
              <a:t>Systems/Practices</a:t>
            </a:r>
            <a:endParaRPr/>
          </a:p>
        </p:txBody>
      </p:sp>
      <p:grpSp>
        <p:nvGrpSpPr>
          <p:cNvPr id="250" name="Google Shape;250;p36"/>
          <p:cNvGrpSpPr/>
          <p:nvPr/>
        </p:nvGrpSpPr>
        <p:grpSpPr>
          <a:xfrm>
            <a:off x="3157538" y="1952625"/>
            <a:ext cx="2667000" cy="4448175"/>
            <a:chOff x="1989" y="1230"/>
            <a:chExt cx="1680" cy="2802"/>
          </a:xfrm>
        </p:grpSpPr>
        <p:grpSp>
          <p:nvGrpSpPr>
            <p:cNvPr id="251" name="Google Shape;251;p36"/>
            <p:cNvGrpSpPr/>
            <p:nvPr/>
          </p:nvGrpSpPr>
          <p:grpSpPr>
            <a:xfrm>
              <a:off x="1989" y="1230"/>
              <a:ext cx="1680" cy="2802"/>
              <a:chOff x="1989" y="1230"/>
              <a:chExt cx="1680" cy="2802"/>
            </a:xfrm>
          </p:grpSpPr>
          <p:sp>
            <p:nvSpPr>
              <p:cNvPr id="252" name="Google Shape;252;p36"/>
              <p:cNvSpPr/>
              <p:nvPr/>
            </p:nvSpPr>
            <p:spPr>
              <a:xfrm>
                <a:off x="2751" y="1230"/>
                <a:ext cx="156" cy="259"/>
              </a:xfrm>
              <a:prstGeom prst="triangle">
                <a:avLst>
                  <a:gd fmla="val 50000"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53" name="Google Shape;253;p36"/>
              <p:cNvSpPr/>
              <p:nvPr/>
            </p:nvSpPr>
            <p:spPr>
              <a:xfrm flipH="1" rot="10800000">
                <a:off x="1989" y="2112"/>
                <a:ext cx="1680" cy="1920"/>
              </a:xfrm>
              <a:custGeom>
                <a:rect b="b" l="l" r="r" t="t"/>
                <a:pathLst>
                  <a:path extrusionOk="0" h="120000" w="120000">
                    <a:moveTo>
                      <a:pt x="0" y="0"/>
                    </a:moveTo>
                    <a:lnTo>
                      <a:pt x="41138" y="120000"/>
                    </a:lnTo>
                    <a:lnTo>
                      <a:pt x="78861" y="120000"/>
                    </a:lnTo>
                    <a:lnTo>
                      <a:pt x="120000" y="0"/>
                    </a:lnTo>
                    <a:lnTo>
                      <a:pt x="0" y="0"/>
                    </a:lnTo>
                    <a:close/>
                  </a:path>
                </a:pathLst>
              </a:custGeom>
              <a:solidFill>
                <a:srgbClr val="009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36"/>
              <p:cNvSpPr/>
              <p:nvPr/>
            </p:nvSpPr>
            <p:spPr>
              <a:xfrm flipH="1" rot="10800000">
                <a:off x="2552" y="1872"/>
                <a:ext cx="555" cy="286"/>
              </a:xfrm>
              <a:custGeom>
                <a:rect b="b" l="l" r="r" t="t"/>
                <a:pathLst>
                  <a:path extrusionOk="0" h="120000" w="120000">
                    <a:moveTo>
                      <a:pt x="0" y="0"/>
                    </a:moveTo>
                    <a:lnTo>
                      <a:pt x="18377" y="120000"/>
                    </a:lnTo>
                    <a:lnTo>
                      <a:pt x="101622" y="120000"/>
                    </a:lnTo>
                    <a:lnTo>
                      <a:pt x="120000" y="0"/>
                    </a:lnTo>
                    <a:lnTo>
                      <a:pt x="0" y="0"/>
                    </a:lnTo>
                    <a:close/>
                  </a:path>
                </a:pathLst>
              </a:custGeom>
              <a:gradFill>
                <a:gsLst>
                  <a:gs pos="0">
                    <a:srgbClr val="009900"/>
                  </a:gs>
                  <a:gs pos="100000">
                    <a:srgbClr val="FFFF00"/>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 name="Google Shape;255;p36"/>
              <p:cNvSpPr/>
              <p:nvPr/>
            </p:nvSpPr>
            <p:spPr>
              <a:xfrm flipH="1" rot="10800000">
                <a:off x="2636" y="1680"/>
                <a:ext cx="387" cy="192"/>
              </a:xfrm>
              <a:custGeom>
                <a:rect b="b" l="l" r="r" t="t"/>
                <a:pathLst>
                  <a:path extrusionOk="0" h="120000" w="120000">
                    <a:moveTo>
                      <a:pt x="0" y="0"/>
                    </a:moveTo>
                    <a:lnTo>
                      <a:pt x="17361" y="120000"/>
                    </a:lnTo>
                    <a:lnTo>
                      <a:pt x="102638" y="120000"/>
                    </a:lnTo>
                    <a:lnTo>
                      <a:pt x="120000" y="0"/>
                    </a:lnTo>
                    <a:lnTo>
                      <a:pt x="0" y="0"/>
                    </a:ln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 name="Google Shape;256;p36"/>
              <p:cNvSpPr/>
              <p:nvPr/>
            </p:nvSpPr>
            <p:spPr>
              <a:xfrm flipH="1" rot="10800000">
                <a:off x="2692" y="1488"/>
                <a:ext cx="273" cy="192"/>
              </a:xfrm>
              <a:custGeom>
                <a:rect b="b" l="l" r="r" t="t"/>
                <a:pathLst>
                  <a:path extrusionOk="0" h="120000" w="120000">
                    <a:moveTo>
                      <a:pt x="0" y="0"/>
                    </a:moveTo>
                    <a:lnTo>
                      <a:pt x="25494" y="120000"/>
                    </a:lnTo>
                    <a:lnTo>
                      <a:pt x="94505" y="120000"/>
                    </a:lnTo>
                    <a:lnTo>
                      <a:pt x="120000" y="0"/>
                    </a:lnTo>
                    <a:lnTo>
                      <a:pt x="0" y="0"/>
                    </a:lnTo>
                    <a:close/>
                  </a:path>
                </a:pathLst>
              </a:custGeom>
              <a:gradFill>
                <a:gsLst>
                  <a:gs pos="0">
                    <a:srgbClr val="FFFF00"/>
                  </a:gs>
                  <a:gs pos="100000">
                    <a:srgbClr val="FF0000"/>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57" name="Google Shape;257;p36"/>
            <p:cNvSpPr/>
            <p:nvPr/>
          </p:nvSpPr>
          <p:spPr>
            <a:xfrm>
              <a:off x="1989" y="1242"/>
              <a:ext cx="1680" cy="2784"/>
            </a:xfrm>
            <a:prstGeom prst="triangle">
              <a:avLst>
                <a:gd fmla="val 50000" name="adj"/>
              </a:avLst>
            </a:prstGeom>
            <a:noFill/>
            <a:ln cap="flat" cmpd="sng" w="254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txBox="1"/>
          <p:nvPr>
            <p:ph type="title"/>
          </p:nvPr>
        </p:nvSpPr>
        <p:spPr>
          <a:xfrm>
            <a:off x="457200" y="304800"/>
            <a:ext cx="82296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Overall Content </a:t>
            </a:r>
            <a:endParaRPr/>
          </a:p>
        </p:txBody>
      </p:sp>
      <p:sp>
        <p:nvSpPr>
          <p:cNvPr id="263" name="Google Shape;263;p37"/>
          <p:cNvSpPr txBox="1"/>
          <p:nvPr/>
        </p:nvSpPr>
        <p:spPr>
          <a:xfrm>
            <a:off x="457200" y="1524000"/>
            <a:ext cx="8534400" cy="5262980"/>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1"/>
              </a:buClr>
              <a:buSzPts val="2800"/>
              <a:buFont typeface="Calibri"/>
              <a:buAutoNum type="arabicPeriod"/>
            </a:pPr>
            <a:r>
              <a:rPr b="1" lang="en-US" sz="2800">
                <a:solidFill>
                  <a:srgbClr val="BEC3EE"/>
                </a:solidFill>
                <a:latin typeface="Calibri"/>
                <a:ea typeface="Calibri"/>
                <a:cs typeface="Calibri"/>
                <a:sym typeface="Calibri"/>
              </a:rPr>
              <a:t>Administrator’s Role: Key Messages for Leaders</a:t>
            </a:r>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Tier 2/3 District and Building readiness criteria </a:t>
            </a:r>
            <a:endParaRPr sz="2800">
              <a:solidFill>
                <a:schemeClr val="dk1"/>
              </a:solidFill>
              <a:latin typeface="Calibri"/>
              <a:ea typeface="Calibri"/>
              <a:cs typeface="Calibri"/>
              <a:sym typeface="Calibri"/>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Systems, data and practices for advanced tiers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Ongoing assessment of current Tier 2/3 structures in their school</a:t>
            </a:r>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Action plan to leave the 1-day training with and take back to their schools to implement</a:t>
            </a:r>
            <a:endParaRPr/>
          </a:p>
          <a:p>
            <a:pPr indent="-279400" lvl="0" marL="457200" marR="0" rtl="0" algn="l">
              <a:spcBef>
                <a:spcPts val="0"/>
              </a:spcBef>
              <a:spcAft>
                <a:spcPts val="0"/>
              </a:spcAft>
              <a:buClr>
                <a:schemeClr val="accent2"/>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type="title"/>
          </p:nvPr>
        </p:nvSpPr>
        <p:spPr>
          <a:xfrm>
            <a:off x="457200" y="304800"/>
            <a:ext cx="8229600" cy="1112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accent1"/>
                </a:solidFill>
                <a:latin typeface="Cambria"/>
                <a:ea typeface="Cambria"/>
                <a:cs typeface="Cambria"/>
                <a:sym typeface="Cambria"/>
              </a:rPr>
              <a:t>Administrators Need to…</a:t>
            </a:r>
            <a:endParaRPr/>
          </a:p>
        </p:txBody>
      </p:sp>
      <p:sp>
        <p:nvSpPr>
          <p:cNvPr id="269" name="Google Shape;269;p38"/>
          <p:cNvSpPr txBox="1"/>
          <p:nvPr>
            <p:ph idx="1" type="body"/>
          </p:nvPr>
        </p:nvSpPr>
        <p:spPr>
          <a:xfrm>
            <a:off x="457200" y="1752600"/>
            <a:ext cx="8153400" cy="480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Have knowledge of behavior support for           Tier 2/Tier 3 to guide/lead any “corrections” needed. </a:t>
            </a:r>
            <a:endParaRPr/>
          </a:p>
          <a:p>
            <a:pPr indent="-342900" lvl="0" marL="342900" marR="0" rtl="0" algn="l">
              <a:lnSpc>
                <a:spcPct val="9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Know why a behavior plan may not be working and need to know how to “troubleshoot” a plan.</a:t>
            </a:r>
            <a:endParaRPr/>
          </a:p>
          <a:p>
            <a:pPr indent="-342900" lvl="0" marL="342900" marR="0" rtl="0" algn="l">
              <a:lnSpc>
                <a:spcPct val="9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Ensure that systems are in place and interventions are offered routinely and rapidly at all 3 tiers to allow ALL kids to be successful</a:t>
            </a:r>
            <a:endParaRPr/>
          </a:p>
          <a:p>
            <a:pPr indent="-139700" lvl="0" marL="342900" marR="0" rtl="0" algn="l">
              <a:lnSpc>
                <a:spcPct val="90000"/>
              </a:lnSpc>
              <a:spcBef>
                <a:spcPts val="640"/>
              </a:spcBef>
              <a:spcAft>
                <a:spcPts val="0"/>
              </a:spcAft>
              <a:buClr>
                <a:schemeClr val="accent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accent1"/>
              </a:buClr>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txBox="1"/>
          <p:nvPr>
            <p:ph type="title"/>
          </p:nvPr>
        </p:nvSpPr>
        <p:spPr>
          <a:xfrm>
            <a:off x="533400" y="381000"/>
            <a:ext cx="8229600" cy="83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Context: </a:t>
            </a:r>
            <a:br>
              <a:rPr b="1" i="0" lang="en-US" sz="4000" u="none" cap="none" strike="noStrike">
                <a:solidFill>
                  <a:srgbClr val="3A54A5"/>
                </a:solidFill>
                <a:latin typeface="Cambria"/>
                <a:ea typeface="Cambria"/>
                <a:cs typeface="Cambria"/>
                <a:sym typeface="Cambria"/>
              </a:rPr>
            </a:br>
            <a:r>
              <a:rPr b="1" i="0" lang="en-US" sz="4000" u="none" cap="none" strike="noStrike">
                <a:solidFill>
                  <a:srgbClr val="3A54A5"/>
                </a:solidFill>
                <a:latin typeface="Cambria"/>
                <a:ea typeface="Cambria"/>
                <a:cs typeface="Cambria"/>
                <a:sym typeface="Cambria"/>
              </a:rPr>
              <a:t>Some “Big Picture” Challenges</a:t>
            </a:r>
            <a:endParaRPr b="1" i="0" sz="4000" u="none" cap="none" strike="noStrike">
              <a:solidFill>
                <a:srgbClr val="3A54A5"/>
              </a:solidFill>
              <a:latin typeface="Cambria"/>
              <a:ea typeface="Cambria"/>
              <a:cs typeface="Cambria"/>
              <a:sym typeface="Cambria"/>
            </a:endParaRPr>
          </a:p>
        </p:txBody>
      </p:sp>
      <p:sp>
        <p:nvSpPr>
          <p:cNvPr id="275" name="Google Shape;275;p39"/>
          <p:cNvSpPr txBox="1"/>
          <p:nvPr>
            <p:ph idx="1" type="body"/>
          </p:nvPr>
        </p:nvSpPr>
        <p:spPr>
          <a:xfrm>
            <a:off x="457200" y="1828800"/>
            <a:ext cx="83058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Low intensity, low fidelity interventions for behavior/emotional needs</a:t>
            </a:r>
            <a:endParaRPr/>
          </a:p>
          <a:p>
            <a:pPr indent="-342900" lvl="0" marL="342900" marR="0" rtl="0" algn="l">
              <a:lnSpc>
                <a:spcPct val="8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Habitual use of restrictive settings (and poor outcomes) for youth with disabilities</a:t>
            </a:r>
            <a:endParaRPr/>
          </a:p>
          <a:p>
            <a:pPr indent="-342900" lvl="0" marL="342900" marR="0" rtl="0" algn="l">
              <a:lnSpc>
                <a:spcPct val="105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High rate of undiagnosed MH problems (stigma, lack of knowledge, etc.)</a:t>
            </a:r>
            <a:endParaRPr/>
          </a:p>
          <a:p>
            <a:pPr indent="-342900" lvl="0" marL="342900" marR="0" rtl="0" algn="l">
              <a:lnSpc>
                <a:spcPct val="105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Changing the routines of ineffective practices (systems) that are “familiar” to systems</a:t>
            </a:r>
            <a:endParaRPr/>
          </a:p>
          <a:p>
            <a:pPr indent="-158750" lvl="1" marL="742950" marR="0" rtl="0" algn="l">
              <a:lnSpc>
                <a:spcPct val="105000"/>
              </a:lnSpc>
              <a:spcBef>
                <a:spcPts val="400"/>
              </a:spcBef>
              <a:spcAft>
                <a:spcPts val="0"/>
              </a:spcAft>
              <a:buClr>
                <a:schemeClr val="accent1"/>
              </a:buClr>
              <a:buSzPts val="2000"/>
              <a:buFont typeface="Noto Sans Symbols"/>
              <a:buNone/>
            </a:pPr>
            <a:r>
              <a:t/>
            </a:r>
            <a:endParaRPr b="0" i="0" sz="2000" u="none" cap="none" strike="noStrike">
              <a:solidFill>
                <a:schemeClr val="dk1"/>
              </a:solidFill>
              <a:latin typeface="Calibri"/>
              <a:ea typeface="Calibri"/>
              <a:cs typeface="Calibri"/>
              <a:sym typeface="Calibri"/>
            </a:endParaRPr>
          </a:p>
          <a:p>
            <a:pPr indent="-215900" lvl="0" marL="342900" marR="0" rtl="0" algn="l">
              <a:lnSpc>
                <a:spcPct val="105000"/>
              </a:lnSpc>
              <a:spcBef>
                <a:spcPts val="400"/>
              </a:spcBef>
              <a:spcAft>
                <a:spcPts val="0"/>
              </a:spcAft>
              <a:buClr>
                <a:schemeClr val="accent1"/>
              </a:buClr>
              <a:buSzPts val="2000"/>
              <a:buFont typeface="Noto Sans Symbols"/>
              <a:buNone/>
            </a:pPr>
            <a:r>
              <a:t/>
            </a:r>
            <a:endParaRPr b="1" i="0" sz="20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0"/>
          <p:cNvSpPr txBox="1"/>
          <p:nvPr>
            <p:ph type="title"/>
          </p:nvPr>
        </p:nvSpPr>
        <p:spPr>
          <a:xfrm>
            <a:off x="762000" y="304800"/>
            <a:ext cx="7772400" cy="1295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Basic Behavior Knowledge</a:t>
            </a:r>
            <a:endParaRPr/>
          </a:p>
        </p:txBody>
      </p:sp>
      <p:sp>
        <p:nvSpPr>
          <p:cNvPr id="282" name="Google Shape;282;p40"/>
          <p:cNvSpPr txBox="1"/>
          <p:nvPr>
            <p:ph idx="1" type="body"/>
          </p:nvPr>
        </p:nvSpPr>
        <p:spPr>
          <a:xfrm>
            <a:off x="609600" y="1524000"/>
            <a:ext cx="7772400" cy="2286000"/>
          </a:xfrm>
          <a:prstGeom prst="rect">
            <a:avLst/>
          </a:prstGeom>
          <a:noFill/>
          <a:ln>
            <a:noFill/>
          </a:ln>
        </p:spPr>
        <p:txBody>
          <a:bodyPr anchorCtr="0" anchor="t" bIns="45700" lIns="91425" spcFirstLastPara="1" rIns="91425" wrap="square" tIns="45700">
            <a:noAutofit/>
          </a:bodyPr>
          <a:lstStyle/>
          <a:p>
            <a:pPr indent="-285750" lvl="1" marL="742950" marR="0" rtl="0" algn="l">
              <a:spcBef>
                <a:spcPts val="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Behavior support is the </a:t>
            </a:r>
            <a:r>
              <a:rPr b="1" i="1" lang="en-US" sz="2800" u="none" cap="none" strike="noStrike">
                <a:solidFill>
                  <a:schemeClr val="dk1"/>
                </a:solidFill>
                <a:latin typeface="Calibri"/>
                <a:ea typeface="Calibri"/>
                <a:cs typeface="Calibri"/>
                <a:sym typeface="Calibri"/>
              </a:rPr>
              <a:t>redesign of environments</a:t>
            </a:r>
            <a:r>
              <a:rPr b="0" i="0" lang="en-US" sz="2800" u="none" cap="none" strike="noStrike">
                <a:solidFill>
                  <a:schemeClr val="dk1"/>
                </a:solidFill>
                <a:latin typeface="Calibri"/>
                <a:ea typeface="Calibri"/>
                <a:cs typeface="Calibri"/>
                <a:sym typeface="Calibri"/>
              </a:rPr>
              <a:t>, not the redesign of individuals</a:t>
            </a:r>
            <a:endParaRPr/>
          </a:p>
          <a:p>
            <a:pPr indent="-285750" lvl="1" marL="742950" marR="0" rtl="0" algn="l">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Positive behavior support plans define changes in the behavior of those who will implement the plan.  A behavior support plan describes what </a:t>
            </a:r>
            <a:r>
              <a:rPr b="1" i="1" lang="en-US" sz="2800" u="none" cap="none" strike="noStrike">
                <a:solidFill>
                  <a:schemeClr val="dk1"/>
                </a:solidFill>
                <a:latin typeface="Calibri"/>
                <a:ea typeface="Calibri"/>
                <a:cs typeface="Calibri"/>
                <a:sym typeface="Calibri"/>
              </a:rPr>
              <a:t>we</a:t>
            </a:r>
            <a:r>
              <a:rPr b="0" i="0" lang="en-US" sz="2800" u="none" cap="none" strike="noStrike">
                <a:solidFill>
                  <a:schemeClr val="accent6"/>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will do differently.</a:t>
            </a:r>
            <a:endParaRPr/>
          </a:p>
          <a:p>
            <a:pPr indent="-139700" lvl="0" marL="342900" marR="0" rtl="0" algn="l">
              <a:spcBef>
                <a:spcPts val="640"/>
              </a:spcBef>
              <a:spcAft>
                <a:spcPts val="0"/>
              </a:spcAft>
              <a:buClr>
                <a:schemeClr val="accent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83" name="Google Shape;283;p40"/>
          <p:cNvSpPr txBox="1"/>
          <p:nvPr/>
        </p:nvSpPr>
        <p:spPr>
          <a:xfrm>
            <a:off x="2057400" y="4114800"/>
            <a:ext cx="4017963" cy="19383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br>
              <a:rPr b="1" lang="en-US" sz="3600">
                <a:solidFill>
                  <a:schemeClr val="dk1"/>
                </a:solidFill>
                <a:latin typeface="Arial"/>
                <a:ea typeface="Arial"/>
                <a:cs typeface="Arial"/>
                <a:sym typeface="Arial"/>
              </a:rPr>
            </a:br>
            <a:r>
              <a:rPr lang="en-US" sz="2800">
                <a:solidFill>
                  <a:schemeClr val="dk1"/>
                </a:solidFill>
                <a:latin typeface="Arial"/>
                <a:ea typeface="Arial"/>
                <a:cs typeface="Arial"/>
                <a:sym typeface="Arial"/>
              </a:rPr>
              <a:t>Do ALL staff understand </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the  context for effective </a:t>
            </a:r>
            <a:endParaRPr/>
          </a:p>
          <a:p>
            <a:pPr indent="0" lvl="0" marL="0" marR="0" rtl="0" algn="ctr">
              <a:spcBef>
                <a:spcPts val="0"/>
              </a:spcBef>
              <a:spcAft>
                <a:spcPts val="0"/>
              </a:spcAft>
              <a:buNone/>
            </a:pPr>
            <a:r>
              <a:rPr lang="en-US" sz="2800">
                <a:solidFill>
                  <a:schemeClr val="dk1"/>
                </a:solidFill>
                <a:latin typeface="Arial"/>
                <a:ea typeface="Arial"/>
                <a:cs typeface="Arial"/>
                <a:sym typeface="Arial"/>
              </a:rPr>
              <a:t>behavior interventions?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1"/>
          <p:cNvSpPr txBox="1"/>
          <p:nvPr>
            <p:ph idx="12" type="sldNum"/>
          </p:nvPr>
        </p:nvSpPr>
        <p:spPr>
          <a:xfrm>
            <a:off x="6553200" y="6356350"/>
            <a:ext cx="1752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Arial"/>
                <a:ea typeface="Arial"/>
                <a:cs typeface="Arial"/>
                <a:sym typeface="Arial"/>
              </a:rPr>
              <a:t>‹#›</a:t>
            </a:fld>
            <a:endParaRPr sz="1200">
              <a:solidFill>
                <a:srgbClr val="888888"/>
              </a:solidFill>
              <a:latin typeface="Arial"/>
              <a:ea typeface="Arial"/>
              <a:cs typeface="Arial"/>
              <a:sym typeface="Arial"/>
            </a:endParaRPr>
          </a:p>
        </p:txBody>
      </p:sp>
      <p:sp>
        <p:nvSpPr>
          <p:cNvPr id="290" name="Google Shape;290;p41"/>
          <p:cNvSpPr txBox="1"/>
          <p:nvPr/>
        </p:nvSpPr>
        <p:spPr>
          <a:xfrm>
            <a:off x="-163513" y="1905000"/>
            <a:ext cx="9350376" cy="4267200"/>
          </a:xfrm>
          <a:prstGeom prst="rect">
            <a:avLst/>
          </a:prstGeom>
          <a:noFill/>
          <a:ln>
            <a:noFill/>
          </a:ln>
        </p:spPr>
        <p:txBody>
          <a:bodyPr anchorCtr="0" anchor="t" bIns="45700" lIns="91425" spcFirstLastPara="1" rIns="91425" wrap="square" tIns="45700">
            <a:noAutofit/>
          </a:bodyPr>
          <a:lstStyle/>
          <a:p>
            <a:pPr indent="-308448" lvl="0" marL="308448" marR="0" rtl="0" algn="ctr">
              <a:lnSpc>
                <a:spcPct val="90000"/>
              </a:lnSpc>
              <a:spcBef>
                <a:spcPts val="0"/>
              </a:spcBef>
              <a:spcAft>
                <a:spcPts val="0"/>
              </a:spcAft>
              <a:buClr>
                <a:srgbClr val="000000"/>
              </a:buClr>
              <a:buFont typeface="Calibri"/>
              <a:buNone/>
            </a:pPr>
            <a:r>
              <a:rPr lang="en-US" sz="4000">
                <a:solidFill>
                  <a:srgbClr val="000000"/>
                </a:solidFill>
                <a:latin typeface="Calibri"/>
                <a:ea typeface="Calibri"/>
                <a:cs typeface="Calibri"/>
                <a:sym typeface="Calibri"/>
              </a:rPr>
              <a:t>The </a:t>
            </a:r>
            <a:r>
              <a:rPr i="1" lang="en-US" sz="4000">
                <a:solidFill>
                  <a:srgbClr val="000000"/>
                </a:solidFill>
                <a:latin typeface="Calibri"/>
                <a:ea typeface="Calibri"/>
                <a:cs typeface="Calibri"/>
                <a:sym typeface="Calibri"/>
              </a:rPr>
              <a:t>change</a:t>
            </a:r>
            <a:r>
              <a:rPr lang="en-US" sz="4000">
                <a:solidFill>
                  <a:srgbClr val="000000"/>
                </a:solidFill>
                <a:latin typeface="Calibri"/>
                <a:ea typeface="Calibri"/>
                <a:cs typeface="Calibri"/>
                <a:sym typeface="Calibri"/>
              </a:rPr>
              <a:t> is an instructional process</a:t>
            </a:r>
            <a:endParaRPr/>
          </a:p>
          <a:p>
            <a:pPr indent="-308448" lvl="0" marL="308448" marR="0" rtl="0" algn="ctr">
              <a:lnSpc>
                <a:spcPct val="90000"/>
              </a:lnSpc>
              <a:spcBef>
                <a:spcPts val="800"/>
              </a:spcBef>
              <a:spcAft>
                <a:spcPts val="0"/>
              </a:spcAft>
              <a:buClr>
                <a:schemeClr val="dk1"/>
              </a:buClr>
              <a:buFont typeface="Calibri"/>
              <a:buNone/>
            </a:pPr>
            <a:r>
              <a:rPr lang="en-US" sz="4000">
                <a:solidFill>
                  <a:schemeClr val="dk1"/>
                </a:solidFill>
                <a:latin typeface="Calibri"/>
                <a:ea typeface="Calibri"/>
                <a:cs typeface="Calibri"/>
                <a:sym typeface="Calibri"/>
              </a:rPr>
              <a:t>We change student behavior  </a:t>
            </a:r>
            <a:endParaRPr/>
          </a:p>
          <a:p>
            <a:pPr indent="-308448" lvl="0" marL="308448" marR="0" rtl="0" algn="ctr">
              <a:lnSpc>
                <a:spcPct val="90000"/>
              </a:lnSpc>
              <a:spcBef>
                <a:spcPts val="800"/>
              </a:spcBef>
              <a:spcAft>
                <a:spcPts val="0"/>
              </a:spcAft>
              <a:buClr>
                <a:schemeClr val="dk1"/>
              </a:buClr>
              <a:buFont typeface="Calibri"/>
              <a:buNone/>
            </a:pPr>
            <a:r>
              <a:rPr lang="en-US" sz="4000">
                <a:solidFill>
                  <a:schemeClr val="dk1"/>
                </a:solidFill>
                <a:latin typeface="Calibri"/>
                <a:ea typeface="Calibri"/>
                <a:cs typeface="Calibri"/>
                <a:sym typeface="Calibri"/>
              </a:rPr>
              <a:t>by changing</a:t>
            </a:r>
            <a:endParaRPr b="1" sz="4000">
              <a:solidFill>
                <a:schemeClr val="dk1"/>
              </a:solidFill>
              <a:latin typeface="Calibri"/>
              <a:ea typeface="Calibri"/>
              <a:cs typeface="Calibri"/>
              <a:sym typeface="Calibri"/>
            </a:endParaRPr>
          </a:p>
          <a:p>
            <a:pPr indent="-308448" lvl="0" marL="308448" marR="0" rtl="0" algn="ctr">
              <a:lnSpc>
                <a:spcPct val="90000"/>
              </a:lnSpc>
              <a:spcBef>
                <a:spcPts val="800"/>
              </a:spcBef>
              <a:spcAft>
                <a:spcPts val="0"/>
              </a:spcAft>
              <a:buClr>
                <a:schemeClr val="dk1"/>
              </a:buClr>
              <a:buFont typeface="Calibri"/>
              <a:buNone/>
            </a:pPr>
            <a:r>
              <a:rPr lang="en-US" sz="4000">
                <a:solidFill>
                  <a:schemeClr val="dk1"/>
                </a:solidFill>
                <a:latin typeface="Calibri"/>
                <a:ea typeface="Calibri"/>
                <a:cs typeface="Calibri"/>
                <a:sym typeface="Calibri"/>
              </a:rPr>
              <a:t>adult behavior</a:t>
            </a:r>
            <a:endParaRPr/>
          </a:p>
          <a:p>
            <a:pPr indent="-308448" lvl="0" marL="308448" marR="0" rtl="0" algn="ctr">
              <a:lnSpc>
                <a:spcPct val="90000"/>
              </a:lnSpc>
              <a:spcBef>
                <a:spcPts val="720"/>
              </a:spcBef>
              <a:spcAft>
                <a:spcPts val="0"/>
              </a:spcAft>
              <a:buClr>
                <a:schemeClr val="dk1"/>
              </a:buClr>
              <a:buFont typeface="Calibri"/>
              <a:buNone/>
            </a:pPr>
            <a:r>
              <a:t/>
            </a:r>
            <a:endParaRPr sz="3600">
              <a:solidFill>
                <a:srgbClr val="000000"/>
              </a:solidFill>
              <a:latin typeface="Calibri"/>
              <a:ea typeface="Calibri"/>
              <a:cs typeface="Calibri"/>
              <a:sym typeface="Calibri"/>
            </a:endParaRPr>
          </a:p>
          <a:p>
            <a:pPr indent="-308448" lvl="0" marL="308448" marR="0" rtl="0" algn="ctr">
              <a:spcBef>
                <a:spcPts val="560"/>
              </a:spcBef>
              <a:spcAft>
                <a:spcPts val="0"/>
              </a:spcAft>
              <a:buClr>
                <a:schemeClr val="dk1"/>
              </a:buClr>
              <a:buFont typeface="Calibri"/>
              <a:buNone/>
            </a:pPr>
            <a:r>
              <a:rPr b="1" i="1" lang="en-US" sz="2800">
                <a:solidFill>
                  <a:schemeClr val="dk1"/>
                </a:solidFill>
                <a:latin typeface="Calibri"/>
                <a:ea typeface="Calibri"/>
                <a:cs typeface="Calibri"/>
                <a:sym typeface="Calibri"/>
              </a:rPr>
              <a:t>Interventions = changes in staff procedures &amp; practices</a:t>
            </a:r>
            <a:endParaRPr/>
          </a:p>
        </p:txBody>
      </p:sp>
      <p:sp>
        <p:nvSpPr>
          <p:cNvPr id="291" name="Google Shape;291;p41"/>
          <p:cNvSpPr txBox="1"/>
          <p:nvPr/>
        </p:nvSpPr>
        <p:spPr>
          <a:xfrm>
            <a:off x="838200" y="762000"/>
            <a:ext cx="7183438"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accent1"/>
                </a:solidFill>
                <a:latin typeface="Arial"/>
                <a:ea typeface="Arial"/>
                <a:cs typeface="Arial"/>
                <a:sym typeface="Arial"/>
              </a:rPr>
              <a:t>Reframe on ‘Behavior Change’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10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1000"/>
                                        <p:tgtEl>
                                          <p:spTgt spid="2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1000"/>
                                        <p:tgtEl>
                                          <p:spTgt spid="2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3" st="3"/>
                                            </p:txEl>
                                          </p:spTgt>
                                        </p:tgtEl>
                                        <p:attrNameLst>
                                          <p:attrName>style.visibility</p:attrName>
                                        </p:attrNameLst>
                                      </p:cBhvr>
                                      <p:to>
                                        <p:strVal val="visible"/>
                                      </p:to>
                                    </p:set>
                                    <p:animEffect filter="fade" transition="in">
                                      <p:cBhvr>
                                        <p:cTn dur="1000"/>
                                        <p:tgtEl>
                                          <p:spTgt spid="2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4" st="4"/>
                                            </p:txEl>
                                          </p:spTgt>
                                        </p:tgtEl>
                                        <p:attrNameLst>
                                          <p:attrName>style.visibility</p:attrName>
                                        </p:attrNameLst>
                                      </p:cBhvr>
                                      <p:to>
                                        <p:strVal val="visible"/>
                                      </p:to>
                                    </p:set>
                                    <p:animEffect filter="fade" transition="in">
                                      <p:cBhvr>
                                        <p:cTn dur="1000"/>
                                        <p:tgtEl>
                                          <p:spTgt spid="2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5" st="5"/>
                                            </p:txEl>
                                          </p:spTgt>
                                        </p:tgtEl>
                                        <p:attrNameLst>
                                          <p:attrName>style.visibility</p:attrName>
                                        </p:attrNameLst>
                                      </p:cBhvr>
                                      <p:to>
                                        <p:strVal val="visible"/>
                                      </p:to>
                                    </p:set>
                                    <p:animEffect filter="fade" transition="in">
                                      <p:cBhvr>
                                        <p:cTn dur="1000"/>
                                        <p:tgtEl>
                                          <p:spTgt spid="29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2"/>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accent1"/>
                </a:solidFill>
                <a:latin typeface="Cambria"/>
                <a:ea typeface="Cambria"/>
                <a:cs typeface="Cambria"/>
                <a:sym typeface="Cambria"/>
              </a:rPr>
              <a:t>Administrators Role: </a:t>
            </a:r>
            <a:br>
              <a:rPr b="1" i="0" lang="en-US" sz="4400" u="none" cap="none" strike="noStrike">
                <a:solidFill>
                  <a:schemeClr val="accent1"/>
                </a:solidFill>
                <a:latin typeface="Cambria"/>
                <a:ea typeface="Cambria"/>
                <a:cs typeface="Cambria"/>
                <a:sym typeface="Cambria"/>
              </a:rPr>
            </a:br>
            <a:r>
              <a:rPr b="1" i="0" lang="en-US" sz="4400" u="none" cap="none" strike="noStrike">
                <a:solidFill>
                  <a:schemeClr val="accent1"/>
                </a:solidFill>
                <a:latin typeface="Cambria"/>
                <a:ea typeface="Cambria"/>
                <a:cs typeface="Cambria"/>
                <a:sym typeface="Cambria"/>
              </a:rPr>
              <a:t>Dealing with the Tough Issues</a:t>
            </a:r>
            <a:endParaRPr/>
          </a:p>
        </p:txBody>
      </p:sp>
      <p:sp>
        <p:nvSpPr>
          <p:cNvPr id="298" name="Google Shape;298;p42"/>
          <p:cNvSpPr txBox="1"/>
          <p:nvPr>
            <p:ph idx="1" type="body"/>
          </p:nvPr>
        </p:nvSpPr>
        <p:spPr>
          <a:xfrm>
            <a:off x="457200" y="2057400"/>
            <a:ext cx="8153400" cy="42211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Adult response to problem behavior.</a:t>
            </a:r>
            <a:endParaRPr/>
          </a:p>
          <a:p>
            <a:pPr indent="-285750" lvl="1" marL="7429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Adults need to model being respectful in their communications with students around behavior. </a:t>
            </a:r>
            <a:endParaRPr/>
          </a:p>
          <a:p>
            <a:pPr indent="-285750" lvl="1" marL="7429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Non-examples that need correcting?</a:t>
            </a:r>
            <a:endParaRPr/>
          </a:p>
          <a:p>
            <a:pPr indent="-342900" lvl="0" marL="342900" marR="0" rtl="0" algn="l">
              <a:lnSpc>
                <a:spcPct val="9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School personnel should not get to choose NOT to give students evidenced based interventions.</a:t>
            </a:r>
            <a:endParaRPr/>
          </a:p>
          <a:p>
            <a:pPr indent="-139700" lvl="0" marL="342900" marR="0" rtl="0" algn="l">
              <a:lnSpc>
                <a:spcPct val="90000"/>
              </a:lnSpc>
              <a:spcBef>
                <a:spcPts val="640"/>
              </a:spcBef>
              <a:spcAft>
                <a:spcPts val="0"/>
              </a:spcAft>
              <a:buClr>
                <a:schemeClr val="accent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139700" lvl="0" marL="342900" marR="0" rtl="0" algn="l">
              <a:lnSpc>
                <a:spcPct val="90000"/>
              </a:lnSpc>
              <a:spcBef>
                <a:spcPts val="640"/>
              </a:spcBef>
              <a:spcAft>
                <a:spcPts val="0"/>
              </a:spcAft>
              <a:buClr>
                <a:schemeClr val="accent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139700" lvl="0" marL="342900" marR="0" rtl="0" algn="l">
              <a:lnSpc>
                <a:spcPct val="90000"/>
              </a:lnSpc>
              <a:spcBef>
                <a:spcPts val="640"/>
              </a:spcBef>
              <a:spcAft>
                <a:spcPts val="0"/>
              </a:spcAft>
              <a:buClr>
                <a:schemeClr val="accent1"/>
              </a:buClr>
              <a:buSzPts val="3200"/>
              <a:buFont typeface="Noto Sans Symbols"/>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3"/>
          <p:cNvSpPr txBox="1"/>
          <p:nvPr>
            <p:ph type="title"/>
          </p:nvPr>
        </p:nvSpPr>
        <p:spPr>
          <a:xfrm>
            <a:off x="457200" y="228600"/>
            <a:ext cx="8382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Student “Need” or System “Need”?</a:t>
            </a:r>
            <a:endParaRPr b="1" i="0" sz="4000" u="none" cap="none" strike="noStrike">
              <a:solidFill>
                <a:srgbClr val="3A54A5"/>
              </a:solidFill>
              <a:latin typeface="Cambria"/>
              <a:ea typeface="Cambria"/>
              <a:cs typeface="Cambria"/>
              <a:sym typeface="Cambria"/>
            </a:endParaRPr>
          </a:p>
        </p:txBody>
      </p:sp>
      <p:sp>
        <p:nvSpPr>
          <p:cNvPr id="305" name="Google Shape;305;p43"/>
          <p:cNvSpPr txBox="1"/>
          <p:nvPr>
            <p:ph idx="1" type="body"/>
          </p:nvPr>
        </p:nvSpPr>
        <p:spPr>
          <a:xfrm>
            <a:off x="457200" y="1600200"/>
            <a:ext cx="8229600" cy="4906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There is a high use of restrictive settings for students with EBD; and the outcomes for these students are not good.</a:t>
            </a:r>
            <a:endParaRPr/>
          </a:p>
          <a:p>
            <a:pPr indent="-342900" lvl="0" marL="342900" marR="0" rtl="0" algn="l">
              <a:lnSpc>
                <a:spcPct val="8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There is no self-contained classroom nor one-to-one aide for students with EBD in life/society after high school; just jail.</a:t>
            </a:r>
            <a:endParaRPr/>
          </a:p>
          <a:p>
            <a:pPr indent="-342900" lvl="0" marL="342900" marR="0" rtl="0" algn="l">
              <a:lnSpc>
                <a:spcPct val="8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Students removed from general education due to emotional/behavioral factors, are more likely to go to jail than to have good “life” outcomes. </a:t>
            </a:r>
            <a:endParaRPr/>
          </a:p>
          <a:p>
            <a:pPr indent="-342900" lvl="0" marL="342900" marR="0" rtl="0" algn="l">
              <a:lnSpc>
                <a:spcPct val="80000"/>
              </a:lnSpc>
              <a:spcBef>
                <a:spcPts val="320"/>
              </a:spcBef>
              <a:spcAft>
                <a:spcPts val="0"/>
              </a:spcAft>
              <a:buClr>
                <a:schemeClr val="accent1"/>
              </a:buClr>
              <a:buFont typeface="Arial"/>
              <a:buNone/>
            </a:pPr>
            <a:r>
              <a:t/>
            </a:r>
            <a:endParaRPr b="0" i="0" sz="1600" u="none" cap="none" strike="noStrike">
              <a:solidFill>
                <a:schemeClr val="dk1"/>
              </a:solidFill>
              <a:latin typeface="Calibri"/>
              <a:ea typeface="Calibri"/>
              <a:cs typeface="Calibri"/>
              <a:sym typeface="Calibri"/>
            </a:endParaRPr>
          </a:p>
          <a:p>
            <a:pPr indent="-342900" lvl="0" marL="342900" marR="0" rtl="0" algn="l">
              <a:lnSpc>
                <a:spcPct val="80000"/>
              </a:lnSpc>
              <a:spcBef>
                <a:spcPts val="240"/>
              </a:spcBef>
              <a:spcAft>
                <a:spcPts val="0"/>
              </a:spcAft>
              <a:buClr>
                <a:schemeClr val="accent1"/>
              </a:buClr>
              <a:buFont typeface="Arial"/>
              <a:buNone/>
            </a:pPr>
            <a:r>
              <a:rPr b="1" i="0" lang="en-US" sz="1200" u="none" cap="none" strike="noStrike">
                <a:solidFill>
                  <a:schemeClr val="dk1"/>
                </a:solidFill>
                <a:latin typeface="Calibri"/>
                <a:ea typeface="Calibri"/>
                <a:cs typeface="Calibri"/>
                <a:sym typeface="Calibri"/>
              </a:rPr>
              <a:t>References: </a:t>
            </a:r>
            <a:endParaRPr/>
          </a:p>
          <a:p>
            <a:pPr indent="-342900" lvl="0" marL="342900" marR="0" rtl="0" algn="l">
              <a:lnSpc>
                <a:spcPct val="80000"/>
              </a:lnSpc>
              <a:spcBef>
                <a:spcPts val="240"/>
              </a:spcBef>
              <a:spcAft>
                <a:spcPts val="0"/>
              </a:spcAft>
              <a:buClr>
                <a:schemeClr val="accent1"/>
              </a:buClr>
              <a:buFont typeface="Arial"/>
              <a:buNone/>
            </a:pPr>
            <a:r>
              <a:t/>
            </a:r>
            <a:endParaRPr b="1" i="0" sz="1200" u="none" cap="none" strike="noStrike">
              <a:solidFill>
                <a:schemeClr val="dk1"/>
              </a:solidFill>
              <a:latin typeface="Calibri"/>
              <a:ea typeface="Calibri"/>
              <a:cs typeface="Calibri"/>
              <a:sym typeface="Calibri"/>
            </a:endParaRPr>
          </a:p>
          <a:p>
            <a:pPr indent="-342900" lvl="0" marL="342900" marR="0" rtl="0" algn="l">
              <a:lnSpc>
                <a:spcPct val="80000"/>
              </a:lnSpc>
              <a:spcBef>
                <a:spcPts val="240"/>
              </a:spcBef>
              <a:spcAft>
                <a:spcPts val="0"/>
              </a:spcAft>
              <a:buClr>
                <a:schemeClr val="accent1"/>
              </a:buClr>
              <a:buFont typeface="Arial"/>
              <a:buNone/>
            </a:pPr>
            <a:r>
              <a:rPr b="1" i="0" lang="en-US" sz="1200" u="none" cap="none" strike="noStrike">
                <a:solidFill>
                  <a:schemeClr val="dk1"/>
                </a:solidFill>
                <a:latin typeface="Calibri"/>
                <a:ea typeface="Calibri"/>
                <a:cs typeface="Calibri"/>
                <a:sym typeface="Calibri"/>
              </a:rPr>
              <a:t>Bradley, Henderson, Monfore (2004) Bullock and McArthur (1994), Rutherford and Nelson (2005), Rutherford, Nelson and Woford (1985), Grosenick, George, George, Lewis (1991), Greenbaum, Dedrick, Freidman, Kutash, Brown, Lardieri (1996), Mathur (2007), Quinn (2004)</a:t>
            </a:r>
            <a:endParaRPr/>
          </a:p>
          <a:p>
            <a:pPr indent="-342900" lvl="0" marL="342900" marR="0" rtl="0" algn="l">
              <a:lnSpc>
                <a:spcPct val="80000"/>
              </a:lnSpc>
              <a:spcBef>
                <a:spcPts val="240"/>
              </a:spcBef>
              <a:spcAft>
                <a:spcPts val="0"/>
              </a:spcAft>
              <a:buClr>
                <a:schemeClr val="accent1"/>
              </a:buClr>
              <a:buFont typeface="Arial"/>
              <a:buNone/>
            </a:pPr>
            <a:r>
              <a:t/>
            </a:r>
            <a:endParaRPr b="1" i="0" sz="1200" u="none" cap="none" strike="noStrike">
              <a:solidFill>
                <a:schemeClr val="dk1"/>
              </a:solidFill>
              <a:latin typeface="Calibri"/>
              <a:ea typeface="Calibri"/>
              <a:cs typeface="Calibri"/>
              <a:sym typeface="Calibri"/>
            </a:endParaRPr>
          </a:p>
          <a:p>
            <a:pPr indent="-342900" lvl="0" marL="342900" marR="0" rtl="0" algn="l">
              <a:lnSpc>
                <a:spcPct val="80000"/>
              </a:lnSpc>
              <a:spcBef>
                <a:spcPts val="240"/>
              </a:spcBef>
              <a:spcAft>
                <a:spcPts val="0"/>
              </a:spcAft>
              <a:buClr>
                <a:schemeClr val="accent1"/>
              </a:buClr>
              <a:buFont typeface="Arial"/>
              <a:buNone/>
            </a:pPr>
            <a:r>
              <a:rPr b="1" i="0" lang="en-US" sz="1200" u="none" cap="none" strike="noStrike">
                <a:solidFill>
                  <a:schemeClr val="dk1"/>
                </a:solidFill>
                <a:latin typeface="Calibri"/>
                <a:ea typeface="Calibri"/>
                <a:cs typeface="Calibri"/>
                <a:sym typeface="Calibri"/>
              </a:rPr>
              <a:t> Moore, Soloman, “</a:t>
            </a:r>
            <a:r>
              <a:rPr b="1" i="1" lang="en-US" sz="1200" u="none" cap="none" strike="noStrike">
                <a:solidFill>
                  <a:schemeClr val="dk1"/>
                </a:solidFill>
                <a:latin typeface="Calibri"/>
                <a:ea typeface="Calibri"/>
                <a:cs typeface="Calibri"/>
                <a:sym typeface="Calibri"/>
              </a:rPr>
              <a:t>Mentally IL Offenders Stretch the Limits of Juvenile Justice”,</a:t>
            </a:r>
            <a:endParaRPr/>
          </a:p>
          <a:p>
            <a:pPr indent="-342900" lvl="0" marL="342900" marR="0" rtl="0" algn="l">
              <a:lnSpc>
                <a:spcPct val="80000"/>
              </a:lnSpc>
              <a:spcBef>
                <a:spcPts val="240"/>
              </a:spcBef>
              <a:spcAft>
                <a:spcPts val="0"/>
              </a:spcAft>
              <a:buClr>
                <a:schemeClr val="accent1"/>
              </a:buClr>
              <a:buFont typeface="Arial"/>
              <a:buNone/>
            </a:pPr>
            <a:r>
              <a:rPr b="1" i="1" lang="en-US" sz="1200" u="none" cap="none" strike="noStrike">
                <a:solidFill>
                  <a:schemeClr val="dk1"/>
                </a:solidFill>
                <a:latin typeface="Calibri"/>
                <a:ea typeface="Calibri"/>
                <a:cs typeface="Calibri"/>
                <a:sym typeface="Calibri"/>
              </a:rPr>
              <a:t>	New York Times, August 10, 2009 page</a:t>
            </a:r>
            <a:r>
              <a:rPr b="1" i="1" lang="en-US" sz="1000" u="none" cap="none" strike="noStrike">
                <a:solidFill>
                  <a:schemeClr val="dk1"/>
                </a:solidFill>
                <a:latin typeface="Calibri"/>
                <a:ea typeface="Calibri"/>
                <a:cs typeface="Calibri"/>
                <a:sym typeface="Calibri"/>
              </a:rPr>
              <a:t> 1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ctrTitle"/>
          </p:nvPr>
        </p:nvSpPr>
        <p:spPr>
          <a:xfrm>
            <a:off x="685800" y="304800"/>
            <a:ext cx="82296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Context: </a:t>
            </a:r>
            <a:br>
              <a:rPr b="1" i="0" lang="en-US" sz="4000" u="none" cap="none" strike="noStrike">
                <a:solidFill>
                  <a:srgbClr val="3A54A5"/>
                </a:solidFill>
                <a:latin typeface="Cambria"/>
                <a:ea typeface="Cambria"/>
                <a:cs typeface="Cambria"/>
                <a:sym typeface="Cambria"/>
              </a:rPr>
            </a:br>
            <a:r>
              <a:rPr b="1" i="0" lang="en-US" sz="4000" u="none" cap="none" strike="noStrike">
                <a:solidFill>
                  <a:srgbClr val="3A54A5"/>
                </a:solidFill>
                <a:latin typeface="Cambria"/>
                <a:ea typeface="Cambria"/>
                <a:cs typeface="Cambria"/>
                <a:sym typeface="Cambria"/>
              </a:rPr>
              <a:t>PBIS Implementation History in IL</a:t>
            </a:r>
            <a:endParaRPr/>
          </a:p>
        </p:txBody>
      </p:sp>
      <p:sp>
        <p:nvSpPr>
          <p:cNvPr id="113" name="Google Shape;113;p17"/>
          <p:cNvSpPr txBox="1"/>
          <p:nvPr>
            <p:ph idx="1" type="subTitle"/>
          </p:nvPr>
        </p:nvSpPr>
        <p:spPr>
          <a:xfrm>
            <a:off x="1371600" y="1828800"/>
            <a:ext cx="6400800" cy="381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Font typeface="Noto Sans Symbols"/>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4"/>
          <p:cNvSpPr/>
          <p:nvPr/>
        </p:nvSpPr>
        <p:spPr>
          <a:xfrm>
            <a:off x="1219200" y="530225"/>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2"/>
              </a:solidFill>
              <a:latin typeface="Arial"/>
              <a:ea typeface="Arial"/>
              <a:cs typeface="Arial"/>
              <a:sym typeface="Arial"/>
            </a:endParaRPr>
          </a:p>
        </p:txBody>
      </p:sp>
      <p:sp>
        <p:nvSpPr>
          <p:cNvPr id="311" name="Google Shape;311;p44"/>
          <p:cNvSpPr/>
          <p:nvPr/>
        </p:nvSpPr>
        <p:spPr>
          <a:xfrm>
            <a:off x="457200" y="304800"/>
            <a:ext cx="8251825"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800">
                <a:solidFill>
                  <a:srgbClr val="3A54A5"/>
                </a:solidFill>
                <a:latin typeface="Cambria"/>
                <a:ea typeface="Cambria"/>
                <a:cs typeface="Cambria"/>
                <a:sym typeface="Cambria"/>
              </a:rPr>
              <a:t>Student Successfully Transitions out of Special Education Placement</a:t>
            </a:r>
            <a:endParaRPr/>
          </a:p>
        </p:txBody>
      </p:sp>
      <p:pic>
        <p:nvPicPr>
          <p:cNvPr id="312" name="Google Shape;312;p44"/>
          <p:cNvPicPr preferRelativeResize="0"/>
          <p:nvPr/>
        </p:nvPicPr>
        <p:blipFill rotWithShape="1">
          <a:blip r:embed="rId3">
            <a:alphaModFix/>
          </a:blip>
          <a:srcRect b="0" l="0" r="0" t="0"/>
          <a:stretch/>
        </p:blipFill>
        <p:spPr>
          <a:xfrm>
            <a:off x="609600" y="2438400"/>
            <a:ext cx="8186738" cy="4038600"/>
          </a:xfrm>
          <a:prstGeom prst="rect">
            <a:avLst/>
          </a:prstGeom>
          <a:noFill/>
          <a:ln>
            <a:noFill/>
          </a:ln>
        </p:spPr>
      </p:pic>
      <p:sp>
        <p:nvSpPr>
          <p:cNvPr id="313" name="Google Shape;313;p44"/>
          <p:cNvSpPr txBox="1"/>
          <p:nvPr/>
        </p:nvSpPr>
        <p:spPr>
          <a:xfrm>
            <a:off x="2209800" y="1981200"/>
            <a:ext cx="5100638"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accent1"/>
                </a:solidFill>
                <a:latin typeface="Calibri"/>
                <a:ea typeface="Calibri"/>
                <a:cs typeface="Calibri"/>
                <a:sym typeface="Calibri"/>
              </a:rPr>
              <a:t>Kendall’s Daily Point Data for Behavioral Goals</a:t>
            </a:r>
            <a:endParaRPr b="1" sz="2000">
              <a:solidFill>
                <a:schemeClr val="accen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idx="1" type="body"/>
          </p:nvPr>
        </p:nvSpPr>
        <p:spPr>
          <a:xfrm>
            <a:off x="533400" y="1905000"/>
            <a:ext cx="8153400" cy="4221163"/>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accent1"/>
              </a:buClr>
              <a:buFont typeface="Arial"/>
              <a:buNone/>
            </a:pPr>
            <a:r>
              <a:rPr b="1" i="0" lang="en-US" sz="4800" u="none" cap="none" strike="noStrike">
                <a:solidFill>
                  <a:schemeClr val="accent1"/>
                </a:solidFill>
                <a:latin typeface="Cambria"/>
                <a:ea typeface="Cambria"/>
                <a:cs typeface="Cambria"/>
                <a:sym typeface="Cambria"/>
              </a:rPr>
              <a:t>Did Kendall “Need” a Restrictive  Placement? </a:t>
            </a:r>
            <a:endParaRPr/>
          </a:p>
          <a:p>
            <a:pPr indent="-342900" lvl="0" marL="342900" marR="0" rtl="0" algn="ctr">
              <a:spcBef>
                <a:spcPts val="960"/>
              </a:spcBef>
              <a:spcAft>
                <a:spcPts val="0"/>
              </a:spcAft>
              <a:buClr>
                <a:schemeClr val="accent1"/>
              </a:buClr>
              <a:buFont typeface="Arial"/>
              <a:buNone/>
            </a:pPr>
            <a:r>
              <a:rPr b="1" i="0" lang="en-US" sz="4800" u="none" cap="none" strike="noStrike">
                <a:solidFill>
                  <a:schemeClr val="accent1"/>
                </a:solidFill>
                <a:latin typeface="Cambria"/>
                <a:ea typeface="Cambria"/>
                <a:cs typeface="Cambria"/>
                <a:sym typeface="Cambria"/>
              </a:rPr>
              <a:t>Or Effective Interventions?</a:t>
            </a:r>
            <a:endParaRPr/>
          </a:p>
          <a:p>
            <a:pPr indent="-139700" lvl="0" marL="342900" marR="0" rtl="0" algn="l">
              <a:spcBef>
                <a:spcPts val="640"/>
              </a:spcBef>
              <a:spcAft>
                <a:spcPts val="0"/>
              </a:spcAft>
              <a:buClr>
                <a:schemeClr val="accent1"/>
              </a:buClr>
              <a:buSzPts val="3200"/>
              <a:buFont typeface="Noto Sans Symbols"/>
              <a:buNone/>
            </a:pPr>
            <a:r>
              <a:t/>
            </a:r>
            <a:endParaRPr b="1" i="0" sz="3200" u="none" cap="none" strike="noStrike">
              <a:solidFill>
                <a:srgbClr val="0000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ctrTitle"/>
          </p:nvPr>
        </p:nvSpPr>
        <p:spPr>
          <a:xfrm>
            <a:off x="457200" y="381000"/>
            <a:ext cx="8001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accent1"/>
                </a:solidFill>
                <a:latin typeface="Cambria"/>
                <a:ea typeface="Cambria"/>
                <a:cs typeface="Cambria"/>
                <a:sym typeface="Cambria"/>
              </a:rPr>
              <a:t>Administrative Support</a:t>
            </a:r>
            <a:br>
              <a:rPr b="1" i="0" lang="en-US" sz="4400" u="none" cap="none" strike="noStrike">
                <a:solidFill>
                  <a:schemeClr val="accent1"/>
                </a:solidFill>
                <a:latin typeface="Cambria"/>
                <a:ea typeface="Cambria"/>
                <a:cs typeface="Cambria"/>
                <a:sym typeface="Cambria"/>
              </a:rPr>
            </a:br>
            <a:r>
              <a:rPr b="1" i="0" lang="en-US" sz="4400" u="none" cap="none" strike="noStrike">
                <a:solidFill>
                  <a:schemeClr val="accent1"/>
                </a:solidFill>
                <a:latin typeface="Cambria"/>
                <a:ea typeface="Cambria"/>
                <a:cs typeface="Cambria"/>
                <a:sym typeface="Cambria"/>
              </a:rPr>
              <a:t>What Does it Look Like?</a:t>
            </a:r>
            <a:endParaRPr/>
          </a:p>
        </p:txBody>
      </p:sp>
      <p:sp>
        <p:nvSpPr>
          <p:cNvPr id="325" name="Google Shape;325;p46"/>
          <p:cNvSpPr txBox="1"/>
          <p:nvPr>
            <p:ph idx="1" type="subTitle"/>
          </p:nvPr>
        </p:nvSpPr>
        <p:spPr>
          <a:xfrm>
            <a:off x="457200" y="1752600"/>
            <a:ext cx="8305800" cy="46482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accent1"/>
              </a:buClr>
              <a:buSzPts val="3600"/>
              <a:buFont typeface="Arial"/>
              <a:buChar char="•"/>
            </a:pPr>
            <a:r>
              <a:rPr b="0" i="0" lang="en-US" sz="3600" u="sng" cap="none" strike="noStrike">
                <a:solidFill>
                  <a:schemeClr val="dk1"/>
                </a:solidFill>
                <a:latin typeface="Calibri"/>
                <a:ea typeface="Calibri"/>
                <a:cs typeface="Calibri"/>
                <a:sym typeface="Calibri"/>
              </a:rPr>
              <a:t>The Administrator:</a:t>
            </a:r>
            <a:endParaRPr/>
          </a:p>
          <a:p>
            <a:pPr indent="-457200" lvl="1" marL="914400" marR="0" rtl="0" algn="l">
              <a:spcBef>
                <a:spcPts val="640"/>
              </a:spcBef>
              <a:spcAft>
                <a:spcPts val="0"/>
              </a:spcAft>
              <a:buClr>
                <a:schemeClr val="accent1"/>
              </a:buClr>
              <a:buSzPts val="3200"/>
              <a:buFont typeface="Noto Sans Symbols"/>
              <a:buChar char="▪"/>
            </a:pPr>
            <a:r>
              <a:rPr b="0" i="0" lang="en-US" sz="3200" u="none" cap="none" strike="noStrike">
                <a:solidFill>
                  <a:schemeClr val="dk1"/>
                </a:solidFill>
                <a:latin typeface="Calibri"/>
                <a:ea typeface="Calibri"/>
                <a:cs typeface="Calibri"/>
                <a:sym typeface="Calibri"/>
              </a:rPr>
              <a:t>Participates in team meetings</a:t>
            </a:r>
            <a:endParaRPr/>
          </a:p>
          <a:p>
            <a:pPr indent="-457200" lvl="1" marL="914400" marR="0" rtl="0" algn="l">
              <a:spcBef>
                <a:spcPts val="640"/>
              </a:spcBef>
              <a:spcAft>
                <a:spcPts val="0"/>
              </a:spcAft>
              <a:buClr>
                <a:schemeClr val="accent1"/>
              </a:buClr>
              <a:buSzPts val="3200"/>
              <a:buFont typeface="Noto Sans Symbols"/>
              <a:buChar char="▪"/>
            </a:pPr>
            <a:r>
              <a:rPr b="0" i="0" lang="en-US" sz="3200" u="none" cap="none" strike="noStrike">
                <a:solidFill>
                  <a:schemeClr val="dk1"/>
                </a:solidFill>
                <a:latin typeface="Calibri"/>
                <a:ea typeface="Calibri"/>
                <a:cs typeface="Calibri"/>
                <a:sym typeface="Calibri"/>
              </a:rPr>
              <a:t>Builds fluency (train with the team)</a:t>
            </a:r>
            <a:endParaRPr/>
          </a:p>
          <a:p>
            <a:pPr indent="-457200" lvl="1" marL="914400" marR="0" rtl="0" algn="l">
              <a:spcBef>
                <a:spcPts val="640"/>
              </a:spcBef>
              <a:spcAft>
                <a:spcPts val="0"/>
              </a:spcAft>
              <a:buClr>
                <a:schemeClr val="accent1"/>
              </a:buClr>
              <a:buSzPts val="3200"/>
              <a:buFont typeface="Noto Sans Symbols"/>
              <a:buChar char="▪"/>
            </a:pPr>
            <a:r>
              <a:rPr b="0" i="0" lang="en-US" sz="3200" u="none" cap="none" strike="noStrike">
                <a:solidFill>
                  <a:schemeClr val="dk1"/>
                </a:solidFill>
                <a:latin typeface="Calibri"/>
                <a:ea typeface="Calibri"/>
                <a:cs typeface="Calibri"/>
                <a:sym typeface="Calibri"/>
              </a:rPr>
              <a:t>Participates in adult practices</a:t>
            </a:r>
            <a:endParaRPr/>
          </a:p>
          <a:p>
            <a:pPr indent="-457200" lvl="1" marL="914400" marR="0" rtl="0" algn="l">
              <a:spcBef>
                <a:spcPts val="640"/>
              </a:spcBef>
              <a:spcAft>
                <a:spcPts val="0"/>
              </a:spcAft>
              <a:buClr>
                <a:schemeClr val="accent1"/>
              </a:buClr>
              <a:buSzPts val="3200"/>
              <a:buFont typeface="Noto Sans Symbols"/>
              <a:buChar char="▪"/>
            </a:pPr>
            <a:r>
              <a:rPr b="0" i="0" lang="en-US" sz="3200" u="none" cap="none" strike="noStrike">
                <a:solidFill>
                  <a:schemeClr val="dk1"/>
                </a:solidFill>
                <a:latin typeface="Calibri"/>
                <a:ea typeface="Calibri"/>
                <a:cs typeface="Calibri"/>
                <a:sym typeface="Calibri"/>
              </a:rPr>
              <a:t>Provides channels of communication</a:t>
            </a:r>
            <a:endParaRPr/>
          </a:p>
          <a:p>
            <a:pPr indent="-457200" lvl="1" marL="914400" marR="0" rtl="0" algn="l">
              <a:spcBef>
                <a:spcPts val="640"/>
              </a:spcBef>
              <a:spcAft>
                <a:spcPts val="0"/>
              </a:spcAft>
              <a:buClr>
                <a:schemeClr val="accent1"/>
              </a:buClr>
              <a:buSzPts val="3200"/>
              <a:buFont typeface="Noto Sans Symbols"/>
              <a:buChar char="▪"/>
            </a:pPr>
            <a:r>
              <a:rPr b="0" i="0" lang="en-US" sz="3200" u="none" cap="none" strike="noStrike">
                <a:solidFill>
                  <a:schemeClr val="dk1"/>
                </a:solidFill>
                <a:latin typeface="Calibri"/>
                <a:ea typeface="Calibri"/>
                <a:cs typeface="Calibri"/>
                <a:sym typeface="Calibri"/>
              </a:rPr>
              <a:t>Provides financial support</a:t>
            </a:r>
            <a:endParaRPr/>
          </a:p>
          <a:p>
            <a:pPr indent="-457200" lvl="1" marL="914400" marR="0" rtl="0" algn="l">
              <a:spcBef>
                <a:spcPts val="640"/>
              </a:spcBef>
              <a:spcAft>
                <a:spcPts val="0"/>
              </a:spcAft>
              <a:buClr>
                <a:schemeClr val="accent1"/>
              </a:buClr>
              <a:buSzPts val="3200"/>
              <a:buFont typeface="Noto Sans Symbols"/>
              <a:buChar char="▪"/>
            </a:pPr>
            <a:r>
              <a:rPr b="0" i="0" lang="en-US" sz="3200" u="none" cap="none" strike="noStrike">
                <a:solidFill>
                  <a:schemeClr val="dk1"/>
                </a:solidFill>
                <a:latin typeface="Calibri"/>
                <a:ea typeface="Calibri"/>
                <a:cs typeface="Calibri"/>
                <a:sym typeface="Calibri"/>
              </a:rPr>
              <a:t>Acknowledges the “doers”</a:t>
            </a:r>
            <a:endParaRPr b="0" i="0" sz="3200" u="none" cap="none" strike="noStrike">
              <a:solidFill>
                <a:schemeClr val="dk1"/>
              </a:solidFill>
              <a:latin typeface="Calibri"/>
              <a:ea typeface="Calibri"/>
              <a:cs typeface="Calibri"/>
              <a:sym typeface="Calibri"/>
            </a:endParaRPr>
          </a:p>
          <a:p>
            <a:pPr indent="-457200" lvl="1" marL="914400" marR="0" rtl="0" algn="l">
              <a:spcBef>
                <a:spcPts val="640"/>
              </a:spcBef>
              <a:spcAft>
                <a:spcPts val="0"/>
              </a:spcAft>
              <a:buClr>
                <a:schemeClr val="accent1"/>
              </a:buClr>
              <a:buSzPts val="3200"/>
              <a:buFont typeface="Noto Sans Symbols"/>
              <a:buChar char="▪"/>
            </a:pPr>
            <a:r>
              <a:rPr b="0" i="0" lang="en-US" sz="3200" u="none" cap="none" strike="noStrike">
                <a:solidFill>
                  <a:schemeClr val="dk1"/>
                </a:solidFill>
                <a:latin typeface="Calibri"/>
                <a:ea typeface="Calibri"/>
                <a:cs typeface="Calibri"/>
                <a:sym typeface="Calibri"/>
              </a:rPr>
              <a:t>Deals with accountability issues</a:t>
            </a:r>
            <a:endParaRPr/>
          </a:p>
          <a:p>
            <a:pPr indent="-228600" lvl="0" marL="457200" marR="0" rtl="0" algn="ctr">
              <a:spcBef>
                <a:spcPts val="720"/>
              </a:spcBef>
              <a:spcAft>
                <a:spcPts val="0"/>
              </a:spcAft>
              <a:buClr>
                <a:schemeClr val="accent1"/>
              </a:buClr>
              <a:buSzPts val="3600"/>
              <a:buFont typeface="Noto Sans Symbols"/>
              <a:buNone/>
            </a:pPr>
            <a:r>
              <a:t/>
            </a:r>
            <a:endParaRPr b="0" i="0" sz="3600" u="none" cap="none" strike="noStrike">
              <a:solidFill>
                <a:schemeClr val="dk1"/>
              </a:solidFill>
              <a:latin typeface="Calibri"/>
              <a:ea typeface="Calibri"/>
              <a:cs typeface="Calibri"/>
              <a:sym typeface="Calibri"/>
            </a:endParaRPr>
          </a:p>
          <a:p>
            <a:pPr indent="-228600" lvl="0" marL="457200" marR="0" rtl="0" algn="ctr">
              <a:spcBef>
                <a:spcPts val="720"/>
              </a:spcBef>
              <a:spcAft>
                <a:spcPts val="0"/>
              </a:spcAft>
              <a:buClr>
                <a:schemeClr val="accent1"/>
              </a:buClr>
              <a:buSzPts val="3600"/>
              <a:buFont typeface="Noto Sans Symbols"/>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idx="4294967295" type="title"/>
          </p:nvPr>
        </p:nvSpPr>
        <p:spPr>
          <a:xfrm>
            <a:off x="457200" y="4572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Administrator needs to ensure systems are in place. For example:</a:t>
            </a:r>
            <a:endParaRPr/>
          </a:p>
        </p:txBody>
      </p:sp>
      <p:sp>
        <p:nvSpPr>
          <p:cNvPr id="332" name="Google Shape;332;p47"/>
          <p:cNvSpPr txBox="1"/>
          <p:nvPr>
            <p:ph idx="4294967295" type="body"/>
          </p:nvPr>
        </p:nvSpPr>
        <p:spPr>
          <a:xfrm>
            <a:off x="457200" y="2133600"/>
            <a:ext cx="8229600" cy="4419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Font typeface="Noto Sans Symbols"/>
              <a:buNone/>
            </a:pPr>
            <a:r>
              <a:rPr b="1" i="0" lang="en-US" sz="3600" u="none" cap="none" strike="noStrike">
                <a:solidFill>
                  <a:schemeClr val="dk1"/>
                </a:solidFill>
                <a:latin typeface="Calibri"/>
                <a:ea typeface="Calibri"/>
                <a:cs typeface="Calibri"/>
                <a:sym typeface="Calibri"/>
              </a:rPr>
              <a:t>Meeting Student Needs:</a:t>
            </a:r>
            <a:endParaRPr b="1" i="0" sz="2400" u="none" cap="none" strike="noStrike">
              <a:solidFill>
                <a:schemeClr val="dk1"/>
              </a:solidFill>
              <a:latin typeface="Calibri"/>
              <a:ea typeface="Calibri"/>
              <a:cs typeface="Calibri"/>
              <a:sym typeface="Calibri"/>
            </a:endParaRPr>
          </a:p>
          <a:p>
            <a:pPr indent="-342900" lvl="0" marL="342900" marR="0" rtl="0" algn="l">
              <a:lnSpc>
                <a:spcPct val="8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ODR form needs to include ‘motivation for behavior’</a:t>
            </a:r>
            <a:endParaRPr b="0" i="0" sz="2800" u="none" cap="none" strike="noStrike">
              <a:solidFill>
                <a:schemeClr val="dk1"/>
              </a:solidFill>
              <a:latin typeface="Calibri"/>
              <a:ea typeface="Calibri"/>
              <a:cs typeface="Calibri"/>
              <a:sym typeface="Calibri"/>
            </a:endParaRPr>
          </a:p>
          <a:p>
            <a:pPr indent="-342900" lvl="0" marL="342900" marR="0" rtl="0" algn="l">
              <a:lnSpc>
                <a:spcPct val="8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Consider screening a second time during year</a:t>
            </a:r>
            <a:endParaRPr/>
          </a:p>
          <a:p>
            <a:pPr indent="-342900" lvl="0" marL="342900" marR="0" rtl="0" algn="l">
              <a:lnSpc>
                <a:spcPct val="80000"/>
              </a:lnSpc>
              <a:spcBef>
                <a:spcPts val="400"/>
              </a:spcBef>
              <a:spcAft>
                <a:spcPts val="0"/>
              </a:spcAft>
              <a:buClr>
                <a:schemeClr val="accent1"/>
              </a:buClr>
              <a:buFont typeface="Noto Sans Symbols"/>
              <a:buNone/>
            </a:pPr>
            <a:r>
              <a:rPr b="0" i="0" lang="en-US" sz="2000" u="none" cap="none" strike="noStrike">
                <a:solidFill>
                  <a:schemeClr val="dk1"/>
                </a:solidFill>
                <a:latin typeface="Calibri"/>
                <a:ea typeface="Calibri"/>
                <a:cs typeface="Calibri"/>
                <a:sym typeface="Calibri"/>
              </a:rPr>
              <a:t> </a:t>
            </a:r>
            <a:endParaRPr b="0" i="0" sz="4000" u="none" cap="none" strike="noStrike">
              <a:solidFill>
                <a:schemeClr val="dk1"/>
              </a:solidFill>
              <a:latin typeface="Calibri"/>
              <a:ea typeface="Calibri"/>
              <a:cs typeface="Calibri"/>
              <a:sym typeface="Calibri"/>
            </a:endParaRPr>
          </a:p>
          <a:p>
            <a:pPr indent="-342900" lvl="0" marL="342900" marR="0" rtl="0" algn="l">
              <a:lnSpc>
                <a:spcPct val="80000"/>
              </a:lnSpc>
              <a:spcBef>
                <a:spcPts val="720"/>
              </a:spcBef>
              <a:spcAft>
                <a:spcPts val="0"/>
              </a:spcAft>
              <a:buClr>
                <a:schemeClr val="accent1"/>
              </a:buClr>
              <a:buFont typeface="Noto Sans Symbols"/>
              <a:buNone/>
            </a:pPr>
            <a:r>
              <a:rPr b="1" i="0" lang="en-US" sz="3600" u="none" cap="none" strike="noStrike">
                <a:solidFill>
                  <a:schemeClr val="dk1"/>
                </a:solidFill>
                <a:latin typeface="Calibri"/>
                <a:ea typeface="Calibri"/>
                <a:cs typeface="Calibri"/>
                <a:sym typeface="Calibri"/>
              </a:rPr>
              <a:t>Monitoring:</a:t>
            </a:r>
            <a:endParaRPr b="1" i="0" sz="2000" u="none" cap="none" strike="noStrike">
              <a:solidFill>
                <a:schemeClr val="dk1"/>
              </a:solidFill>
              <a:latin typeface="Calibri"/>
              <a:ea typeface="Calibri"/>
              <a:cs typeface="Calibri"/>
              <a:sym typeface="Calibri"/>
            </a:endParaRPr>
          </a:p>
          <a:p>
            <a:pPr indent="-342900" lvl="0" marL="342900" marR="0" rtl="0" algn="l">
              <a:lnSpc>
                <a:spcPct val="8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Progress updates (data samples) to teachers quarterly</a:t>
            </a:r>
            <a:endParaRPr/>
          </a:p>
          <a:p>
            <a:pPr indent="-342900" lvl="0" marL="342900" marR="0" rtl="0" algn="l">
              <a:lnSpc>
                <a:spcPct val="8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Parents to be notified about individualized plans and progress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txBox="1"/>
          <p:nvPr>
            <p:ph type="title"/>
          </p:nvPr>
        </p:nvSpPr>
        <p:spPr>
          <a:xfrm>
            <a:off x="457200" y="381000"/>
            <a:ext cx="8229600" cy="1295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accent1"/>
                </a:solidFill>
                <a:latin typeface="Cambria"/>
                <a:ea typeface="Cambria"/>
                <a:cs typeface="Cambria"/>
                <a:sym typeface="Cambria"/>
              </a:rPr>
              <a:t>Administrators Role is to Ensure That…</a:t>
            </a:r>
            <a:endParaRPr/>
          </a:p>
        </p:txBody>
      </p:sp>
      <p:sp>
        <p:nvSpPr>
          <p:cNvPr id="338" name="Google Shape;338;p48"/>
          <p:cNvSpPr txBox="1"/>
          <p:nvPr>
            <p:ph idx="1" type="body"/>
          </p:nvPr>
        </p:nvSpPr>
        <p:spPr>
          <a:xfrm>
            <a:off x="457200" y="2057400"/>
            <a:ext cx="8153400" cy="4191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No intervention is administered  w/o progress monitoring.</a:t>
            </a:r>
            <a:endParaRPr/>
          </a:p>
          <a:p>
            <a:pPr indent="-342900" lvl="0" marL="342900" marR="0" rtl="0" algn="l">
              <a:lnSpc>
                <a:spcPct val="8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The Special Education focus changes from “did we deliver the intervention?” to “did the student experience success/get better?”</a:t>
            </a:r>
            <a:endParaRPr b="0" i="0" sz="3200" u="none" cap="none" strike="noStrike">
              <a:solidFill>
                <a:schemeClr val="dk1"/>
              </a:solidFill>
              <a:latin typeface="Calibri"/>
              <a:ea typeface="Calibri"/>
              <a:cs typeface="Calibri"/>
              <a:sym typeface="Calibri"/>
            </a:endParaRPr>
          </a:p>
          <a:p>
            <a:pPr indent="-342900" lvl="0" marL="342900" marR="0" rtl="0" algn="l">
              <a:lnSpc>
                <a:spcPct val="8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Ensure that “research based interventions ”always used; – don’t get to choose not to deliver interventions.</a:t>
            </a:r>
            <a:endParaRPr/>
          </a:p>
          <a:p>
            <a:pPr indent="-342900" lvl="0" marL="342900" marR="0" rtl="0" algn="l">
              <a:lnSpc>
                <a:spcPct val="8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Equip teachers to be confident to handle.  </a:t>
            </a:r>
            <a:endParaRPr/>
          </a:p>
          <a:p>
            <a:pPr indent="-215900" lvl="0" marL="342900" marR="0" rtl="0" algn="l">
              <a:lnSpc>
                <a:spcPct val="80000"/>
              </a:lnSpc>
              <a:spcBef>
                <a:spcPts val="400"/>
              </a:spcBef>
              <a:spcAft>
                <a:spcPts val="0"/>
              </a:spcAft>
              <a:buClr>
                <a:schemeClr val="accent1"/>
              </a:buClr>
              <a:buSzPts val="2000"/>
              <a:buFont typeface="Noto Sans Symbols"/>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9"/>
          <p:cNvSpPr txBox="1"/>
          <p:nvPr>
            <p:ph type="title"/>
          </p:nvPr>
        </p:nvSpPr>
        <p:spPr>
          <a:xfrm>
            <a:off x="457200" y="381000"/>
            <a:ext cx="8229600" cy="1295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Failed Interventions are Not Neutral</a:t>
            </a:r>
            <a:endParaRPr/>
          </a:p>
        </p:txBody>
      </p:sp>
      <p:sp>
        <p:nvSpPr>
          <p:cNvPr id="344" name="Google Shape;344;p49"/>
          <p:cNvSpPr txBox="1"/>
          <p:nvPr>
            <p:ph idx="1" type="body"/>
          </p:nvPr>
        </p:nvSpPr>
        <p:spPr>
          <a:xfrm>
            <a:off x="457200" y="2133600"/>
            <a:ext cx="8077200" cy="42211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They leave a residual effect…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type="title"/>
          </p:nvPr>
        </p:nvSpPr>
        <p:spPr>
          <a:xfrm>
            <a:off x="457200" y="304800"/>
            <a:ext cx="82296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Overall Content </a:t>
            </a:r>
            <a:endParaRPr/>
          </a:p>
        </p:txBody>
      </p:sp>
      <p:sp>
        <p:nvSpPr>
          <p:cNvPr id="350" name="Google Shape;350;p50"/>
          <p:cNvSpPr txBox="1"/>
          <p:nvPr/>
        </p:nvSpPr>
        <p:spPr>
          <a:xfrm>
            <a:off x="457200" y="1524000"/>
            <a:ext cx="8534400" cy="5262980"/>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Administrator’s Role: Key Messages for Leaders</a:t>
            </a:r>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b="1" lang="en-US" sz="2800">
                <a:solidFill>
                  <a:srgbClr val="BEC3EE"/>
                </a:solidFill>
                <a:latin typeface="Calibri"/>
                <a:ea typeface="Calibri"/>
                <a:cs typeface="Calibri"/>
                <a:sym typeface="Calibri"/>
              </a:rPr>
              <a:t>Tier 2/3 District and Building readiness criteria </a:t>
            </a:r>
            <a:endParaRPr b="1" sz="2800">
              <a:solidFill>
                <a:srgbClr val="BEC3EE"/>
              </a:solidFill>
              <a:latin typeface="Calibri"/>
              <a:ea typeface="Calibri"/>
              <a:cs typeface="Calibri"/>
              <a:sym typeface="Calibri"/>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Systems, data and practices for advanced tiers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Ongoing assessment of current Tier 2/3 structures in their school.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Action plan to leave the 1-day training with and take back to their schools to implement</a:t>
            </a:r>
            <a:endParaRPr/>
          </a:p>
          <a:p>
            <a:pPr indent="-279400" lvl="0" marL="457200" marR="0" rtl="0" algn="l">
              <a:spcBef>
                <a:spcPts val="0"/>
              </a:spcBef>
              <a:spcAft>
                <a:spcPts val="0"/>
              </a:spcAft>
              <a:buClr>
                <a:schemeClr val="accent2"/>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1"/>
          <p:cNvSpPr txBox="1"/>
          <p:nvPr>
            <p:ph type="title"/>
          </p:nvPr>
        </p:nvSpPr>
        <p:spPr>
          <a:xfrm>
            <a:off x="457200" y="381000"/>
            <a:ext cx="8389938"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accent1"/>
                </a:solidFill>
                <a:latin typeface="Cambria"/>
                <a:ea typeface="Cambria"/>
                <a:cs typeface="Cambria"/>
                <a:sym typeface="Cambria"/>
              </a:rPr>
              <a:t>Components of Tier 2/3 Model</a:t>
            </a:r>
            <a:endParaRPr/>
          </a:p>
        </p:txBody>
      </p:sp>
      <p:sp>
        <p:nvSpPr>
          <p:cNvPr id="356" name="Google Shape;356;p51"/>
          <p:cNvSpPr txBox="1"/>
          <p:nvPr>
            <p:ph idx="1" type="body"/>
          </p:nvPr>
        </p:nvSpPr>
        <p:spPr>
          <a:xfrm>
            <a:off x="457200" y="1600200"/>
            <a:ext cx="8153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Differentiated Teaming Structures</a:t>
            </a:r>
            <a:endParaRPr/>
          </a:p>
          <a:p>
            <a:pPr indent="-285750" lvl="1" marL="7429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Across all 3 Tiers</a:t>
            </a:r>
            <a:endParaRPr/>
          </a:p>
          <a:p>
            <a:pPr indent="-285750" lvl="1" marL="7429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Assigned roles for Coordination/Facilitation</a:t>
            </a:r>
            <a:endParaRPr/>
          </a:p>
          <a:p>
            <a:pPr indent="-342900" lvl="0" marL="342900" marR="0" rtl="0" algn="l">
              <a:lnSpc>
                <a:spcPct val="9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A Full Continuum of Interventions</a:t>
            </a:r>
            <a:endParaRPr/>
          </a:p>
          <a:p>
            <a:pPr indent="-285750" lvl="1" marL="7429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Scaling up and down the continuum</a:t>
            </a:r>
            <a:endParaRPr/>
          </a:p>
          <a:p>
            <a:pPr indent="-342900" lvl="0" marL="342900" marR="0" rtl="0" algn="l">
              <a:lnSpc>
                <a:spcPct val="9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Universal Screening</a:t>
            </a:r>
            <a:endParaRPr/>
          </a:p>
          <a:p>
            <a:pPr indent="-285750" lvl="1" marL="7429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Beyond ODRs</a:t>
            </a:r>
            <a:endParaRPr/>
          </a:p>
          <a:p>
            <a:pPr indent="-342900" lvl="0" marL="342900" marR="0" rtl="0" algn="l">
              <a:lnSpc>
                <a:spcPct val="9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Ongoing Use of More Specified Data</a:t>
            </a:r>
            <a:endParaRPr/>
          </a:p>
          <a:p>
            <a:pPr indent="-285750" lvl="1" marL="7429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Tools for Monitoring Systems and Outcomes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animEffect filter="fade" transition="in">
                                      <p:cBhvr>
                                        <p:cTn dur="500"/>
                                        <p:tgtEl>
                                          <p:spTgt spid="3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1" st="1"/>
                                            </p:txEl>
                                          </p:spTgt>
                                        </p:tgtEl>
                                        <p:attrNameLst>
                                          <p:attrName>style.visibility</p:attrName>
                                        </p:attrNameLst>
                                      </p:cBhvr>
                                      <p:to>
                                        <p:strVal val="visible"/>
                                      </p:to>
                                    </p:set>
                                    <p:animEffect filter="fade" transition="in">
                                      <p:cBhvr>
                                        <p:cTn dur="500"/>
                                        <p:tgtEl>
                                          <p:spTgt spid="3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2" st="2"/>
                                            </p:txEl>
                                          </p:spTgt>
                                        </p:tgtEl>
                                        <p:attrNameLst>
                                          <p:attrName>style.visibility</p:attrName>
                                        </p:attrNameLst>
                                      </p:cBhvr>
                                      <p:to>
                                        <p:strVal val="visible"/>
                                      </p:to>
                                    </p:set>
                                    <p:animEffect filter="fade" transition="in">
                                      <p:cBhvr>
                                        <p:cTn dur="500"/>
                                        <p:tgtEl>
                                          <p:spTgt spid="3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3" st="3"/>
                                            </p:txEl>
                                          </p:spTgt>
                                        </p:tgtEl>
                                        <p:attrNameLst>
                                          <p:attrName>style.visibility</p:attrName>
                                        </p:attrNameLst>
                                      </p:cBhvr>
                                      <p:to>
                                        <p:strVal val="visible"/>
                                      </p:to>
                                    </p:set>
                                    <p:animEffect filter="fade" transition="in">
                                      <p:cBhvr>
                                        <p:cTn dur="500"/>
                                        <p:tgtEl>
                                          <p:spTgt spid="3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4" st="4"/>
                                            </p:txEl>
                                          </p:spTgt>
                                        </p:tgtEl>
                                        <p:attrNameLst>
                                          <p:attrName>style.visibility</p:attrName>
                                        </p:attrNameLst>
                                      </p:cBhvr>
                                      <p:to>
                                        <p:strVal val="visible"/>
                                      </p:to>
                                    </p:set>
                                    <p:animEffect filter="fade" transition="in">
                                      <p:cBhvr>
                                        <p:cTn dur="500"/>
                                        <p:tgtEl>
                                          <p:spTgt spid="3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5" st="5"/>
                                            </p:txEl>
                                          </p:spTgt>
                                        </p:tgtEl>
                                        <p:attrNameLst>
                                          <p:attrName>style.visibility</p:attrName>
                                        </p:attrNameLst>
                                      </p:cBhvr>
                                      <p:to>
                                        <p:strVal val="visible"/>
                                      </p:to>
                                    </p:set>
                                    <p:animEffect filter="fade" transition="in">
                                      <p:cBhvr>
                                        <p:cTn dur="500"/>
                                        <p:tgtEl>
                                          <p:spTgt spid="35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6" st="6"/>
                                            </p:txEl>
                                          </p:spTgt>
                                        </p:tgtEl>
                                        <p:attrNameLst>
                                          <p:attrName>style.visibility</p:attrName>
                                        </p:attrNameLst>
                                      </p:cBhvr>
                                      <p:to>
                                        <p:strVal val="visible"/>
                                      </p:to>
                                    </p:set>
                                    <p:animEffect filter="fade" transition="in">
                                      <p:cBhvr>
                                        <p:cTn dur="500"/>
                                        <p:tgtEl>
                                          <p:spTgt spid="35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7" st="7"/>
                                            </p:txEl>
                                          </p:spTgt>
                                        </p:tgtEl>
                                        <p:attrNameLst>
                                          <p:attrName>style.visibility</p:attrName>
                                        </p:attrNameLst>
                                      </p:cBhvr>
                                      <p:to>
                                        <p:strVal val="visible"/>
                                      </p:to>
                                    </p:set>
                                    <p:animEffect filter="fade" transition="in">
                                      <p:cBhvr>
                                        <p:cTn dur="500"/>
                                        <p:tgtEl>
                                          <p:spTgt spid="35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8" st="8"/>
                                            </p:txEl>
                                          </p:spTgt>
                                        </p:tgtEl>
                                        <p:attrNameLst>
                                          <p:attrName>style.visibility</p:attrName>
                                        </p:attrNameLst>
                                      </p:cBhvr>
                                      <p:to>
                                        <p:strVal val="visible"/>
                                      </p:to>
                                    </p:set>
                                    <p:animEffect filter="fade" transition="in">
                                      <p:cBhvr>
                                        <p:cTn dur="500"/>
                                        <p:tgtEl>
                                          <p:spTgt spid="35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4400" u="none" cap="none" strike="noStrike">
              <a:solidFill>
                <a:srgbClr val="3A54A5"/>
              </a:solidFill>
              <a:latin typeface="Cambria"/>
              <a:ea typeface="Cambria"/>
              <a:cs typeface="Cambria"/>
              <a:sym typeface="Cambria"/>
            </a:endParaRPr>
          </a:p>
        </p:txBody>
      </p:sp>
      <p:sp>
        <p:nvSpPr>
          <p:cNvPr id="362" name="Google Shape;362;p52"/>
          <p:cNvSpPr txBox="1"/>
          <p:nvPr>
            <p:ph idx="1" type="body"/>
          </p:nvPr>
        </p:nvSpPr>
        <p:spPr>
          <a:xfrm>
            <a:off x="838200" y="1600200"/>
            <a:ext cx="77724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accent1"/>
              </a:buClr>
              <a:buSzPts val="3200"/>
              <a:buFont typeface="Noto Sans Symbols"/>
              <a:buNone/>
            </a:pPr>
            <a:r>
              <a:t/>
            </a:r>
            <a:endParaRPr b="0" i="0" sz="3200" u="none" cap="none" strike="noStrike">
              <a:solidFill>
                <a:schemeClr val="dk1"/>
              </a:solidFill>
              <a:latin typeface="Calibri"/>
              <a:ea typeface="Calibri"/>
              <a:cs typeface="Calibri"/>
              <a:sym typeface="Calibri"/>
            </a:endParaRPr>
          </a:p>
        </p:txBody>
      </p:sp>
      <p:pic>
        <p:nvPicPr>
          <p:cNvPr id="363" name="Google Shape;363;p52"/>
          <p:cNvPicPr preferRelativeResize="0"/>
          <p:nvPr/>
        </p:nvPicPr>
        <p:blipFill rotWithShape="1">
          <a:blip r:embed="rId3">
            <a:alphaModFix/>
          </a:blip>
          <a:srcRect b="5711" l="15439" r="17847" t="15877"/>
          <a:stretch/>
        </p:blipFill>
        <p:spPr>
          <a:xfrm>
            <a:off x="-12700" y="0"/>
            <a:ext cx="9156700"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4400" u="none" cap="none" strike="noStrike">
              <a:solidFill>
                <a:srgbClr val="3A54A5"/>
              </a:solidFill>
              <a:latin typeface="Cambria"/>
              <a:ea typeface="Cambria"/>
              <a:cs typeface="Cambria"/>
              <a:sym typeface="Cambria"/>
            </a:endParaRPr>
          </a:p>
        </p:txBody>
      </p:sp>
      <p:sp>
        <p:nvSpPr>
          <p:cNvPr id="369" name="Google Shape;369;p53"/>
          <p:cNvSpPr txBox="1"/>
          <p:nvPr>
            <p:ph idx="1" type="body"/>
          </p:nvPr>
        </p:nvSpPr>
        <p:spPr>
          <a:xfrm>
            <a:off x="838200" y="1600200"/>
            <a:ext cx="77724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accent1"/>
              </a:buClr>
              <a:buSzPts val="3200"/>
              <a:buFont typeface="Noto Sans Symbols"/>
              <a:buNone/>
            </a:pPr>
            <a:r>
              <a:t/>
            </a:r>
            <a:endParaRPr b="0" i="0" sz="3200" u="none" cap="none" strike="noStrike">
              <a:solidFill>
                <a:schemeClr val="dk1"/>
              </a:solidFill>
              <a:latin typeface="Calibri"/>
              <a:ea typeface="Calibri"/>
              <a:cs typeface="Calibri"/>
              <a:sym typeface="Calibri"/>
            </a:endParaRPr>
          </a:p>
        </p:txBody>
      </p:sp>
      <p:pic>
        <p:nvPicPr>
          <p:cNvPr id="370" name="Google Shape;370;p53"/>
          <p:cNvPicPr preferRelativeResize="0"/>
          <p:nvPr/>
        </p:nvPicPr>
        <p:blipFill rotWithShape="1">
          <a:blip r:embed="rId3">
            <a:alphaModFix/>
          </a:blip>
          <a:srcRect b="8478" l="15863" r="17415" t="18001"/>
          <a:stretch/>
        </p:blipFill>
        <p:spPr>
          <a:xfrm>
            <a:off x="0" y="19050"/>
            <a:ext cx="9144000" cy="6838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3A54A5"/>
                </a:solidFill>
                <a:latin typeface="Cambria"/>
                <a:ea typeface="Cambria"/>
                <a:cs typeface="Cambria"/>
                <a:sym typeface="Cambria"/>
              </a:rPr>
              <a:t>Trained and Implementing PBIS Schools Over Eight Years as of June 30, 2006</a:t>
            </a:r>
            <a:endParaRPr b="1" i="0" sz="4400" u="none" cap="none" strike="noStrike">
              <a:solidFill>
                <a:srgbClr val="3A54A5"/>
              </a:solidFill>
              <a:latin typeface="Cambria"/>
              <a:ea typeface="Cambria"/>
              <a:cs typeface="Cambria"/>
              <a:sym typeface="Cambria"/>
            </a:endParaRPr>
          </a:p>
        </p:txBody>
      </p:sp>
      <p:sp>
        <p:nvSpPr>
          <p:cNvPr id="120" name="Google Shape;120;p18"/>
          <p:cNvSpPr/>
          <p:nvPr/>
        </p:nvSpPr>
        <p:spPr>
          <a:xfrm>
            <a:off x="0" y="25146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121" name="Google Shape;121;p18"/>
          <p:cNvPicPr preferRelativeResize="0"/>
          <p:nvPr/>
        </p:nvPicPr>
        <p:blipFill rotWithShape="1">
          <a:blip r:embed="rId3">
            <a:alphaModFix/>
          </a:blip>
          <a:srcRect b="0" l="0" r="0" t="0"/>
          <a:stretch/>
        </p:blipFill>
        <p:spPr>
          <a:xfrm>
            <a:off x="544513" y="1692275"/>
            <a:ext cx="8129587" cy="46164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4"/>
          <p:cNvSpPr txBox="1"/>
          <p:nvPr>
            <p:ph type="title"/>
          </p:nvPr>
        </p:nvSpPr>
        <p:spPr>
          <a:xfrm>
            <a:off x="457200" y="304800"/>
            <a:ext cx="8229600" cy="1112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4400" u="sng" cap="none" strike="noStrike">
                <a:solidFill>
                  <a:srgbClr val="3A54A5"/>
                </a:solidFill>
                <a:latin typeface="Cambria"/>
                <a:ea typeface="Cambria"/>
                <a:cs typeface="Cambria"/>
                <a:sym typeface="Cambria"/>
              </a:rPr>
              <a:t>Quick Assessment/Reflection</a:t>
            </a:r>
            <a:endParaRPr/>
          </a:p>
        </p:txBody>
      </p:sp>
      <p:sp>
        <p:nvSpPr>
          <p:cNvPr id="377" name="Google Shape;377;p54"/>
          <p:cNvSpPr txBox="1"/>
          <p:nvPr>
            <p:ph idx="1" type="body"/>
          </p:nvPr>
        </p:nvSpPr>
        <p:spPr>
          <a:xfrm>
            <a:off x="457200" y="1600200"/>
            <a:ext cx="81534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Where is your district/school(s) with regards to the readiness criteria?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5"/>
          <p:cNvSpPr txBox="1"/>
          <p:nvPr>
            <p:ph type="title"/>
          </p:nvPr>
        </p:nvSpPr>
        <p:spPr>
          <a:xfrm>
            <a:off x="457200" y="304800"/>
            <a:ext cx="82296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Overall Content </a:t>
            </a:r>
            <a:endParaRPr/>
          </a:p>
        </p:txBody>
      </p:sp>
      <p:sp>
        <p:nvSpPr>
          <p:cNvPr id="383" name="Google Shape;383;p55"/>
          <p:cNvSpPr txBox="1"/>
          <p:nvPr/>
        </p:nvSpPr>
        <p:spPr>
          <a:xfrm>
            <a:off x="457200" y="1524000"/>
            <a:ext cx="8534400" cy="5262980"/>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Administrator’s Role: Key Messages for Leaders</a:t>
            </a:r>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Tier 2/3 District and Building readiness criteria </a:t>
            </a:r>
            <a:endParaRPr sz="2800">
              <a:solidFill>
                <a:schemeClr val="dk1"/>
              </a:solidFill>
              <a:latin typeface="Calibri"/>
              <a:ea typeface="Calibri"/>
              <a:cs typeface="Calibri"/>
              <a:sym typeface="Calibri"/>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b="1" lang="en-US" sz="2800">
                <a:solidFill>
                  <a:srgbClr val="738AFF"/>
                </a:solidFill>
                <a:latin typeface="Calibri"/>
                <a:ea typeface="Calibri"/>
                <a:cs typeface="Calibri"/>
                <a:sym typeface="Calibri"/>
              </a:rPr>
              <a:t>Systems, data and practices for advanced tiers</a:t>
            </a:r>
            <a:endParaRPr/>
          </a:p>
          <a:p>
            <a:pPr indent="0" lvl="0" marL="0" marR="0" rtl="0" algn="l">
              <a:spcBef>
                <a:spcPts val="0"/>
              </a:spcBef>
              <a:spcAft>
                <a:spcPts val="0"/>
              </a:spcAft>
              <a:buNone/>
            </a:pPr>
            <a:r>
              <a:t/>
            </a:r>
            <a:endParaRPr b="1" sz="2800">
              <a:solidFill>
                <a:srgbClr val="738AFF"/>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Ongoing assessment of current Tier 2/3 structures in their school.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Action plan to leave the 1-day training with and take back to their schools to implement</a:t>
            </a:r>
            <a:endParaRPr/>
          </a:p>
          <a:p>
            <a:pPr indent="-279400" lvl="0" marL="457200" marR="0" rtl="0" algn="l">
              <a:spcBef>
                <a:spcPts val="0"/>
              </a:spcBef>
              <a:spcAft>
                <a:spcPts val="0"/>
              </a:spcAft>
              <a:buClr>
                <a:schemeClr val="accent2"/>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6"/>
          <p:cNvSpPr txBox="1"/>
          <p:nvPr>
            <p:ph type="title"/>
          </p:nvPr>
        </p:nvSpPr>
        <p:spPr>
          <a:xfrm>
            <a:off x="457200" y="381000"/>
            <a:ext cx="8229600" cy="1219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accent1"/>
                </a:solidFill>
                <a:latin typeface="Cambria"/>
                <a:ea typeface="Cambria"/>
                <a:cs typeface="Cambria"/>
                <a:sym typeface="Cambria"/>
              </a:rPr>
              <a:t>Data-Based Decision Making</a:t>
            </a:r>
            <a:br>
              <a:rPr b="1" i="0" lang="en-US" sz="4400" u="none" cap="none" strike="noStrike">
                <a:solidFill>
                  <a:schemeClr val="accent1"/>
                </a:solidFill>
                <a:latin typeface="Cambria"/>
                <a:ea typeface="Cambria"/>
                <a:cs typeface="Cambria"/>
                <a:sym typeface="Cambria"/>
              </a:rPr>
            </a:br>
            <a:r>
              <a:rPr b="1" i="0" lang="en-US" sz="4400" u="none" cap="none" strike="noStrike">
                <a:solidFill>
                  <a:schemeClr val="accent1"/>
                </a:solidFill>
                <a:latin typeface="Cambria"/>
                <a:ea typeface="Cambria"/>
                <a:cs typeface="Cambria"/>
                <a:sym typeface="Cambria"/>
              </a:rPr>
              <a:t>Numbers to Keep in Mind</a:t>
            </a:r>
            <a:endParaRPr/>
          </a:p>
        </p:txBody>
      </p:sp>
      <p:sp>
        <p:nvSpPr>
          <p:cNvPr id="389" name="Google Shape;389;p56"/>
          <p:cNvSpPr txBox="1"/>
          <p:nvPr>
            <p:ph idx="1" type="body"/>
          </p:nvPr>
        </p:nvSpPr>
        <p:spPr>
          <a:xfrm>
            <a:off x="457200" y="2057400"/>
            <a:ext cx="8382000" cy="471328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800"/>
              <a:buFont typeface="Arial"/>
              <a:buChar char="•"/>
            </a:pPr>
            <a:r>
              <a:rPr b="0" i="0" lang="en-US" sz="2800" u="none" cap="none" strike="noStrike">
                <a:solidFill>
                  <a:srgbClr val="009999"/>
                </a:solidFill>
                <a:latin typeface="Calibri"/>
                <a:ea typeface="Calibri"/>
                <a:cs typeface="Calibri"/>
                <a:sym typeface="Calibri"/>
              </a:rPr>
              <a:t>7-15% -</a:t>
            </a:r>
            <a:r>
              <a:rPr b="0" i="0" lang="en-US" sz="2800" u="none" cap="none" strike="noStrike">
                <a:solidFill>
                  <a:schemeClr val="dk1"/>
                </a:solidFill>
                <a:latin typeface="Calibri"/>
                <a:ea typeface="Calibri"/>
                <a:cs typeface="Calibri"/>
                <a:sym typeface="Calibri"/>
              </a:rPr>
              <a:t>expected to need and be supported by Tier 2 interventions</a:t>
            </a:r>
            <a:endParaRPr/>
          </a:p>
          <a:p>
            <a:pPr indent="-342900" lvl="0" marL="342900" marR="0" rtl="0" algn="l">
              <a:spcBef>
                <a:spcPts val="0"/>
              </a:spcBef>
              <a:spcAft>
                <a:spcPts val="0"/>
              </a:spcAft>
              <a:buClr>
                <a:schemeClr val="accent1"/>
              </a:buClr>
              <a:buSzPts val="2800"/>
              <a:buFont typeface="Arial"/>
              <a:buChar char="•"/>
            </a:pPr>
            <a:r>
              <a:rPr b="0" i="0" lang="en-US" sz="2800" u="none" cap="none" strike="noStrike">
                <a:solidFill>
                  <a:srgbClr val="009999"/>
                </a:solidFill>
                <a:latin typeface="Calibri"/>
                <a:ea typeface="Calibri"/>
                <a:cs typeface="Calibri"/>
                <a:sym typeface="Calibri"/>
              </a:rPr>
              <a:t>1-5%</a:t>
            </a:r>
            <a:r>
              <a:rPr b="0" i="0" lang="en-US" sz="2800" u="none" cap="none" strike="noStrike">
                <a:solidFill>
                  <a:schemeClr val="dk1"/>
                </a:solidFill>
                <a:latin typeface="Calibri"/>
                <a:ea typeface="Calibri"/>
                <a:cs typeface="Calibri"/>
                <a:sym typeface="Calibri"/>
              </a:rPr>
              <a:t>: - expected to need and be supported by Tier 3 interventions</a:t>
            </a:r>
            <a:endParaRPr/>
          </a:p>
          <a:p>
            <a:pPr indent="-342900" lvl="0" marL="342900" marR="0" rtl="0" algn="l">
              <a:spcBef>
                <a:spcPts val="0"/>
              </a:spcBef>
              <a:spcAft>
                <a:spcPts val="0"/>
              </a:spcAft>
              <a:buClr>
                <a:schemeClr val="accent1"/>
              </a:buClr>
              <a:buSzPts val="2800"/>
              <a:buFont typeface="Arial"/>
              <a:buChar char="•"/>
            </a:pPr>
            <a:r>
              <a:rPr b="0" i="0" lang="en-US" sz="2800" u="none" cap="none" strike="noStrike">
                <a:solidFill>
                  <a:srgbClr val="009999"/>
                </a:solidFill>
                <a:latin typeface="Calibri"/>
                <a:ea typeface="Calibri"/>
                <a:cs typeface="Calibri"/>
                <a:sym typeface="Calibri"/>
              </a:rPr>
              <a:t>70%</a:t>
            </a:r>
            <a:r>
              <a:rPr b="0" i="0" lang="en-US" sz="2800" u="none" cap="none" strike="noStrike">
                <a:solidFill>
                  <a:schemeClr val="dk1"/>
                </a:solidFill>
                <a:latin typeface="Calibri"/>
                <a:ea typeface="Calibri"/>
                <a:cs typeface="Calibri"/>
                <a:sym typeface="Calibri"/>
              </a:rPr>
              <a:t> of youth (receiving intervention “X”) should be responding to intervention</a:t>
            </a:r>
            <a:endParaRPr/>
          </a:p>
          <a:p>
            <a:pPr indent="0" lvl="0" marL="0" marR="0" rtl="0" algn="l">
              <a:spcBef>
                <a:spcPts val="0"/>
              </a:spcBef>
              <a:spcAft>
                <a:spcPts val="0"/>
              </a:spcAft>
              <a:buClr>
                <a:schemeClr val="accent1"/>
              </a:buClr>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Rules for ‘determining response’ must be defined</a:t>
            </a:r>
            <a:endParaRPr/>
          </a:p>
          <a:p>
            <a:pPr indent="-228600" lvl="2" marL="1143000" marR="0" rtl="0" algn="l">
              <a:spcBef>
                <a:spcPts val="0"/>
              </a:spcBef>
              <a:spcAft>
                <a:spcPts val="0"/>
              </a:spcAft>
              <a:buClr>
                <a:schemeClr val="accent1"/>
              </a:buClr>
              <a:buSzPts val="2000"/>
              <a:buFont typeface="Arial"/>
              <a:buChar char="•"/>
            </a:pPr>
            <a:r>
              <a:rPr b="0" i="0" lang="en-US" sz="2000" u="none" cap="none" strike="noStrike">
                <a:solidFill>
                  <a:schemeClr val="dk1"/>
                </a:solidFill>
                <a:latin typeface="Calibri"/>
                <a:ea typeface="Calibri"/>
                <a:cs typeface="Calibri"/>
                <a:sym typeface="Calibri"/>
              </a:rPr>
              <a:t>Ex. Daily Progress Report (DPR) cards: </a:t>
            </a:r>
            <a:r>
              <a:rPr b="0" i="1" lang="en-US" sz="2000" u="none" cap="none" strike="noStrike">
                <a:solidFill>
                  <a:schemeClr val="dk1"/>
                </a:solidFill>
                <a:latin typeface="Calibri"/>
                <a:ea typeface="Calibri"/>
                <a:cs typeface="Calibri"/>
                <a:sym typeface="Calibri"/>
              </a:rPr>
              <a:t>Student maintains an 80% average on DPR for 4 weeks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7"/>
          <p:cNvSpPr txBox="1"/>
          <p:nvPr>
            <p:ph type="title"/>
          </p:nvPr>
        </p:nvSpPr>
        <p:spPr>
          <a:xfrm>
            <a:off x="457200" y="304800"/>
            <a:ext cx="8229600" cy="1295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4400" u="sng" cap="none" strike="noStrike">
                <a:solidFill>
                  <a:schemeClr val="accent1"/>
                </a:solidFill>
                <a:latin typeface="Cambria"/>
                <a:ea typeface="Cambria"/>
                <a:cs typeface="Cambria"/>
                <a:sym typeface="Cambria"/>
              </a:rPr>
              <a:t>Quick Reflection Assessment:</a:t>
            </a:r>
            <a:r>
              <a:rPr b="1" i="0" lang="en-US" sz="4400" u="none" cap="none" strike="noStrike">
                <a:solidFill>
                  <a:schemeClr val="accent1"/>
                </a:solidFill>
                <a:latin typeface="Cambria"/>
                <a:ea typeface="Cambria"/>
                <a:cs typeface="Cambria"/>
                <a:sym typeface="Cambria"/>
              </a:rPr>
              <a:t> </a:t>
            </a:r>
            <a:r>
              <a:rPr b="1" i="0" lang="en-US" sz="4000" u="none" cap="none" strike="noStrike">
                <a:solidFill>
                  <a:schemeClr val="accent1"/>
                </a:solidFill>
                <a:latin typeface="Cambria"/>
                <a:ea typeface="Cambria"/>
                <a:cs typeface="Cambria"/>
                <a:sym typeface="Cambria"/>
              </a:rPr>
              <a:t>Student Access to Intervention</a:t>
            </a:r>
            <a:endParaRPr/>
          </a:p>
        </p:txBody>
      </p:sp>
      <p:sp>
        <p:nvSpPr>
          <p:cNvPr id="395" name="Google Shape;395;p57"/>
          <p:cNvSpPr txBox="1"/>
          <p:nvPr>
            <p:ph idx="1" type="body"/>
          </p:nvPr>
        </p:nvSpPr>
        <p:spPr>
          <a:xfrm>
            <a:off x="457200" y="2133600"/>
            <a:ext cx="8229600" cy="4191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Total enrollment of your school?</a:t>
            </a:r>
            <a:endParaRPr/>
          </a:p>
          <a:p>
            <a:pPr indent="-342900" lvl="0" marL="342900" marR="0" rtl="0" algn="l">
              <a:lnSpc>
                <a:spcPct val="8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Number of students accessing CICO?</a:t>
            </a:r>
            <a:endParaRPr/>
          </a:p>
          <a:p>
            <a:pPr indent="-342900" lvl="0" marL="342900" marR="0" rtl="0" algn="l">
              <a:lnSpc>
                <a:spcPct val="8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Number of students on complex function-based or wraparound plans?</a:t>
            </a:r>
            <a:endParaRPr/>
          </a:p>
          <a:p>
            <a:pPr indent="-342900" lvl="0" marL="342900" marR="0" rtl="0" algn="l">
              <a:lnSpc>
                <a:spcPct val="8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Percent of total population of the school?</a:t>
            </a:r>
            <a:endParaRPr/>
          </a:p>
        </p:txBody>
      </p:sp>
      <p:sp>
        <p:nvSpPr>
          <p:cNvPr id="396" name="Google Shape;396;p57"/>
          <p:cNvSpPr txBox="1"/>
          <p:nvPr/>
        </p:nvSpPr>
        <p:spPr>
          <a:xfrm>
            <a:off x="1524000" y="5638800"/>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500"/>
                                        <p:tgtEl>
                                          <p:spTgt spid="3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500"/>
                                        <p:tgtEl>
                                          <p:spTgt spid="3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500"/>
                                        <p:tgtEl>
                                          <p:spTgt spid="39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8"/>
          <p:cNvSpPr txBox="1"/>
          <p:nvPr>
            <p:ph type="title"/>
          </p:nvPr>
        </p:nvSpPr>
        <p:spPr>
          <a:xfrm>
            <a:off x="1143000" y="228600"/>
            <a:ext cx="7024688"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accent1"/>
                </a:solidFill>
                <a:latin typeface="Cambria"/>
                <a:ea typeface="Cambria"/>
                <a:cs typeface="Cambria"/>
                <a:sym typeface="Cambria"/>
              </a:rPr>
              <a:t>Coordinator vs. Facilitator</a:t>
            </a:r>
            <a:endParaRPr/>
          </a:p>
        </p:txBody>
      </p:sp>
      <p:sp>
        <p:nvSpPr>
          <p:cNvPr id="403" name="Google Shape;403;p58"/>
          <p:cNvSpPr txBox="1"/>
          <p:nvPr>
            <p:ph idx="1" type="body"/>
          </p:nvPr>
        </p:nvSpPr>
        <p:spPr>
          <a:xfrm>
            <a:off x="762000" y="1600200"/>
            <a:ext cx="38100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Font typeface="Noto Sans Symbols"/>
              <a:buNone/>
            </a:pPr>
            <a:r>
              <a:rPr b="0" i="0" lang="en-US" sz="2800" u="none" cap="none" strike="noStrike">
                <a:solidFill>
                  <a:srgbClr val="002060"/>
                </a:solidFill>
                <a:latin typeface="Calibri"/>
                <a:ea typeface="Calibri"/>
                <a:cs typeface="Calibri"/>
                <a:sym typeface="Calibri"/>
              </a:rPr>
              <a:t>       </a:t>
            </a:r>
            <a:r>
              <a:rPr b="1" i="0" lang="en-US" sz="2800" u="none" cap="none" strike="noStrike">
                <a:solidFill>
                  <a:schemeClr val="dk1"/>
                </a:solidFill>
                <a:latin typeface="Calibri"/>
                <a:ea typeface="Calibri"/>
                <a:cs typeface="Calibri"/>
                <a:sym typeface="Calibri"/>
              </a:rPr>
              <a:t>Coordinator</a:t>
            </a:r>
            <a:endParaRPr/>
          </a:p>
          <a:p>
            <a:pPr indent="-342900" lvl="0" marL="342900" marR="0" rtl="0" algn="l">
              <a:lnSpc>
                <a:spcPct val="8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Organizes and/or oversees the specific interventions such as CICO, S/AIG &amp; Group with Individual Features </a:t>
            </a:r>
            <a:endParaRPr/>
          </a:p>
          <a:p>
            <a:pPr indent="-342900" lvl="0" marL="342900" marR="0" rtl="0" algn="l">
              <a:lnSpc>
                <a:spcPct val="8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Roles include: scheduling meetings, review &amp; collect data to share during team meetings, etc…</a:t>
            </a:r>
            <a:endParaRPr/>
          </a:p>
          <a:p>
            <a:pPr indent="-165100" lvl="0" marL="342900" marR="0" rtl="0" algn="l">
              <a:lnSpc>
                <a:spcPct val="80000"/>
              </a:lnSpc>
              <a:spcBef>
                <a:spcPts val="560"/>
              </a:spcBef>
              <a:spcAft>
                <a:spcPts val="0"/>
              </a:spcAft>
              <a:buClr>
                <a:schemeClr val="accent1"/>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404" name="Google Shape;404;p58"/>
          <p:cNvSpPr txBox="1"/>
          <p:nvPr>
            <p:ph idx="2" type="body"/>
          </p:nvPr>
        </p:nvSpPr>
        <p:spPr>
          <a:xfrm>
            <a:off x="4724400" y="1600200"/>
            <a:ext cx="38862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Font typeface="Noto Sans Symbols"/>
              <a:buNone/>
            </a:pPr>
            <a:r>
              <a:rPr b="0" i="0" lang="en-US" sz="2800" u="none" cap="none" strike="noStrike">
                <a:solidFill>
                  <a:srgbClr val="002060"/>
                </a:solidFill>
                <a:latin typeface="Calibri"/>
                <a:ea typeface="Calibri"/>
                <a:cs typeface="Calibri"/>
                <a:sym typeface="Calibri"/>
              </a:rPr>
              <a:t>         </a:t>
            </a:r>
            <a:r>
              <a:rPr b="1" i="0" lang="en-US" sz="2800" u="none" cap="none" strike="noStrike">
                <a:solidFill>
                  <a:schemeClr val="dk1"/>
                </a:solidFill>
                <a:latin typeface="Calibri"/>
                <a:ea typeface="Calibri"/>
                <a:cs typeface="Calibri"/>
                <a:sym typeface="Calibri"/>
              </a:rPr>
              <a:t>Facilitator</a:t>
            </a:r>
            <a:endParaRPr/>
          </a:p>
          <a:p>
            <a:pPr indent="-342900" lvl="0" marL="342900" marR="0" rtl="0" algn="l">
              <a:lnSpc>
                <a:spcPct val="9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Directly provides intervention support services to youth/families</a:t>
            </a:r>
            <a:endParaRPr/>
          </a:p>
          <a:p>
            <a:pPr indent="-342900" lvl="0" marL="342900" marR="0" rtl="0" algn="l">
              <a:lnSpc>
                <a:spcPct val="90000"/>
              </a:lnSpc>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Roles include: meeting with students for CICO, running groups</a:t>
            </a:r>
            <a:endParaRPr/>
          </a:p>
          <a:p>
            <a:pPr indent="-342900" lvl="0" marL="342900" marR="0" rtl="0" algn="l">
              <a:lnSpc>
                <a:spcPct val="90000"/>
              </a:lnSpc>
              <a:spcBef>
                <a:spcPts val="560"/>
              </a:spcBef>
              <a:spcAft>
                <a:spcPts val="0"/>
              </a:spcAft>
              <a:buClr>
                <a:schemeClr val="accent1"/>
              </a:buClr>
              <a:buFont typeface="Noto Sans Symbols"/>
              <a:buNone/>
            </a:pPr>
            <a:r>
              <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9"/>
          <p:cNvSpPr/>
          <p:nvPr/>
        </p:nvSpPr>
        <p:spPr>
          <a:xfrm flipH="1" rot="10800000">
            <a:off x="1851025" y="2400300"/>
            <a:ext cx="5486400" cy="4229100"/>
          </a:xfrm>
          <a:prstGeom prst="triangle">
            <a:avLst>
              <a:gd fmla="val 50000" name="adj"/>
            </a:avLst>
          </a:prstGeom>
          <a:gradFill>
            <a:gsLst>
              <a:gs pos="0">
                <a:srgbClr val="FFFF00"/>
              </a:gs>
              <a:gs pos="100000">
                <a:srgbClr val="CC0000"/>
              </a:gs>
            </a:gsLst>
            <a:lin ang="5400000" scaled="0"/>
          </a:gradFill>
          <a:ln cap="flat" cmpd="sng" w="19050">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9"/>
          <p:cNvSpPr txBox="1"/>
          <p:nvPr/>
        </p:nvSpPr>
        <p:spPr>
          <a:xfrm flipH="1">
            <a:off x="3222625" y="2400300"/>
            <a:ext cx="2743200" cy="21145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Times New Roman"/>
                <a:ea typeface="Times New Roman"/>
                <a:cs typeface="Times New Roman"/>
                <a:sym typeface="Times New Roman"/>
              </a:rPr>
              <a:t> </a:t>
            </a:r>
            <a:endParaRPr/>
          </a:p>
        </p:txBody>
      </p:sp>
      <p:sp>
        <p:nvSpPr>
          <p:cNvPr id="411" name="Google Shape;411;p59"/>
          <p:cNvSpPr/>
          <p:nvPr/>
        </p:nvSpPr>
        <p:spPr>
          <a:xfrm>
            <a:off x="1358900" y="1333500"/>
            <a:ext cx="6470650" cy="1084263"/>
          </a:xfrm>
          <a:prstGeom prst="rect">
            <a:avLst/>
          </a:prstGeom>
          <a:solidFill>
            <a:srgbClr val="009900"/>
          </a:solidFill>
          <a:ln cap="flat" cmpd="sng" w="19050">
            <a:solidFill>
              <a:schemeClr val="dk1"/>
            </a:solidFill>
            <a:prstDash val="solid"/>
            <a:miter lim="8000"/>
            <a:headEnd len="sm" w="sm" type="none"/>
            <a:tailEnd len="sm" w="sm" type="none"/>
          </a:ln>
        </p:spPr>
        <p:txBody>
          <a:bodyPr anchorCtr="0" anchor="t" bIns="44450" lIns="90475" spcFirstLastPara="1" rIns="90475" wrap="square" tIns="44450">
            <a:noAutofit/>
          </a:bodyPr>
          <a:lstStyle/>
          <a:p>
            <a:pPr indent="0" lvl="0" marL="0" marR="0" rtl="0" algn="ctr">
              <a:spcBef>
                <a:spcPts val="0"/>
              </a:spcBef>
              <a:spcAft>
                <a:spcPts val="0"/>
              </a:spcAft>
              <a:buNone/>
            </a:pPr>
            <a:r>
              <a:rPr b="1" lang="en-US" sz="2400">
                <a:solidFill>
                  <a:schemeClr val="dk1"/>
                </a:solidFill>
                <a:latin typeface="Questrial"/>
                <a:ea typeface="Questrial"/>
                <a:cs typeface="Questrial"/>
                <a:sym typeface="Questrial"/>
              </a:rPr>
              <a:t>Tier 1/Universal</a:t>
            </a:r>
            <a:r>
              <a:rPr lang="en-US" sz="2800">
                <a:solidFill>
                  <a:srgbClr val="010464"/>
                </a:solidFill>
                <a:latin typeface="Questrial"/>
                <a:ea typeface="Questrial"/>
                <a:cs typeface="Questrial"/>
                <a:sym typeface="Questrial"/>
              </a:rPr>
              <a:t> </a:t>
            </a:r>
            <a:endParaRPr/>
          </a:p>
          <a:p>
            <a:pPr indent="0" lvl="0" marL="0" marR="0" rtl="0" algn="ctr">
              <a:spcBef>
                <a:spcPts val="0"/>
              </a:spcBef>
              <a:spcAft>
                <a:spcPts val="0"/>
              </a:spcAft>
              <a:buNone/>
            </a:pPr>
            <a:r>
              <a:t/>
            </a:r>
            <a:endParaRPr sz="400">
              <a:solidFill>
                <a:srgbClr val="010464"/>
              </a:solidFill>
              <a:latin typeface="Questrial"/>
              <a:ea typeface="Questrial"/>
              <a:cs typeface="Questrial"/>
              <a:sym typeface="Questrial"/>
            </a:endParaRPr>
          </a:p>
          <a:p>
            <a:pPr indent="0" lvl="0" marL="0" marR="0" rtl="0" algn="ctr">
              <a:spcBef>
                <a:spcPts val="0"/>
              </a:spcBef>
              <a:spcAft>
                <a:spcPts val="0"/>
              </a:spcAft>
              <a:buNone/>
            </a:pPr>
            <a:r>
              <a:rPr i="1" lang="en-US" sz="1600">
                <a:solidFill>
                  <a:schemeClr val="lt1"/>
                </a:solidFill>
                <a:latin typeface="Questrial"/>
                <a:ea typeface="Questrial"/>
                <a:cs typeface="Questrial"/>
                <a:sym typeface="Questrial"/>
              </a:rPr>
              <a:t>School-Wide Assessment</a:t>
            </a:r>
            <a:endParaRPr/>
          </a:p>
          <a:p>
            <a:pPr indent="0" lvl="0" marL="0" marR="0" rtl="0" algn="ctr">
              <a:spcBef>
                <a:spcPts val="0"/>
              </a:spcBef>
              <a:spcAft>
                <a:spcPts val="0"/>
              </a:spcAft>
              <a:buNone/>
            </a:pPr>
            <a:r>
              <a:rPr i="1" lang="en-US" sz="1600">
                <a:solidFill>
                  <a:schemeClr val="lt1"/>
                </a:solidFill>
                <a:latin typeface="Questrial"/>
                <a:ea typeface="Questrial"/>
                <a:cs typeface="Questrial"/>
                <a:sym typeface="Questrial"/>
              </a:rPr>
              <a:t>School-Wide Prevention Systems</a:t>
            </a:r>
            <a:endParaRPr sz="1600">
              <a:solidFill>
                <a:schemeClr val="lt1"/>
              </a:solidFill>
              <a:latin typeface="Questrial"/>
              <a:ea typeface="Questrial"/>
              <a:cs typeface="Questrial"/>
              <a:sym typeface="Questrial"/>
            </a:endParaRPr>
          </a:p>
        </p:txBody>
      </p:sp>
      <p:sp>
        <p:nvSpPr>
          <p:cNvPr id="412" name="Google Shape;412;p59"/>
          <p:cNvSpPr txBox="1"/>
          <p:nvPr/>
        </p:nvSpPr>
        <p:spPr>
          <a:xfrm>
            <a:off x="2895600" y="6218238"/>
            <a:ext cx="1676400" cy="4873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800000"/>
                </a:solidFill>
                <a:latin typeface="Arial"/>
                <a:ea typeface="Arial"/>
                <a:cs typeface="Arial"/>
                <a:sym typeface="Arial"/>
              </a:rPr>
              <a:t>SIMEO Tools:    </a:t>
            </a:r>
            <a:br>
              <a:rPr i="1" lang="en-US" sz="1400">
                <a:solidFill>
                  <a:srgbClr val="800000"/>
                </a:solidFill>
                <a:latin typeface="Arial"/>
                <a:ea typeface="Arial"/>
                <a:cs typeface="Arial"/>
                <a:sym typeface="Arial"/>
              </a:rPr>
            </a:br>
            <a:r>
              <a:rPr i="1" lang="en-US" sz="1200">
                <a:solidFill>
                  <a:srgbClr val="800000"/>
                </a:solidFill>
                <a:latin typeface="Arial"/>
                <a:ea typeface="Arial"/>
                <a:cs typeface="Arial"/>
                <a:sym typeface="Arial"/>
              </a:rPr>
              <a:t>HSC-T, RD-T, EI-T</a:t>
            </a:r>
            <a:endParaRPr sz="1200">
              <a:solidFill>
                <a:srgbClr val="800000"/>
              </a:solidFill>
              <a:latin typeface="Arial"/>
              <a:ea typeface="Arial"/>
              <a:cs typeface="Arial"/>
              <a:sym typeface="Arial"/>
            </a:endParaRPr>
          </a:p>
        </p:txBody>
      </p:sp>
      <p:sp>
        <p:nvSpPr>
          <p:cNvPr id="413" name="Google Shape;413;p59"/>
          <p:cNvSpPr txBox="1"/>
          <p:nvPr/>
        </p:nvSpPr>
        <p:spPr>
          <a:xfrm>
            <a:off x="7083425" y="2790825"/>
            <a:ext cx="1660525" cy="523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   Check-in  Check-out (CICO)</a:t>
            </a:r>
            <a:endParaRPr sz="1400">
              <a:solidFill>
                <a:srgbClr val="800000"/>
              </a:solidFill>
              <a:latin typeface="Times New Roman"/>
              <a:ea typeface="Times New Roman"/>
              <a:cs typeface="Times New Roman"/>
              <a:sym typeface="Times New Roman"/>
            </a:endParaRPr>
          </a:p>
        </p:txBody>
      </p:sp>
      <p:sp>
        <p:nvSpPr>
          <p:cNvPr id="414" name="Google Shape;414;p59"/>
          <p:cNvSpPr txBox="1"/>
          <p:nvPr/>
        </p:nvSpPr>
        <p:spPr>
          <a:xfrm>
            <a:off x="6153150" y="4124325"/>
            <a:ext cx="2762250" cy="9540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Group Intervention with Individualized Feature                 (e.g., Check and Connect - CnC and Mentoring)</a:t>
            </a:r>
            <a:endParaRPr sz="1800">
              <a:solidFill>
                <a:srgbClr val="800000"/>
              </a:solidFill>
              <a:latin typeface="Arial"/>
              <a:ea typeface="Arial"/>
              <a:cs typeface="Arial"/>
              <a:sym typeface="Arial"/>
            </a:endParaRPr>
          </a:p>
        </p:txBody>
      </p:sp>
      <p:sp>
        <p:nvSpPr>
          <p:cNvPr id="415" name="Google Shape;415;p59"/>
          <p:cNvSpPr txBox="1"/>
          <p:nvPr/>
        </p:nvSpPr>
        <p:spPr>
          <a:xfrm>
            <a:off x="5467350" y="5192713"/>
            <a:ext cx="3473450" cy="523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Brief Functional Behavior Assessment/</a:t>
            </a:r>
            <a:endParaRPr/>
          </a:p>
          <a:p>
            <a:pPr indent="0" lvl="0" marL="0" marR="0" rtl="0" algn="l">
              <a:spcBef>
                <a:spcPts val="0"/>
              </a:spcBef>
              <a:spcAft>
                <a:spcPts val="0"/>
              </a:spcAft>
              <a:buNone/>
            </a:pPr>
            <a:r>
              <a:rPr lang="en-US" sz="1400">
                <a:solidFill>
                  <a:srgbClr val="800000"/>
                </a:solidFill>
                <a:latin typeface="Arial"/>
                <a:ea typeface="Arial"/>
                <a:cs typeface="Arial"/>
                <a:sym typeface="Arial"/>
              </a:rPr>
              <a:t>Behavior Intervention Planning</a:t>
            </a:r>
            <a:r>
              <a:rPr lang="en-US" sz="800">
                <a:solidFill>
                  <a:srgbClr val="800000"/>
                </a:solidFill>
                <a:latin typeface="Arial"/>
                <a:ea typeface="Arial"/>
                <a:cs typeface="Arial"/>
                <a:sym typeface="Arial"/>
              </a:rPr>
              <a:t> </a:t>
            </a:r>
            <a:r>
              <a:rPr lang="en-US" sz="1400">
                <a:solidFill>
                  <a:srgbClr val="800000"/>
                </a:solidFill>
                <a:latin typeface="Arial"/>
                <a:ea typeface="Arial"/>
                <a:cs typeface="Arial"/>
                <a:sym typeface="Arial"/>
              </a:rPr>
              <a:t>(FBA/BIP)</a:t>
            </a:r>
            <a:endParaRPr/>
          </a:p>
        </p:txBody>
      </p:sp>
      <p:sp>
        <p:nvSpPr>
          <p:cNvPr id="416" name="Google Shape;416;p59"/>
          <p:cNvSpPr txBox="1"/>
          <p:nvPr/>
        </p:nvSpPr>
        <p:spPr>
          <a:xfrm>
            <a:off x="5238750" y="5813425"/>
            <a:ext cx="3122613"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Complex or Multiple-domain FBA/BIP</a:t>
            </a:r>
            <a:endParaRPr/>
          </a:p>
        </p:txBody>
      </p:sp>
      <p:sp>
        <p:nvSpPr>
          <p:cNvPr id="417" name="Google Shape;417;p59"/>
          <p:cNvSpPr txBox="1"/>
          <p:nvPr/>
        </p:nvSpPr>
        <p:spPr>
          <a:xfrm>
            <a:off x="4933950" y="6291263"/>
            <a:ext cx="1158875"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Wraparound</a:t>
            </a:r>
            <a:endParaRPr/>
          </a:p>
        </p:txBody>
      </p:sp>
      <p:sp>
        <p:nvSpPr>
          <p:cNvPr id="418" name="Google Shape;418;p59"/>
          <p:cNvSpPr txBox="1"/>
          <p:nvPr/>
        </p:nvSpPr>
        <p:spPr>
          <a:xfrm>
            <a:off x="533400" y="2571750"/>
            <a:ext cx="1905000" cy="9540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 ODRs,Credits, </a:t>
            </a:r>
            <a:br>
              <a:rPr lang="en-US" sz="1400">
                <a:solidFill>
                  <a:srgbClr val="800000"/>
                </a:solidFill>
                <a:latin typeface="Arial"/>
                <a:ea typeface="Arial"/>
                <a:cs typeface="Arial"/>
                <a:sym typeface="Arial"/>
              </a:rPr>
            </a:br>
            <a:r>
              <a:rPr lang="en-US" sz="1400">
                <a:solidFill>
                  <a:srgbClr val="800000"/>
                </a:solidFill>
                <a:latin typeface="Arial"/>
                <a:ea typeface="Arial"/>
                <a:cs typeface="Arial"/>
                <a:sym typeface="Arial"/>
              </a:rPr>
              <a:t>        Attendance, </a:t>
            </a:r>
            <a:br>
              <a:rPr lang="en-US" sz="1400">
                <a:solidFill>
                  <a:srgbClr val="800000"/>
                </a:solidFill>
                <a:latin typeface="Arial"/>
                <a:ea typeface="Arial"/>
                <a:cs typeface="Arial"/>
                <a:sym typeface="Arial"/>
              </a:rPr>
            </a:br>
            <a:r>
              <a:rPr lang="en-US" sz="1400">
                <a:solidFill>
                  <a:srgbClr val="800000"/>
                </a:solidFill>
                <a:latin typeface="Arial"/>
                <a:ea typeface="Arial"/>
                <a:cs typeface="Arial"/>
                <a:sym typeface="Arial"/>
              </a:rPr>
              <a:t>   Tardies, Grades, </a:t>
            </a:r>
            <a:br>
              <a:rPr lang="en-US" sz="1400">
                <a:solidFill>
                  <a:srgbClr val="800000"/>
                </a:solidFill>
                <a:latin typeface="Arial"/>
                <a:ea typeface="Arial"/>
                <a:cs typeface="Arial"/>
                <a:sym typeface="Arial"/>
              </a:rPr>
            </a:br>
            <a:r>
              <a:rPr lang="en-US" sz="1400">
                <a:solidFill>
                  <a:srgbClr val="800000"/>
                </a:solidFill>
                <a:latin typeface="Arial"/>
                <a:ea typeface="Arial"/>
                <a:cs typeface="Arial"/>
                <a:sym typeface="Arial"/>
              </a:rPr>
              <a:t>           DIBELS, etc. </a:t>
            </a:r>
            <a:endParaRPr b="1" sz="1400">
              <a:solidFill>
                <a:srgbClr val="800000"/>
              </a:solidFill>
              <a:latin typeface="Times New Roman"/>
              <a:ea typeface="Times New Roman"/>
              <a:cs typeface="Times New Roman"/>
              <a:sym typeface="Times New Roman"/>
            </a:endParaRPr>
          </a:p>
        </p:txBody>
      </p:sp>
      <p:sp>
        <p:nvSpPr>
          <p:cNvPr id="419" name="Google Shape;419;p59"/>
          <p:cNvSpPr txBox="1"/>
          <p:nvPr/>
        </p:nvSpPr>
        <p:spPr>
          <a:xfrm>
            <a:off x="304800" y="3619500"/>
            <a:ext cx="2819400" cy="80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                 Daily Progress </a:t>
            </a:r>
            <a:br>
              <a:rPr lang="en-US" sz="1400">
                <a:solidFill>
                  <a:srgbClr val="800000"/>
                </a:solidFill>
                <a:latin typeface="Arial"/>
                <a:ea typeface="Arial"/>
                <a:cs typeface="Arial"/>
                <a:sym typeface="Arial"/>
              </a:rPr>
            </a:br>
            <a:r>
              <a:rPr lang="en-US" sz="1400">
                <a:solidFill>
                  <a:srgbClr val="800000"/>
                </a:solidFill>
                <a:latin typeface="Arial"/>
                <a:ea typeface="Arial"/>
                <a:cs typeface="Arial"/>
                <a:sym typeface="Arial"/>
              </a:rPr>
              <a:t>                       Report (DPR)</a:t>
            </a:r>
            <a:r>
              <a:rPr lang="en-US" sz="1600">
                <a:solidFill>
                  <a:srgbClr val="800000"/>
                </a:solidFill>
                <a:latin typeface="Arial"/>
                <a:ea typeface="Arial"/>
                <a:cs typeface="Arial"/>
                <a:sym typeface="Arial"/>
              </a:rPr>
              <a:t> </a:t>
            </a:r>
            <a:br>
              <a:rPr lang="en-US" sz="1600">
                <a:solidFill>
                  <a:srgbClr val="800000"/>
                </a:solidFill>
                <a:latin typeface="Arial"/>
                <a:ea typeface="Arial"/>
                <a:cs typeface="Arial"/>
                <a:sym typeface="Arial"/>
              </a:rPr>
            </a:br>
            <a:r>
              <a:rPr lang="en-US" sz="1600">
                <a:solidFill>
                  <a:srgbClr val="800000"/>
                </a:solidFill>
                <a:latin typeface="Arial"/>
                <a:ea typeface="Arial"/>
                <a:cs typeface="Arial"/>
                <a:sym typeface="Arial"/>
              </a:rPr>
              <a:t>          </a:t>
            </a:r>
            <a:r>
              <a:rPr lang="en-US" sz="1000">
                <a:solidFill>
                  <a:srgbClr val="800000"/>
                </a:solidFill>
                <a:latin typeface="Arial"/>
                <a:ea typeface="Arial"/>
                <a:cs typeface="Arial"/>
                <a:sym typeface="Arial"/>
              </a:rPr>
              <a:t>(Behavior and Academic Goals) </a:t>
            </a:r>
            <a:endParaRPr b="1" sz="1000">
              <a:solidFill>
                <a:srgbClr val="800000"/>
              </a:solidFill>
              <a:latin typeface="Arial"/>
              <a:ea typeface="Arial"/>
              <a:cs typeface="Arial"/>
              <a:sym typeface="Arial"/>
            </a:endParaRPr>
          </a:p>
        </p:txBody>
      </p:sp>
      <p:sp>
        <p:nvSpPr>
          <p:cNvPr id="420" name="Google Shape;420;p59"/>
          <p:cNvSpPr txBox="1"/>
          <p:nvPr/>
        </p:nvSpPr>
        <p:spPr>
          <a:xfrm>
            <a:off x="1295400" y="4495800"/>
            <a:ext cx="2390775" cy="942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Competing Behavior        </a:t>
            </a:r>
            <a:br>
              <a:rPr lang="en-US" sz="1400">
                <a:solidFill>
                  <a:srgbClr val="800000"/>
                </a:solidFill>
                <a:latin typeface="Arial"/>
                <a:ea typeface="Arial"/>
                <a:cs typeface="Arial"/>
                <a:sym typeface="Arial"/>
              </a:rPr>
            </a:br>
            <a:r>
              <a:rPr lang="en-US" sz="1400">
                <a:solidFill>
                  <a:srgbClr val="800000"/>
                </a:solidFill>
                <a:latin typeface="Arial"/>
                <a:ea typeface="Arial"/>
                <a:cs typeface="Arial"/>
                <a:sym typeface="Arial"/>
              </a:rPr>
              <a:t>   Pathway, Functional </a:t>
            </a:r>
            <a:br>
              <a:rPr lang="en-US" sz="1400">
                <a:solidFill>
                  <a:srgbClr val="800000"/>
                </a:solidFill>
                <a:latin typeface="Arial"/>
                <a:ea typeface="Arial"/>
                <a:cs typeface="Arial"/>
                <a:sym typeface="Arial"/>
              </a:rPr>
            </a:br>
            <a:r>
              <a:rPr lang="en-US" sz="1400">
                <a:solidFill>
                  <a:srgbClr val="800000"/>
                </a:solidFill>
                <a:latin typeface="Arial"/>
                <a:ea typeface="Arial"/>
                <a:cs typeface="Arial"/>
                <a:sym typeface="Arial"/>
              </a:rPr>
              <a:t>    Assessment Interview, </a:t>
            </a:r>
            <a:br>
              <a:rPr lang="en-US" sz="1400">
                <a:solidFill>
                  <a:srgbClr val="800000"/>
                </a:solidFill>
                <a:latin typeface="Arial"/>
                <a:ea typeface="Arial"/>
                <a:cs typeface="Arial"/>
                <a:sym typeface="Arial"/>
              </a:rPr>
            </a:br>
            <a:r>
              <a:rPr lang="en-US" sz="1400">
                <a:solidFill>
                  <a:srgbClr val="800000"/>
                </a:solidFill>
                <a:latin typeface="Arial"/>
                <a:ea typeface="Arial"/>
                <a:cs typeface="Arial"/>
                <a:sym typeface="Arial"/>
              </a:rPr>
              <a:t>               Scatter Plots, etc.</a:t>
            </a:r>
            <a:endParaRPr/>
          </a:p>
        </p:txBody>
      </p:sp>
      <p:sp>
        <p:nvSpPr>
          <p:cNvPr id="421" name="Google Shape;421;p59"/>
          <p:cNvSpPr txBox="1"/>
          <p:nvPr/>
        </p:nvSpPr>
        <p:spPr>
          <a:xfrm>
            <a:off x="6534150" y="3505200"/>
            <a:ext cx="2362200" cy="523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  Social/Academic Instructional</a:t>
            </a:r>
            <a:r>
              <a:rPr lang="en-US" sz="1000">
                <a:solidFill>
                  <a:srgbClr val="800000"/>
                </a:solidFill>
                <a:latin typeface="Arial"/>
                <a:ea typeface="Arial"/>
                <a:cs typeface="Arial"/>
                <a:sym typeface="Arial"/>
              </a:rPr>
              <a:t> </a:t>
            </a:r>
            <a:r>
              <a:rPr lang="en-US" sz="1400">
                <a:solidFill>
                  <a:srgbClr val="800000"/>
                </a:solidFill>
                <a:latin typeface="Arial"/>
                <a:ea typeface="Arial"/>
                <a:cs typeface="Arial"/>
                <a:sym typeface="Arial"/>
              </a:rPr>
              <a:t>Groups (SAIG)</a:t>
            </a:r>
            <a:endParaRPr/>
          </a:p>
        </p:txBody>
      </p:sp>
      <p:sp>
        <p:nvSpPr>
          <p:cNvPr id="422" name="Google Shape;422;p59"/>
          <p:cNvSpPr/>
          <p:nvPr/>
        </p:nvSpPr>
        <p:spPr>
          <a:xfrm>
            <a:off x="381000" y="228600"/>
            <a:ext cx="84582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3A54A5"/>
                </a:solidFill>
                <a:latin typeface="Cambria"/>
                <a:ea typeface="Cambria"/>
                <a:cs typeface="Cambria"/>
                <a:sym typeface="Cambria"/>
              </a:rPr>
              <a:t>Positive Behavior Interventions &amp; Supports:</a:t>
            </a:r>
            <a:br>
              <a:rPr b="1" lang="en-US" sz="3200">
                <a:solidFill>
                  <a:srgbClr val="3A54A5"/>
                </a:solidFill>
                <a:latin typeface="Cambria"/>
                <a:ea typeface="Cambria"/>
                <a:cs typeface="Cambria"/>
                <a:sym typeface="Cambria"/>
              </a:rPr>
            </a:br>
            <a:r>
              <a:rPr b="1" lang="en-US" sz="3200">
                <a:solidFill>
                  <a:srgbClr val="3A54A5"/>
                </a:solidFill>
                <a:latin typeface="Cambria"/>
                <a:ea typeface="Cambria"/>
                <a:cs typeface="Cambria"/>
                <a:sym typeface="Cambria"/>
              </a:rPr>
              <a:t>A Response to Intervention (RtI) Model</a:t>
            </a:r>
            <a:endParaRPr/>
          </a:p>
        </p:txBody>
      </p:sp>
      <p:sp>
        <p:nvSpPr>
          <p:cNvPr id="423" name="Google Shape;423;p59"/>
          <p:cNvSpPr txBox="1"/>
          <p:nvPr/>
        </p:nvSpPr>
        <p:spPr>
          <a:xfrm>
            <a:off x="6196013" y="6345238"/>
            <a:ext cx="1762125"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Times New Roman"/>
                <a:ea typeface="Times New Roman"/>
                <a:cs typeface="Times New Roman"/>
                <a:sym typeface="Times New Roman"/>
              </a:rPr>
              <a:t>USDOE-OSEP Tertiary Demo Project </a:t>
            </a:r>
            <a:endParaRPr/>
          </a:p>
          <a:p>
            <a:pPr indent="0" lvl="0" marL="0" marR="0" rtl="0" algn="l">
              <a:spcBef>
                <a:spcPts val="400"/>
              </a:spcBef>
              <a:spcAft>
                <a:spcPts val="0"/>
              </a:spcAft>
              <a:buNone/>
            </a:pPr>
            <a:r>
              <a:rPr lang="en-US" sz="800">
                <a:solidFill>
                  <a:schemeClr val="dk1"/>
                </a:solidFill>
                <a:latin typeface="Times New Roman"/>
                <a:ea typeface="Times New Roman"/>
                <a:cs typeface="Times New Roman"/>
                <a:sym typeface="Times New Roman"/>
              </a:rPr>
              <a:t>#H326M0060010</a:t>
            </a:r>
            <a:endParaRPr/>
          </a:p>
        </p:txBody>
      </p:sp>
      <p:sp>
        <p:nvSpPr>
          <p:cNvPr id="424" name="Google Shape;424;p59"/>
          <p:cNvSpPr/>
          <p:nvPr/>
        </p:nvSpPr>
        <p:spPr>
          <a:xfrm>
            <a:off x="3451225" y="2743200"/>
            <a:ext cx="2286000" cy="2362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Questrial"/>
                <a:ea typeface="Questrial"/>
                <a:cs typeface="Questrial"/>
                <a:sym typeface="Questrial"/>
              </a:rPr>
              <a:t>Tier 2/</a:t>
            </a:r>
            <a:br>
              <a:rPr b="1" lang="en-US" sz="2400">
                <a:solidFill>
                  <a:schemeClr val="dk1"/>
                </a:solidFill>
                <a:latin typeface="Questrial"/>
                <a:ea typeface="Questrial"/>
                <a:cs typeface="Questrial"/>
                <a:sym typeface="Questrial"/>
              </a:rPr>
            </a:br>
            <a:r>
              <a:rPr b="1" lang="en-US" sz="2400">
                <a:solidFill>
                  <a:schemeClr val="dk1"/>
                </a:solidFill>
                <a:latin typeface="Questrial"/>
                <a:ea typeface="Questrial"/>
                <a:cs typeface="Questrial"/>
                <a:sym typeface="Questrial"/>
              </a:rPr>
              <a:t>Secondary  </a:t>
            </a:r>
            <a:endParaRPr/>
          </a:p>
          <a:p>
            <a:pPr indent="0" lvl="0" marL="0" marR="0" rtl="0" algn="ctr">
              <a:spcBef>
                <a:spcPts val="480"/>
              </a:spcBef>
              <a:spcAft>
                <a:spcPts val="0"/>
              </a:spcAft>
              <a:buNone/>
            </a:pPr>
            <a:r>
              <a:t/>
            </a:r>
            <a:endParaRPr b="1" sz="2400">
              <a:solidFill>
                <a:schemeClr val="dk1"/>
              </a:solidFill>
              <a:latin typeface="Questrial"/>
              <a:ea typeface="Questrial"/>
              <a:cs typeface="Questrial"/>
              <a:sym typeface="Questrial"/>
            </a:endParaRPr>
          </a:p>
          <a:p>
            <a:pPr indent="0" lvl="0" marL="0" marR="0" rtl="0" algn="ctr">
              <a:spcBef>
                <a:spcPts val="480"/>
              </a:spcBef>
              <a:spcAft>
                <a:spcPts val="0"/>
              </a:spcAft>
              <a:buNone/>
            </a:pPr>
            <a:r>
              <a:t/>
            </a:r>
            <a:endParaRPr b="1" sz="2400">
              <a:solidFill>
                <a:schemeClr val="dk1"/>
              </a:solidFill>
              <a:latin typeface="Questrial"/>
              <a:ea typeface="Questrial"/>
              <a:cs typeface="Questrial"/>
              <a:sym typeface="Questrial"/>
            </a:endParaRPr>
          </a:p>
          <a:p>
            <a:pPr indent="0" lvl="0" marL="0" marR="0" rtl="0" algn="ctr">
              <a:spcBef>
                <a:spcPts val="480"/>
              </a:spcBef>
              <a:spcAft>
                <a:spcPts val="0"/>
              </a:spcAft>
              <a:buNone/>
            </a:pPr>
            <a:r>
              <a:rPr b="1" lang="en-US" sz="2400">
                <a:solidFill>
                  <a:schemeClr val="dk1"/>
                </a:solidFill>
                <a:latin typeface="Questrial"/>
                <a:ea typeface="Questrial"/>
                <a:cs typeface="Questrial"/>
                <a:sym typeface="Questrial"/>
              </a:rPr>
              <a:t>Tier 3/</a:t>
            </a:r>
            <a:endParaRPr/>
          </a:p>
          <a:p>
            <a:pPr indent="0" lvl="0" marL="0" marR="0" rtl="0" algn="ctr">
              <a:spcBef>
                <a:spcPts val="480"/>
              </a:spcBef>
              <a:spcAft>
                <a:spcPts val="0"/>
              </a:spcAft>
              <a:buNone/>
            </a:pPr>
            <a:r>
              <a:rPr b="1" lang="en-US" sz="2400">
                <a:solidFill>
                  <a:schemeClr val="dk1"/>
                </a:solidFill>
                <a:latin typeface="Questrial"/>
                <a:ea typeface="Questrial"/>
                <a:cs typeface="Questrial"/>
                <a:sym typeface="Questrial"/>
              </a:rPr>
              <a:t>Tertiary</a:t>
            </a:r>
            <a:endParaRPr sz="2400">
              <a:solidFill>
                <a:schemeClr val="dk1"/>
              </a:solidFill>
              <a:latin typeface="Questrial"/>
              <a:ea typeface="Questrial"/>
              <a:cs typeface="Questrial"/>
              <a:sym typeface="Questrial"/>
            </a:endParaRPr>
          </a:p>
        </p:txBody>
      </p:sp>
      <p:sp>
        <p:nvSpPr>
          <p:cNvPr id="425" name="Google Shape;425;p59"/>
          <p:cNvSpPr txBox="1"/>
          <p:nvPr/>
        </p:nvSpPr>
        <p:spPr>
          <a:xfrm rot="-3363358">
            <a:off x="5086350" y="3443288"/>
            <a:ext cx="21336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990000"/>
                </a:solidFill>
                <a:latin typeface="Questrial"/>
                <a:ea typeface="Questrial"/>
                <a:cs typeface="Questrial"/>
                <a:sym typeface="Questrial"/>
              </a:rPr>
              <a:t>Intervention</a:t>
            </a:r>
            <a:endParaRPr/>
          </a:p>
        </p:txBody>
      </p:sp>
      <p:sp>
        <p:nvSpPr>
          <p:cNvPr id="426" name="Google Shape;426;p59"/>
          <p:cNvSpPr txBox="1"/>
          <p:nvPr/>
        </p:nvSpPr>
        <p:spPr>
          <a:xfrm rot="3429989">
            <a:off x="1962150" y="3452813"/>
            <a:ext cx="21336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990000"/>
                </a:solidFill>
                <a:latin typeface="Questrial"/>
                <a:ea typeface="Questrial"/>
                <a:cs typeface="Questrial"/>
                <a:sym typeface="Questrial"/>
              </a:rPr>
              <a:t>Assessment</a:t>
            </a:r>
            <a:endParaRPr sz="2400">
              <a:solidFill>
                <a:srgbClr val="990000"/>
              </a:solidFill>
              <a:latin typeface="Questrial"/>
              <a:ea typeface="Questrial"/>
              <a:cs typeface="Questrial"/>
              <a:sym typeface="Questrial"/>
            </a:endParaRPr>
          </a:p>
        </p:txBody>
      </p:sp>
      <p:sp>
        <p:nvSpPr>
          <p:cNvPr id="427" name="Google Shape;427;p59"/>
          <p:cNvSpPr txBox="1"/>
          <p:nvPr/>
        </p:nvSpPr>
        <p:spPr>
          <a:xfrm>
            <a:off x="1600200" y="5562600"/>
            <a:ext cx="2514600" cy="523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800000"/>
                </a:solidFill>
                <a:latin typeface="Arial"/>
                <a:ea typeface="Arial"/>
                <a:cs typeface="Arial"/>
                <a:sym typeface="Arial"/>
              </a:rPr>
              <a:t>           Individual Student</a:t>
            </a:r>
            <a:endParaRPr/>
          </a:p>
          <a:p>
            <a:pPr indent="0" lvl="0" marL="0" marR="0" rtl="0" algn="l">
              <a:spcBef>
                <a:spcPts val="0"/>
              </a:spcBef>
              <a:spcAft>
                <a:spcPts val="0"/>
              </a:spcAft>
              <a:buNone/>
            </a:pPr>
            <a:r>
              <a:rPr lang="en-US" sz="1400">
                <a:solidFill>
                  <a:srgbClr val="800000"/>
                </a:solidFill>
                <a:latin typeface="Arial"/>
                <a:ea typeface="Arial"/>
                <a:cs typeface="Arial"/>
                <a:sym typeface="Arial"/>
              </a:rPr>
              <a:t>  Information System (ISIS)</a:t>
            </a:r>
            <a:endParaRPr sz="1200">
              <a:solidFill>
                <a:srgbClr val="8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0"/>
          <p:cNvSpPr txBox="1"/>
          <p:nvPr>
            <p:ph type="title"/>
          </p:nvPr>
        </p:nvSpPr>
        <p:spPr>
          <a:xfrm>
            <a:off x="457200" y="304800"/>
            <a:ext cx="8229600" cy="1112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Tier 2 “Wellness Check”…</a:t>
            </a:r>
            <a:endParaRPr b="1" i="0" sz="4400" u="none" cap="none" strike="noStrike">
              <a:solidFill>
                <a:srgbClr val="3A54A5"/>
              </a:solidFill>
              <a:latin typeface="Cambria"/>
              <a:ea typeface="Cambria"/>
              <a:cs typeface="Cambria"/>
              <a:sym typeface="Cambria"/>
            </a:endParaRPr>
          </a:p>
        </p:txBody>
      </p:sp>
      <p:sp>
        <p:nvSpPr>
          <p:cNvPr id="433" name="Google Shape;433;p60"/>
          <p:cNvSpPr txBox="1"/>
          <p:nvPr>
            <p:ph idx="1" type="body"/>
          </p:nvPr>
        </p:nvSpPr>
        <p:spPr>
          <a:xfrm>
            <a:off x="457200" y="1600200"/>
            <a:ext cx="8229600" cy="5029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How are you allocating staff?</a:t>
            </a:r>
            <a:endParaRPr/>
          </a:p>
          <a:p>
            <a:pPr indent="-285750" lvl="1" marL="7429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Facilitators of interventions (practice-data)</a:t>
            </a:r>
            <a:endParaRPr/>
          </a:p>
          <a:p>
            <a:pPr indent="-228600" lvl="2" marL="1143000" marR="0" rtl="0" algn="l">
              <a:lnSpc>
                <a:spcPct val="90000"/>
              </a:lnSpc>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You don’t need to be a clinician to deliver the intervention; ‘save’ your clinical staff for other tasks</a:t>
            </a:r>
            <a:endParaRPr/>
          </a:p>
          <a:p>
            <a:pPr indent="-285750" lvl="1" marL="7429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Coordinators of interventions (system-data)</a:t>
            </a:r>
            <a:endParaRPr/>
          </a:p>
          <a:p>
            <a:pPr indent="-228600" lvl="2" marL="1143000" marR="0" rtl="0" algn="l">
              <a:lnSpc>
                <a:spcPct val="90000"/>
              </a:lnSpc>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Progress monitoring is crucial</a:t>
            </a:r>
            <a:endParaRPr/>
          </a:p>
          <a:p>
            <a:pPr indent="-342900" lvl="0" marL="342900" marR="0" rtl="0" algn="l">
              <a:lnSpc>
                <a:spcPct val="9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What do your numbers look like?</a:t>
            </a:r>
            <a:endParaRPr/>
          </a:p>
          <a:p>
            <a:pPr indent="-228600" lvl="2" marL="1143000" marR="0" rtl="0" algn="l">
              <a:lnSpc>
                <a:spcPct val="90000"/>
              </a:lnSpc>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Most kids on simplest intervention (CICO)</a:t>
            </a:r>
            <a:endParaRPr/>
          </a:p>
          <a:p>
            <a:pPr indent="-342900" lvl="0" marL="342900" marR="0" rtl="0" algn="l">
              <a:lnSpc>
                <a:spcPct val="90000"/>
              </a:lnSpc>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No interventions should be delivered unless progress-monitored through teams using data</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1"/>
          <p:cNvSpPr txBox="1"/>
          <p:nvPr>
            <p:ph type="title"/>
          </p:nvPr>
        </p:nvSpPr>
        <p:spPr>
          <a:xfrm>
            <a:off x="457200" y="381000"/>
            <a:ext cx="8229600" cy="10366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Check-in-Check-out (CICO)	</a:t>
            </a:r>
            <a:endParaRPr/>
          </a:p>
        </p:txBody>
      </p:sp>
      <p:sp>
        <p:nvSpPr>
          <p:cNvPr id="439" name="Google Shape;439;p61"/>
          <p:cNvSpPr txBox="1"/>
          <p:nvPr>
            <p:ph idx="1" type="body"/>
          </p:nvPr>
        </p:nvSpPr>
        <p:spPr>
          <a:xfrm>
            <a:off x="457200" y="1700213"/>
            <a:ext cx="8229600" cy="460851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800"/>
              <a:buFont typeface="Arial"/>
              <a:buChar char="•"/>
            </a:pPr>
            <a:r>
              <a:rPr b="0" i="0" lang="en-US" sz="2800" u="none" cap="none" strike="noStrike">
                <a:solidFill>
                  <a:schemeClr val="dk1"/>
                </a:solidFill>
                <a:latin typeface="Arial"/>
                <a:ea typeface="Arial"/>
                <a:cs typeface="Arial"/>
                <a:sym typeface="Arial"/>
              </a:rPr>
              <a:t>Merely an extension of Tier 1</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Arial"/>
                <a:ea typeface="Arial"/>
                <a:cs typeface="Arial"/>
                <a:sym typeface="Arial"/>
              </a:rPr>
              <a:t>Some get high frequency scheduled positive contact with adults</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Arial"/>
                <a:ea typeface="Arial"/>
                <a:cs typeface="Arial"/>
                <a:sym typeface="Arial"/>
              </a:rPr>
              <a:t>Youth solicit the positive contact/feedback</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Arial"/>
                <a:ea typeface="Arial"/>
                <a:cs typeface="Arial"/>
                <a:sym typeface="Arial"/>
              </a:rPr>
              <a:t>Low effort for teacher if built on Tier 1</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Arial"/>
                <a:ea typeface="Arial"/>
                <a:cs typeface="Arial"/>
                <a:sym typeface="Arial"/>
              </a:rPr>
              <a:t>Need to have 7-12% accessing if it is to come to be a routine in your school(s)</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Arial"/>
                <a:ea typeface="Arial"/>
                <a:cs typeface="Arial"/>
                <a:sym typeface="Arial"/>
              </a:rPr>
              <a:t>If you only have 1-2% on CICO, those are likely to be kids who need more….</a:t>
            </a:r>
            <a:endParaRPr/>
          </a:p>
          <a:p>
            <a:pPr indent="-139700" lvl="0" marL="342900" marR="0" rtl="0" algn="l">
              <a:spcBef>
                <a:spcPts val="640"/>
              </a:spcBef>
              <a:spcAft>
                <a:spcPts val="0"/>
              </a:spcAft>
              <a:buClr>
                <a:schemeClr val="accent1"/>
              </a:buClr>
              <a:buSzPts val="3200"/>
              <a:buFont typeface="Noto Sans Symbols"/>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2"/>
          <p:cNvSpPr txBox="1"/>
          <p:nvPr>
            <p:ph type="title"/>
          </p:nvPr>
        </p:nvSpPr>
        <p:spPr>
          <a:xfrm>
            <a:off x="457200" y="457200"/>
            <a:ext cx="8229600" cy="1295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Why do you want 7-12% on CICO?</a:t>
            </a:r>
            <a:endParaRPr/>
          </a:p>
        </p:txBody>
      </p:sp>
      <p:sp>
        <p:nvSpPr>
          <p:cNvPr id="445" name="Google Shape;445;p62"/>
          <p:cNvSpPr txBox="1"/>
          <p:nvPr/>
        </p:nvSpPr>
        <p:spPr>
          <a:xfrm>
            <a:off x="457200" y="2057400"/>
            <a:ext cx="8086725" cy="440055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Youth who here-to-for would have gotten nothing (until they ‘got worse”) now get a positive boost of support (the ‘sea of ineligibility’).</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All teachers will expect that every day they will have kids cross their threshold who need higher rate of positive contact.</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Quicker/easier to support kids who need Tier 3.</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Structure to build transference and generalizing from Social Skills  instructional groups and function-based behavior plans.</a:t>
            </a:r>
            <a:endParaRPr sz="20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3"/>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Corrections that may be needed</a:t>
            </a:r>
            <a:endParaRPr/>
          </a:p>
        </p:txBody>
      </p:sp>
      <p:sp>
        <p:nvSpPr>
          <p:cNvPr id="452" name="Google Shape;452;p63"/>
          <p:cNvSpPr txBox="1"/>
          <p:nvPr>
            <p:ph idx="1" type="body"/>
          </p:nvPr>
        </p:nvSpPr>
        <p:spPr>
          <a:xfrm>
            <a:off x="457200" y="1828800"/>
            <a:ext cx="8153400" cy="42973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“Groups” that are not evidence-based</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Clinicians “seeing” students w/o clarity of intervention and data to determine effectiveness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1219200" y="274638"/>
            <a:ext cx="7772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3A54A5"/>
                </a:solidFill>
                <a:latin typeface="Cambria"/>
                <a:ea typeface="Cambria"/>
                <a:cs typeface="Cambria"/>
                <a:sym typeface="Cambria"/>
              </a:rPr>
              <a:t>Implementing PBIS Schools Over 14 Years</a:t>
            </a:r>
            <a:endParaRPr b="1" i="0" sz="3600" u="none" cap="none" strike="noStrike">
              <a:solidFill>
                <a:srgbClr val="3A54A5"/>
              </a:solidFill>
              <a:latin typeface="Cambria"/>
              <a:ea typeface="Cambria"/>
              <a:cs typeface="Cambria"/>
              <a:sym typeface="Cambria"/>
            </a:endParaRPr>
          </a:p>
        </p:txBody>
      </p:sp>
      <p:pic>
        <p:nvPicPr>
          <p:cNvPr id="128" name="Google Shape;128;p19"/>
          <p:cNvPicPr preferRelativeResize="0"/>
          <p:nvPr/>
        </p:nvPicPr>
        <p:blipFill rotWithShape="1">
          <a:blip r:embed="rId3">
            <a:alphaModFix/>
          </a:blip>
          <a:srcRect b="0" l="0" r="0" t="0"/>
          <a:stretch/>
        </p:blipFill>
        <p:spPr>
          <a:xfrm>
            <a:off x="330200" y="1473200"/>
            <a:ext cx="8559800" cy="5130800"/>
          </a:xfrm>
          <a:prstGeom prst="rect">
            <a:avLst/>
          </a:prstGeom>
          <a:noFill/>
          <a:ln>
            <a:noFill/>
          </a:ln>
        </p:spPr>
      </p:pic>
      <p:sp>
        <p:nvSpPr>
          <p:cNvPr id="129" name="Google Shape;129;p19"/>
          <p:cNvSpPr txBox="1"/>
          <p:nvPr/>
        </p:nvSpPr>
        <p:spPr>
          <a:xfrm>
            <a:off x="3733800" y="6488113"/>
            <a:ext cx="32766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Arial"/>
                <a:ea typeface="Arial"/>
                <a:cs typeface="Arial"/>
                <a:sym typeface="Arial"/>
              </a:rPr>
              <a:t>* Excludes CPS data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4"/>
          <p:cNvSpPr txBox="1"/>
          <p:nvPr>
            <p:ph idx="4294967295" type="title"/>
          </p:nvPr>
        </p:nvSpPr>
        <p:spPr>
          <a:xfrm>
            <a:off x="457200" y="304800"/>
            <a:ext cx="8229600" cy="1905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chemeClr val="accent1"/>
                </a:solidFill>
                <a:latin typeface="Cambria"/>
                <a:ea typeface="Cambria"/>
                <a:cs typeface="Cambria"/>
                <a:sym typeface="Cambria"/>
              </a:rPr>
              <a:t>Social Skills/Academic Instructional Groups:</a:t>
            </a:r>
            <a:endParaRPr/>
          </a:p>
        </p:txBody>
      </p:sp>
      <p:sp>
        <p:nvSpPr>
          <p:cNvPr id="461" name="Google Shape;461;p64"/>
          <p:cNvSpPr txBox="1"/>
          <p:nvPr>
            <p:ph idx="4294967295" type="body"/>
          </p:nvPr>
        </p:nvSpPr>
        <p:spPr>
          <a:xfrm>
            <a:off x="457200" y="2438400"/>
            <a:ext cx="82296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Selection into groups based on youths’ </a:t>
            </a:r>
            <a:r>
              <a:rPr b="0" i="0" lang="en-US" sz="2400" u="none" cap="none" strike="noStrike">
                <a:solidFill>
                  <a:srgbClr val="FF0000"/>
                </a:solidFill>
                <a:latin typeface="Calibri"/>
                <a:ea typeface="Calibri"/>
                <a:cs typeface="Calibri"/>
                <a:sym typeface="Calibri"/>
              </a:rPr>
              <a:t>reaction to life</a:t>
            </a:r>
            <a:r>
              <a:rPr b="0" i="0" lang="en-US" sz="2400" u="none" cap="none" strike="noStrike">
                <a:solidFill>
                  <a:schemeClr val="dk1"/>
                </a:solidFill>
                <a:latin typeface="Calibri"/>
                <a:ea typeface="Calibri"/>
                <a:cs typeface="Calibri"/>
                <a:sym typeface="Calibri"/>
              </a:rPr>
              <a:t> circumstance not existence of life circumstances </a:t>
            </a:r>
            <a:endParaRPr/>
          </a:p>
          <a:p>
            <a:pPr indent="-285750" lvl="1" marL="742950" marR="0" rtl="0" algn="l">
              <a:lnSpc>
                <a:spcPct val="90000"/>
              </a:lnSpc>
              <a:spcBef>
                <a:spcPts val="4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ex. fighting with peers, not family divorce</a:t>
            </a:r>
            <a:endParaRPr b="0" i="0" sz="2400" u="none" cap="none" strike="noStrike">
              <a:solidFill>
                <a:schemeClr val="dk1"/>
              </a:solidFill>
              <a:latin typeface="Calibri"/>
              <a:ea typeface="Calibri"/>
              <a:cs typeface="Calibri"/>
              <a:sym typeface="Calibri"/>
            </a:endParaRPr>
          </a:p>
          <a:p>
            <a:pPr indent="-342900" lvl="0" marL="342900" marR="0" rtl="0" algn="l">
              <a:lnSpc>
                <a:spcPct val="90000"/>
              </a:lnSpc>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Goals for improvement </a:t>
            </a:r>
            <a:r>
              <a:rPr b="0" i="0" lang="en-US" sz="2400" u="none" cap="none" strike="noStrike">
                <a:solidFill>
                  <a:srgbClr val="FF0000"/>
                </a:solidFill>
                <a:latin typeface="Calibri"/>
                <a:ea typeface="Calibri"/>
                <a:cs typeface="Calibri"/>
                <a:sym typeface="Calibri"/>
              </a:rPr>
              <a:t>common</a:t>
            </a:r>
            <a:r>
              <a:rPr b="0" i="0" lang="en-US" sz="2400" u="none" cap="none" strike="noStrike">
                <a:solidFill>
                  <a:schemeClr val="dk1"/>
                </a:solidFill>
                <a:latin typeface="Calibri"/>
                <a:ea typeface="Calibri"/>
                <a:cs typeface="Calibri"/>
                <a:sym typeface="Calibri"/>
              </a:rPr>
              <a:t> across youth in same group </a:t>
            </a:r>
            <a:endParaRPr/>
          </a:p>
          <a:p>
            <a:pPr indent="-285750" lvl="1" marL="742950" marR="0" rtl="0" algn="l">
              <a:lnSpc>
                <a:spcPct val="90000"/>
              </a:lnSpc>
              <a:spcBef>
                <a:spcPts val="4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ex. use your words</a:t>
            </a:r>
            <a:endParaRPr b="0" i="0" sz="2400" u="none" cap="none" strike="noStrike">
              <a:solidFill>
                <a:schemeClr val="dk1"/>
              </a:solidFill>
              <a:latin typeface="Calibri"/>
              <a:ea typeface="Calibri"/>
              <a:cs typeface="Calibri"/>
              <a:sym typeface="Calibri"/>
            </a:endParaRPr>
          </a:p>
          <a:p>
            <a:pPr indent="-342900" lvl="0" marL="342900" marR="0" rtl="0" algn="l">
              <a:lnSpc>
                <a:spcPct val="90000"/>
              </a:lnSpc>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Data  used to measure if skills are being </a:t>
            </a:r>
            <a:r>
              <a:rPr b="0" i="0" lang="en-US" sz="2400" u="none" cap="none" strike="noStrike">
                <a:solidFill>
                  <a:srgbClr val="FF0000"/>
                </a:solidFill>
                <a:latin typeface="Calibri"/>
                <a:ea typeface="Calibri"/>
                <a:cs typeface="Calibri"/>
                <a:sym typeface="Calibri"/>
              </a:rPr>
              <a:t>USED</a:t>
            </a:r>
            <a:r>
              <a:rPr b="0" i="0" lang="en-US" sz="2400" u="none" cap="none" strike="noStrike">
                <a:solidFill>
                  <a:schemeClr val="dk1"/>
                </a:solidFill>
                <a:latin typeface="Calibri"/>
                <a:ea typeface="Calibri"/>
                <a:cs typeface="Calibri"/>
                <a:sym typeface="Calibri"/>
              </a:rPr>
              <a:t> in natural settings (vs. in counseling sessions)</a:t>
            </a:r>
            <a:endParaRPr/>
          </a:p>
          <a:p>
            <a:pPr indent="-285750" lvl="1" marL="742950" marR="0" rtl="0" algn="l">
              <a:lnSpc>
                <a:spcPct val="90000"/>
              </a:lnSpc>
              <a:spcBef>
                <a:spcPts val="48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transference of skills to classroom, café etc.</a:t>
            </a:r>
            <a:endParaRPr b="0" i="0" sz="2400" u="none" cap="none" strike="noStrike">
              <a:solidFill>
                <a:srgbClr val="FF0000"/>
              </a:solidFill>
              <a:latin typeface="Calibri"/>
              <a:ea typeface="Calibri"/>
              <a:cs typeface="Calibri"/>
              <a:sym typeface="Calibri"/>
            </a:endParaRPr>
          </a:p>
          <a:p>
            <a:pPr indent="-342900" lvl="0" marL="342900" marR="0" rtl="0" algn="l">
              <a:lnSpc>
                <a:spcPct val="90000"/>
              </a:lnSpc>
              <a:spcBef>
                <a:spcPts val="480"/>
              </a:spcBef>
              <a:spcAft>
                <a:spcPts val="0"/>
              </a:spcAft>
              <a:buClr>
                <a:schemeClr val="accent1"/>
              </a:buClr>
              <a:buSzPts val="2400"/>
              <a:buFont typeface="Arial"/>
              <a:buChar char="•"/>
            </a:pPr>
            <a:r>
              <a:rPr b="0" i="0" lang="en-US" sz="2400" u="none" cap="none" strike="noStrike">
                <a:solidFill>
                  <a:srgbClr val="FF0000"/>
                </a:solidFill>
                <a:latin typeface="Calibri"/>
                <a:ea typeface="Calibri"/>
                <a:cs typeface="Calibri"/>
                <a:sym typeface="Calibri"/>
              </a:rPr>
              <a:t>Stakeholders</a:t>
            </a:r>
            <a:r>
              <a:rPr b="0" i="0" lang="en-US" sz="2400" u="none" cap="none" strike="noStrike">
                <a:solidFill>
                  <a:schemeClr val="dk1"/>
                </a:solidFill>
                <a:latin typeface="Calibri"/>
                <a:ea typeface="Calibri"/>
                <a:cs typeface="Calibri"/>
                <a:sym typeface="Calibri"/>
              </a:rPr>
              <a:t> (teachers, family etc.) have input into success of intervention </a:t>
            </a:r>
            <a:endParaRPr/>
          </a:p>
          <a:p>
            <a:pPr indent="-285750" lvl="1" marL="742950" marR="0" rtl="0" algn="l">
              <a:lnSpc>
                <a:spcPct val="90000"/>
              </a:lnSpc>
              <a:spcBef>
                <a:spcPts val="360"/>
              </a:spcBef>
              <a:spcAft>
                <a:spcPts val="0"/>
              </a:spcAft>
              <a:buClr>
                <a:schemeClr val="accent1"/>
              </a:buClr>
              <a:buSzPts val="1800"/>
              <a:buFont typeface="Noto Sans Symbols"/>
              <a:buChar char="▪"/>
            </a:pPr>
            <a:r>
              <a:rPr b="0" i="0" lang="en-US" sz="1800" u="none" cap="none" strike="noStrike">
                <a:solidFill>
                  <a:schemeClr val="dk1"/>
                </a:solidFill>
                <a:latin typeface="Calibri"/>
                <a:ea typeface="Calibri"/>
                <a:cs typeface="Calibri"/>
                <a:sym typeface="Calibri"/>
              </a:rPr>
              <a:t>ex. Daily Progress Report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5"/>
          <p:cNvSpPr txBox="1"/>
          <p:nvPr>
            <p:ph type="title"/>
          </p:nvPr>
        </p:nvSpPr>
        <p:spPr>
          <a:xfrm>
            <a:off x="457200" y="381000"/>
            <a:ext cx="8229600" cy="1295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3A54A5"/>
                </a:solidFill>
                <a:latin typeface="Cambria"/>
                <a:ea typeface="Cambria"/>
                <a:cs typeface="Cambria"/>
                <a:sym typeface="Cambria"/>
              </a:rPr>
              <a:t>We Know the System Features Needed to Support the Effective Practices…</a:t>
            </a:r>
            <a:endParaRPr/>
          </a:p>
        </p:txBody>
      </p:sp>
      <p:sp>
        <p:nvSpPr>
          <p:cNvPr id="467" name="Google Shape;467;p65"/>
          <p:cNvSpPr txBox="1"/>
          <p:nvPr>
            <p:ph idx="1" type="body"/>
          </p:nvPr>
        </p:nvSpPr>
        <p:spPr>
          <a:xfrm>
            <a:off x="457200" y="1981200"/>
            <a:ext cx="8229600" cy="4864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A </a:t>
            </a:r>
            <a:r>
              <a:rPr b="1" i="0" lang="en-US" sz="2800" u="sng" cap="none" strike="noStrike">
                <a:solidFill>
                  <a:schemeClr val="dk1"/>
                </a:solidFill>
                <a:latin typeface="Calibri"/>
                <a:ea typeface="Calibri"/>
                <a:cs typeface="Calibri"/>
                <a:sym typeface="Calibri"/>
              </a:rPr>
              <a:t>Team</a:t>
            </a:r>
            <a:r>
              <a:rPr b="0" i="0" lang="en-US" sz="2800" u="none" cap="none" strike="noStrike">
                <a:solidFill>
                  <a:schemeClr val="dk1"/>
                </a:solidFill>
                <a:latin typeface="Calibri"/>
                <a:ea typeface="Calibri"/>
                <a:cs typeface="Calibri"/>
                <a:sym typeface="Calibri"/>
              </a:rPr>
              <a:t> unique to each individual child &amp; family</a:t>
            </a:r>
            <a:endParaRPr/>
          </a:p>
          <a:p>
            <a:pPr indent="-285750" lvl="1" marL="742950" marR="0" rtl="0" algn="l">
              <a:spcBef>
                <a:spcPts val="48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Blend the family/natural supports with the school representatives who know the child best</a:t>
            </a:r>
            <a:endParaRPr/>
          </a:p>
          <a:p>
            <a:pPr indent="-342900" lvl="0" marL="3429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A defined</a:t>
            </a:r>
            <a:r>
              <a:rPr b="1" i="0" lang="en-US" sz="2800" u="sng" cap="none" strike="noStrike">
                <a:solidFill>
                  <a:schemeClr val="dk1"/>
                </a:solidFill>
                <a:latin typeface="Calibri"/>
                <a:ea typeface="Calibri"/>
                <a:cs typeface="Calibri"/>
                <a:sym typeface="Calibri"/>
              </a:rPr>
              <a:t> Meeting</a:t>
            </a:r>
            <a:r>
              <a:rPr b="0" i="0" lang="en-US" sz="2800" u="none" cap="none" strike="noStrike">
                <a:solidFill>
                  <a:schemeClr val="dk1"/>
                </a:solidFill>
                <a:latin typeface="Calibri"/>
                <a:ea typeface="Calibri"/>
                <a:cs typeface="Calibri"/>
                <a:sym typeface="Calibri"/>
              </a:rPr>
              <a:t> Process</a:t>
            </a:r>
            <a:endParaRPr/>
          </a:p>
          <a:p>
            <a:pPr indent="-285750" lvl="1" marL="742950" marR="0" rtl="0" algn="l">
              <a:spcBef>
                <a:spcPts val="48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Meet frequently and use data</a:t>
            </a:r>
            <a:endParaRPr/>
          </a:p>
          <a:p>
            <a:pPr indent="-285750" lvl="1" marL="742950" marR="0" rtl="0" algn="l">
              <a:spcBef>
                <a:spcPts val="48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Develop, implement, review range of interventions</a:t>
            </a:r>
            <a:endParaRPr/>
          </a:p>
          <a:p>
            <a:pPr indent="-342900" lvl="0" marL="342900" marR="0" rtl="0" algn="l">
              <a:spcBef>
                <a:spcPts val="560"/>
              </a:spcBef>
              <a:spcAft>
                <a:spcPts val="0"/>
              </a:spcAft>
              <a:buClr>
                <a:schemeClr val="accent1"/>
              </a:buClr>
              <a:buSzPts val="2800"/>
              <a:buFont typeface="Arial"/>
              <a:buChar char="•"/>
            </a:pPr>
            <a:r>
              <a:rPr b="1" i="0" lang="en-US" sz="2800" u="sng" cap="none" strike="noStrike">
                <a:solidFill>
                  <a:schemeClr val="dk1"/>
                </a:solidFill>
                <a:latin typeface="Calibri"/>
                <a:ea typeface="Calibri"/>
                <a:cs typeface="Calibri"/>
                <a:sym typeface="Calibri"/>
              </a:rPr>
              <a:t>Facilitator</a:t>
            </a:r>
            <a:r>
              <a:rPr b="0" i="0" lang="en-US" sz="2800" u="none" cap="none" strike="noStrike">
                <a:solidFill>
                  <a:schemeClr val="dk1"/>
                </a:solidFill>
                <a:latin typeface="Calibri"/>
                <a:ea typeface="Calibri"/>
                <a:cs typeface="Calibri"/>
                <a:sym typeface="Calibri"/>
              </a:rPr>
              <a:t> Role</a:t>
            </a:r>
            <a:endParaRPr/>
          </a:p>
          <a:p>
            <a:pPr indent="-285750" lvl="1" marL="742950" marR="0" rtl="0" algn="l">
              <a:spcBef>
                <a:spcPts val="48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Bringing team together</a:t>
            </a:r>
            <a:endParaRPr/>
          </a:p>
          <a:p>
            <a:pPr indent="-285750" lvl="1" marL="742950" marR="0" rtl="0" algn="l">
              <a:spcBef>
                <a:spcPts val="48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Blending perspectives; guiding consensus </a:t>
            </a:r>
            <a:endParaRPr/>
          </a:p>
          <a:p>
            <a:pPr indent="-285750" lvl="1" marL="742950" marR="0" rtl="0" algn="l">
              <a:spcBef>
                <a:spcPts val="48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Systematic use of data (strengths and needs)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0" st="0"/>
                                            </p:txEl>
                                          </p:spTgt>
                                        </p:tgtEl>
                                        <p:attrNameLst>
                                          <p:attrName>style.visibility</p:attrName>
                                        </p:attrNameLst>
                                      </p:cBhvr>
                                      <p:to>
                                        <p:strVal val="visible"/>
                                      </p:to>
                                    </p:set>
                                    <p:animEffect filter="fade" transition="in">
                                      <p:cBhvr>
                                        <p:cTn dur="500"/>
                                        <p:tgtEl>
                                          <p:spTgt spid="4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1" st="1"/>
                                            </p:txEl>
                                          </p:spTgt>
                                        </p:tgtEl>
                                        <p:attrNameLst>
                                          <p:attrName>style.visibility</p:attrName>
                                        </p:attrNameLst>
                                      </p:cBhvr>
                                      <p:to>
                                        <p:strVal val="visible"/>
                                      </p:to>
                                    </p:set>
                                    <p:animEffect filter="fade" transition="in">
                                      <p:cBhvr>
                                        <p:cTn dur="500"/>
                                        <p:tgtEl>
                                          <p:spTgt spid="4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2" st="2"/>
                                            </p:txEl>
                                          </p:spTgt>
                                        </p:tgtEl>
                                        <p:attrNameLst>
                                          <p:attrName>style.visibility</p:attrName>
                                        </p:attrNameLst>
                                      </p:cBhvr>
                                      <p:to>
                                        <p:strVal val="visible"/>
                                      </p:to>
                                    </p:set>
                                    <p:animEffect filter="fade" transition="in">
                                      <p:cBhvr>
                                        <p:cTn dur="500"/>
                                        <p:tgtEl>
                                          <p:spTgt spid="4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3" st="3"/>
                                            </p:txEl>
                                          </p:spTgt>
                                        </p:tgtEl>
                                        <p:attrNameLst>
                                          <p:attrName>style.visibility</p:attrName>
                                        </p:attrNameLst>
                                      </p:cBhvr>
                                      <p:to>
                                        <p:strVal val="visible"/>
                                      </p:to>
                                    </p:set>
                                    <p:animEffect filter="fade" transition="in">
                                      <p:cBhvr>
                                        <p:cTn dur="500"/>
                                        <p:tgtEl>
                                          <p:spTgt spid="4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4" st="4"/>
                                            </p:txEl>
                                          </p:spTgt>
                                        </p:tgtEl>
                                        <p:attrNameLst>
                                          <p:attrName>style.visibility</p:attrName>
                                        </p:attrNameLst>
                                      </p:cBhvr>
                                      <p:to>
                                        <p:strVal val="visible"/>
                                      </p:to>
                                    </p:set>
                                    <p:animEffect filter="fade" transition="in">
                                      <p:cBhvr>
                                        <p:cTn dur="500"/>
                                        <p:tgtEl>
                                          <p:spTgt spid="4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5" st="5"/>
                                            </p:txEl>
                                          </p:spTgt>
                                        </p:tgtEl>
                                        <p:attrNameLst>
                                          <p:attrName>style.visibility</p:attrName>
                                        </p:attrNameLst>
                                      </p:cBhvr>
                                      <p:to>
                                        <p:strVal val="visible"/>
                                      </p:to>
                                    </p:set>
                                    <p:animEffect filter="fade" transition="in">
                                      <p:cBhvr>
                                        <p:cTn dur="500"/>
                                        <p:tgtEl>
                                          <p:spTgt spid="4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6" st="6"/>
                                            </p:txEl>
                                          </p:spTgt>
                                        </p:tgtEl>
                                        <p:attrNameLst>
                                          <p:attrName>style.visibility</p:attrName>
                                        </p:attrNameLst>
                                      </p:cBhvr>
                                      <p:to>
                                        <p:strVal val="visible"/>
                                      </p:to>
                                    </p:set>
                                    <p:animEffect filter="fade" transition="in">
                                      <p:cBhvr>
                                        <p:cTn dur="500"/>
                                        <p:tgtEl>
                                          <p:spTgt spid="46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7" st="7"/>
                                            </p:txEl>
                                          </p:spTgt>
                                        </p:tgtEl>
                                        <p:attrNameLst>
                                          <p:attrName>style.visibility</p:attrName>
                                        </p:attrNameLst>
                                      </p:cBhvr>
                                      <p:to>
                                        <p:strVal val="visible"/>
                                      </p:to>
                                    </p:set>
                                    <p:animEffect filter="fade" transition="in">
                                      <p:cBhvr>
                                        <p:cTn dur="500"/>
                                        <p:tgtEl>
                                          <p:spTgt spid="46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8" st="8"/>
                                            </p:txEl>
                                          </p:spTgt>
                                        </p:tgtEl>
                                        <p:attrNameLst>
                                          <p:attrName>style.visibility</p:attrName>
                                        </p:attrNameLst>
                                      </p:cBhvr>
                                      <p:to>
                                        <p:strVal val="visible"/>
                                      </p:to>
                                    </p:set>
                                    <p:animEffect filter="fade" transition="in">
                                      <p:cBhvr>
                                        <p:cTn dur="500"/>
                                        <p:tgtEl>
                                          <p:spTgt spid="46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6"/>
          <p:cNvSpPr txBox="1"/>
          <p:nvPr>
            <p:ph type="title"/>
          </p:nvPr>
        </p:nvSpPr>
        <p:spPr>
          <a:xfrm>
            <a:off x="457200" y="304800"/>
            <a:ext cx="82296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Tier 3 Interventions</a:t>
            </a:r>
            <a:endParaRPr/>
          </a:p>
        </p:txBody>
      </p:sp>
      <p:sp>
        <p:nvSpPr>
          <p:cNvPr id="473" name="Google Shape;473;p66"/>
          <p:cNvSpPr txBox="1"/>
          <p:nvPr/>
        </p:nvSpPr>
        <p:spPr>
          <a:xfrm>
            <a:off x="457200" y="1676400"/>
            <a:ext cx="8229600" cy="2554288"/>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accent1"/>
              </a:buClr>
              <a:buSzPts val="3200"/>
              <a:buFont typeface="Arial"/>
              <a:buChar char="•"/>
            </a:pPr>
            <a:r>
              <a:rPr lang="en-US" sz="3200">
                <a:solidFill>
                  <a:schemeClr val="dk1"/>
                </a:solidFill>
                <a:latin typeface="Calibri"/>
                <a:ea typeface="Calibri"/>
                <a:cs typeface="Calibri"/>
                <a:sym typeface="Calibri"/>
              </a:rPr>
              <a:t>Person-Centered (voice and choice)</a:t>
            </a:r>
            <a:endParaRPr/>
          </a:p>
          <a:p>
            <a:pPr indent="-285750" lvl="0" marL="285750" marR="0" rtl="0" algn="l">
              <a:spcBef>
                <a:spcPts val="0"/>
              </a:spcBef>
              <a:spcAft>
                <a:spcPts val="0"/>
              </a:spcAft>
              <a:buClr>
                <a:schemeClr val="accent1"/>
              </a:buClr>
              <a:buSzPts val="3200"/>
              <a:buFont typeface="Arial"/>
              <a:buChar char="•"/>
            </a:pPr>
            <a:r>
              <a:rPr lang="en-US" sz="3200">
                <a:solidFill>
                  <a:schemeClr val="dk1"/>
                </a:solidFill>
                <a:latin typeface="Calibri"/>
                <a:ea typeface="Calibri"/>
                <a:cs typeface="Calibri"/>
                <a:sym typeface="Calibri"/>
              </a:rPr>
              <a:t>Highly individualized (unique team per student)</a:t>
            </a:r>
            <a:endParaRPr/>
          </a:p>
          <a:p>
            <a:pPr indent="-285750" lvl="0" marL="285750" marR="0" rtl="0" algn="l">
              <a:spcBef>
                <a:spcPts val="0"/>
              </a:spcBef>
              <a:spcAft>
                <a:spcPts val="0"/>
              </a:spcAft>
              <a:buClr>
                <a:schemeClr val="accent1"/>
              </a:buClr>
              <a:buSzPts val="3200"/>
              <a:buFont typeface="Arial"/>
              <a:buChar char="•"/>
            </a:pPr>
            <a:r>
              <a:rPr lang="en-US" sz="3200">
                <a:solidFill>
                  <a:schemeClr val="dk1"/>
                </a:solidFill>
                <a:latin typeface="Calibri"/>
                <a:ea typeface="Calibri"/>
                <a:cs typeface="Calibri"/>
                <a:sym typeface="Calibri"/>
              </a:rPr>
              <a:t>Multiple Data Sources (add Tier 3 data- Perception data</a:t>
            </a:r>
            <a:r>
              <a:rPr lang="en-US" sz="2400">
                <a:solidFill>
                  <a:schemeClr val="dk1"/>
                </a:solidFill>
                <a:latin typeface="Calibri"/>
                <a:ea typeface="Calibri"/>
                <a:cs typeface="Calibri"/>
                <a:sym typeface="Calibri"/>
              </a:rPr>
              <a:t>)</a:t>
            </a:r>
            <a:endParaRPr/>
          </a:p>
        </p:txBody>
      </p:sp>
      <p:sp>
        <p:nvSpPr>
          <p:cNvPr id="474" name="Google Shape;474;p66"/>
          <p:cNvSpPr txBox="1"/>
          <p:nvPr/>
        </p:nvSpPr>
        <p:spPr>
          <a:xfrm>
            <a:off x="457200" y="4648200"/>
            <a:ext cx="8229600" cy="10779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lang="en-US" sz="3200">
                <a:solidFill>
                  <a:schemeClr val="dk1"/>
                </a:solidFill>
                <a:latin typeface="Calibri"/>
                <a:ea typeface="Calibri"/>
                <a:cs typeface="Calibri"/>
                <a:sym typeface="Calibri"/>
              </a:rPr>
              <a:t>Complex function-based behavior plans</a:t>
            </a:r>
            <a:endParaRPr/>
          </a:p>
          <a:p>
            <a:pPr indent="-342900" lvl="0" marL="342900" marR="0" rtl="0" algn="l">
              <a:spcBef>
                <a:spcPts val="0"/>
              </a:spcBef>
              <a:spcAft>
                <a:spcPts val="0"/>
              </a:spcAft>
              <a:buClr>
                <a:schemeClr val="accent1"/>
              </a:buClr>
              <a:buSzPts val="3200"/>
              <a:buFont typeface="Arial"/>
              <a:buChar char="•"/>
            </a:pPr>
            <a:r>
              <a:rPr lang="en-US" sz="3200">
                <a:solidFill>
                  <a:schemeClr val="dk1"/>
                </a:solidFill>
                <a:latin typeface="Calibri"/>
                <a:ea typeface="Calibri"/>
                <a:cs typeface="Calibri"/>
                <a:sym typeface="Calibri"/>
              </a:rPr>
              <a:t>Wraparound/RENEW/Family Focused Plans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67"/>
          <p:cNvPicPr preferRelativeResize="0"/>
          <p:nvPr/>
        </p:nvPicPr>
        <p:blipFill rotWithShape="1">
          <a:blip r:embed="rId3">
            <a:alphaModFix/>
          </a:blip>
          <a:srcRect b="17842" l="12687" r="11887" t="23495"/>
          <a:stretch/>
        </p:blipFill>
        <p:spPr>
          <a:xfrm>
            <a:off x="0" y="0"/>
            <a:ext cx="9144000" cy="6934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8"/>
          <p:cNvSpPr txBox="1"/>
          <p:nvPr>
            <p:ph type="title"/>
          </p:nvPr>
        </p:nvSpPr>
        <p:spPr>
          <a:xfrm>
            <a:off x="457200" y="381000"/>
            <a:ext cx="8229600" cy="83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accent1"/>
                </a:solidFill>
                <a:latin typeface="Cambria"/>
                <a:ea typeface="Cambria"/>
                <a:cs typeface="Cambria"/>
                <a:sym typeface="Cambria"/>
              </a:rPr>
              <a:t>Behavioral Pathway</a:t>
            </a:r>
            <a:endParaRPr/>
          </a:p>
        </p:txBody>
      </p:sp>
      <p:sp>
        <p:nvSpPr>
          <p:cNvPr id="485" name="Google Shape;485;p68"/>
          <p:cNvSpPr/>
          <p:nvPr/>
        </p:nvSpPr>
        <p:spPr>
          <a:xfrm>
            <a:off x="533400" y="1584325"/>
            <a:ext cx="1219200" cy="4816475"/>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sng">
                <a:solidFill>
                  <a:schemeClr val="dk1"/>
                </a:solidFill>
                <a:latin typeface="Calibri"/>
                <a:ea typeface="Calibri"/>
                <a:cs typeface="Calibri"/>
                <a:sym typeface="Calibri"/>
              </a:rPr>
              <a:t>Setting Event</a:t>
            </a:r>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Days with Gym</a:t>
            </a:r>
            <a:r>
              <a:rPr lang="en-US" sz="2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86" name="Google Shape;486;p68"/>
          <p:cNvSpPr/>
          <p:nvPr/>
        </p:nvSpPr>
        <p:spPr>
          <a:xfrm flipH="1" rot="11317">
            <a:off x="1760538" y="1598613"/>
            <a:ext cx="1824037" cy="4799012"/>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sng">
                <a:solidFill>
                  <a:schemeClr val="dk1"/>
                </a:solidFill>
                <a:latin typeface="Calibri"/>
                <a:ea typeface="Calibri"/>
                <a:cs typeface="Calibri"/>
                <a:sym typeface="Calibri"/>
              </a:rPr>
              <a:t>Antecedent</a:t>
            </a:r>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Less structured activities that involve competition </a:t>
            </a:r>
            <a:endParaRPr/>
          </a:p>
        </p:txBody>
      </p:sp>
      <p:sp>
        <p:nvSpPr>
          <p:cNvPr id="487" name="Google Shape;487;p68"/>
          <p:cNvSpPr/>
          <p:nvPr/>
        </p:nvSpPr>
        <p:spPr>
          <a:xfrm>
            <a:off x="3581400" y="1584325"/>
            <a:ext cx="1981200" cy="48006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sng">
                <a:solidFill>
                  <a:schemeClr val="dk1"/>
                </a:solidFill>
                <a:latin typeface="Calibri"/>
                <a:ea typeface="Calibri"/>
                <a:cs typeface="Calibri"/>
                <a:sym typeface="Calibri"/>
              </a:rPr>
              <a:t>Problem Behavior</a:t>
            </a:r>
            <a:endParaRPr/>
          </a:p>
          <a:p>
            <a:pPr indent="0" lvl="0" marL="0" marR="0" rtl="0" algn="l">
              <a:spcBef>
                <a:spcPts val="0"/>
              </a:spcBef>
              <a:spcAft>
                <a:spcPts val="0"/>
              </a:spcAft>
              <a:buNone/>
            </a:pPr>
            <a:r>
              <a:t/>
            </a:r>
            <a:endParaRPr b="1" sz="12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Negative comments about activity and to peers leading to physical contact</a:t>
            </a:r>
            <a:endParaRPr/>
          </a:p>
        </p:txBody>
      </p:sp>
      <p:sp>
        <p:nvSpPr>
          <p:cNvPr id="488" name="Google Shape;488;p68"/>
          <p:cNvSpPr/>
          <p:nvPr/>
        </p:nvSpPr>
        <p:spPr>
          <a:xfrm>
            <a:off x="4941888" y="3390900"/>
            <a:ext cx="1841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9" name="Google Shape;489;p68"/>
          <p:cNvSpPr/>
          <p:nvPr/>
        </p:nvSpPr>
        <p:spPr>
          <a:xfrm>
            <a:off x="5562600" y="1584325"/>
            <a:ext cx="1676400" cy="48006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u="sng">
                <a:solidFill>
                  <a:schemeClr val="dk1"/>
                </a:solidFill>
                <a:latin typeface="Calibri"/>
                <a:ea typeface="Calibri"/>
                <a:cs typeface="Calibri"/>
                <a:sym typeface="Calibri"/>
              </a:rPr>
              <a:t>Consequence</a:t>
            </a:r>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Sent out of P.E. class</a:t>
            </a:r>
            <a:endParaRPr/>
          </a:p>
        </p:txBody>
      </p:sp>
      <p:sp>
        <p:nvSpPr>
          <p:cNvPr id="490" name="Google Shape;490;p68"/>
          <p:cNvSpPr/>
          <p:nvPr/>
        </p:nvSpPr>
        <p:spPr>
          <a:xfrm>
            <a:off x="7239000" y="1595438"/>
            <a:ext cx="1371600" cy="48006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sng">
                <a:solidFill>
                  <a:schemeClr val="dk1"/>
                </a:solidFill>
                <a:latin typeface="Calibri"/>
                <a:ea typeface="Calibri"/>
                <a:cs typeface="Calibri"/>
                <a:sym typeface="Calibri"/>
              </a:rPr>
              <a:t>Function</a:t>
            </a:r>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To escape setting</a:t>
            </a:r>
            <a:endParaRPr/>
          </a:p>
        </p:txBody>
      </p:sp>
      <p:cxnSp>
        <p:nvCxnSpPr>
          <p:cNvPr id="491" name="Google Shape;491;p68"/>
          <p:cNvCxnSpPr/>
          <p:nvPr/>
        </p:nvCxnSpPr>
        <p:spPr>
          <a:xfrm>
            <a:off x="1447800" y="3184525"/>
            <a:ext cx="304800" cy="0"/>
          </a:xfrm>
          <a:prstGeom prst="straightConnector1">
            <a:avLst/>
          </a:prstGeom>
          <a:noFill/>
          <a:ln cap="flat" cmpd="sng" w="9525">
            <a:solidFill>
              <a:srgbClr val="000000"/>
            </a:solidFill>
            <a:prstDash val="solid"/>
            <a:round/>
            <a:headEnd len="sm" w="sm" type="none"/>
            <a:tailEnd len="med" w="med" type="triangle"/>
          </a:ln>
        </p:spPr>
      </p:cxnSp>
      <p:cxnSp>
        <p:nvCxnSpPr>
          <p:cNvPr id="492" name="Google Shape;492;p68"/>
          <p:cNvCxnSpPr/>
          <p:nvPr/>
        </p:nvCxnSpPr>
        <p:spPr>
          <a:xfrm>
            <a:off x="3124200" y="3184525"/>
            <a:ext cx="381000" cy="0"/>
          </a:xfrm>
          <a:prstGeom prst="straightConnector1">
            <a:avLst/>
          </a:prstGeom>
          <a:noFill/>
          <a:ln cap="flat" cmpd="sng" w="9525">
            <a:solidFill>
              <a:srgbClr val="000000"/>
            </a:solidFill>
            <a:prstDash val="solid"/>
            <a:round/>
            <a:headEnd len="sm" w="sm" type="none"/>
            <a:tailEnd len="med" w="med" type="triangle"/>
          </a:ln>
        </p:spPr>
      </p:cxnSp>
      <p:cxnSp>
        <p:nvCxnSpPr>
          <p:cNvPr id="493" name="Google Shape;493;p68"/>
          <p:cNvCxnSpPr/>
          <p:nvPr/>
        </p:nvCxnSpPr>
        <p:spPr>
          <a:xfrm>
            <a:off x="5257800" y="3184525"/>
            <a:ext cx="304800" cy="0"/>
          </a:xfrm>
          <a:prstGeom prst="straightConnector1">
            <a:avLst/>
          </a:prstGeom>
          <a:noFill/>
          <a:ln cap="flat" cmpd="sng" w="9525">
            <a:solidFill>
              <a:srgbClr val="000000"/>
            </a:solidFill>
            <a:prstDash val="solid"/>
            <a:round/>
            <a:headEnd len="sm" w="sm" type="none"/>
            <a:tailEnd len="med" w="med" type="triangle"/>
          </a:ln>
        </p:spPr>
      </p:cxnSp>
      <p:cxnSp>
        <p:nvCxnSpPr>
          <p:cNvPr id="494" name="Google Shape;494;p68"/>
          <p:cNvCxnSpPr/>
          <p:nvPr/>
        </p:nvCxnSpPr>
        <p:spPr>
          <a:xfrm>
            <a:off x="6934200" y="3184525"/>
            <a:ext cx="304800" cy="0"/>
          </a:xfrm>
          <a:prstGeom prst="straightConnector1">
            <a:avLst/>
          </a:prstGeom>
          <a:noFill/>
          <a:ln cap="flat" cmpd="sng" w="9525">
            <a:solidFill>
              <a:srgbClr val="000000"/>
            </a:solidFill>
            <a:prstDash val="solid"/>
            <a:round/>
            <a:headEnd len="sm" w="sm" type="none"/>
            <a:tailEnd len="med" w="med" type="triangl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9"/>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Common Mistakes Seen in Behavior Intervention Plans</a:t>
            </a:r>
            <a:endParaRPr/>
          </a:p>
        </p:txBody>
      </p:sp>
      <p:sp>
        <p:nvSpPr>
          <p:cNvPr id="500" name="Google Shape;500;p69"/>
          <p:cNvSpPr txBox="1"/>
          <p:nvPr>
            <p:ph idx="1" type="body"/>
          </p:nvPr>
        </p:nvSpPr>
        <p:spPr>
          <a:xfrm>
            <a:off x="457200" y="1981200"/>
            <a:ext cx="8229600" cy="4419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Becoming ‘immobilized’ by setting events beyond the control of the school, ex. student does not take medication at home</a:t>
            </a:r>
            <a:endParaRPr/>
          </a:p>
          <a:p>
            <a:pPr indent="0" lvl="0" marL="0" marR="0" rtl="0" algn="l">
              <a:lnSpc>
                <a:spcPct val="90000"/>
              </a:lnSpc>
              <a:spcBef>
                <a:spcPts val="0"/>
              </a:spcBef>
              <a:spcAft>
                <a:spcPts val="0"/>
              </a:spcAft>
              <a:buClr>
                <a:schemeClr val="accent1"/>
              </a:buClr>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Skipping the replacement behavior :  Must have a alternative  or replacement behavior that student is taught, practiced, reinforced</a:t>
            </a:r>
            <a:endParaRPr/>
          </a:p>
          <a:p>
            <a:pPr indent="0" lvl="0" marL="0" marR="0" rtl="0" algn="l">
              <a:lnSpc>
                <a:spcPct val="90000"/>
              </a:lnSpc>
              <a:spcBef>
                <a:spcPts val="0"/>
              </a:spcBef>
              <a:spcAft>
                <a:spcPts val="0"/>
              </a:spcAft>
              <a:buClr>
                <a:schemeClr val="accent1"/>
              </a:buClr>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Not enough teaching strategies and practice</a:t>
            </a:r>
            <a:endParaRPr/>
          </a:p>
          <a:p>
            <a:pPr indent="-190500" lvl="0" marL="342900" marR="0" rtl="0" algn="l">
              <a:lnSpc>
                <a:spcPct val="90000"/>
              </a:lnSpc>
              <a:spcBef>
                <a:spcPts val="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Putting all the “eggs in one ‘consequence’ basket”, ex. If you’re good all week, you can have a soda on Friday</a:t>
            </a:r>
            <a:endParaRPr/>
          </a:p>
          <a:p>
            <a:pPr indent="-342900" lvl="0" marL="342900" marR="0" rtl="0" algn="l">
              <a:lnSpc>
                <a:spcPct val="90000"/>
              </a:lnSpc>
              <a:spcBef>
                <a:spcPts val="0"/>
              </a:spcBef>
              <a:spcAft>
                <a:spcPts val="0"/>
              </a:spcAft>
              <a:buClr>
                <a:schemeClr val="accent1"/>
              </a:buClr>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0"/>
          <p:cNvSpPr txBox="1"/>
          <p:nvPr>
            <p:ph type="title"/>
          </p:nvPr>
        </p:nvSpPr>
        <p:spPr>
          <a:xfrm>
            <a:off x="457200" y="381000"/>
            <a:ext cx="8382000" cy="7921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1"/>
                </a:solidFill>
                <a:latin typeface="Cambria"/>
                <a:ea typeface="Cambria"/>
                <a:cs typeface="Cambria"/>
                <a:sym typeface="Cambria"/>
              </a:rPr>
              <a:t>Brief Function-based Interventions</a:t>
            </a:r>
            <a:endParaRPr/>
          </a:p>
        </p:txBody>
      </p:sp>
      <p:sp>
        <p:nvSpPr>
          <p:cNvPr id="506" name="Google Shape;506;p70"/>
          <p:cNvSpPr txBox="1"/>
          <p:nvPr>
            <p:ph idx="1" type="body"/>
          </p:nvPr>
        </p:nvSpPr>
        <p:spPr>
          <a:xfrm>
            <a:off x="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800"/>
              <a:buFont typeface="Noto Sans Symbols"/>
              <a:buChar char="★"/>
            </a:pPr>
            <a:r>
              <a:rPr b="1" i="0" lang="en-US" sz="2800" u="none" cap="none" strike="noStrike">
                <a:solidFill>
                  <a:schemeClr val="dk1"/>
                </a:solidFill>
                <a:latin typeface="Calibri"/>
                <a:ea typeface="Calibri"/>
                <a:cs typeface="Calibri"/>
                <a:sym typeface="Calibri"/>
              </a:rPr>
              <a:t>			</a:t>
            </a:r>
            <a:endParaRPr/>
          </a:p>
        </p:txBody>
      </p:sp>
      <p:sp>
        <p:nvSpPr>
          <p:cNvPr id="507" name="Google Shape;507;p70"/>
          <p:cNvSpPr/>
          <p:nvPr/>
        </p:nvSpPr>
        <p:spPr>
          <a:xfrm>
            <a:off x="609600" y="1371600"/>
            <a:ext cx="1371600" cy="51054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sng">
                <a:solidFill>
                  <a:schemeClr val="dk1"/>
                </a:solidFill>
                <a:latin typeface="Calibri"/>
                <a:ea typeface="Calibri"/>
                <a:cs typeface="Calibri"/>
                <a:sym typeface="Calibri"/>
              </a:rPr>
              <a:t>Setting Event Strategies</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Calibri"/>
              <a:buChar char="•"/>
            </a:pPr>
            <a:r>
              <a:rPr lang="en-US" sz="2100">
                <a:solidFill>
                  <a:schemeClr val="dk1"/>
                </a:solidFill>
                <a:latin typeface="Calibri"/>
                <a:ea typeface="Calibri"/>
                <a:cs typeface="Calibri"/>
                <a:sym typeface="Calibri"/>
              </a:rPr>
              <a:t>Add check-in before gym</a:t>
            </a:r>
            <a:r>
              <a:rPr lang="en-US" sz="2400">
                <a:solidFill>
                  <a:schemeClr val="dk1"/>
                </a:solidFill>
                <a:latin typeface="Calibri"/>
                <a:ea typeface="Calibri"/>
                <a:cs typeface="Calibri"/>
                <a:sym typeface="Calibri"/>
              </a:rPr>
              <a:t> </a:t>
            </a:r>
            <a:endParaRPr/>
          </a:p>
        </p:txBody>
      </p:sp>
      <p:sp>
        <p:nvSpPr>
          <p:cNvPr id="508" name="Google Shape;508;p70"/>
          <p:cNvSpPr/>
          <p:nvPr/>
        </p:nvSpPr>
        <p:spPr>
          <a:xfrm>
            <a:off x="4495800" y="1371600"/>
            <a:ext cx="2286000" cy="51054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sng">
                <a:solidFill>
                  <a:schemeClr val="dk1"/>
                </a:solidFill>
                <a:latin typeface="Calibri"/>
                <a:ea typeface="Calibri"/>
                <a:cs typeface="Calibri"/>
                <a:sym typeface="Calibri"/>
              </a:rPr>
              <a:t>Teaching Strategies</a:t>
            </a:r>
            <a:endParaRPr/>
          </a:p>
          <a:p>
            <a:pPr indent="0" lvl="0" marL="0" marR="0" rtl="0" algn="l">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Teach social skills (getting along with others, friendship, problem solving, sportsmanship) </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Teach how to approach gym teacher to ask for a drink of water to leave setting. </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Teach student how to re-enter and continue with activity</a:t>
            </a:r>
            <a:endParaRPr/>
          </a:p>
          <a:p>
            <a:pPr indent="0" lvl="0" marL="0" marR="0" rtl="0" algn="l">
              <a:spcBef>
                <a:spcPts val="0"/>
              </a:spcBef>
              <a:spcAft>
                <a:spcPts val="0"/>
              </a:spcAft>
              <a:buNone/>
            </a:pPr>
            <a:r>
              <a:t/>
            </a:r>
            <a:endParaRPr b="1" sz="2100" u="sng">
              <a:solidFill>
                <a:schemeClr val="dk1"/>
              </a:solidFill>
              <a:latin typeface="Arial"/>
              <a:ea typeface="Arial"/>
              <a:cs typeface="Arial"/>
              <a:sym typeface="Arial"/>
            </a:endParaRPr>
          </a:p>
        </p:txBody>
      </p:sp>
      <p:sp>
        <p:nvSpPr>
          <p:cNvPr id="509" name="Google Shape;509;p70"/>
          <p:cNvSpPr/>
          <p:nvPr/>
        </p:nvSpPr>
        <p:spPr>
          <a:xfrm>
            <a:off x="5018088" y="3254375"/>
            <a:ext cx="1841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0" name="Google Shape;510;p70"/>
          <p:cNvSpPr/>
          <p:nvPr/>
        </p:nvSpPr>
        <p:spPr>
          <a:xfrm>
            <a:off x="6781800" y="1371600"/>
            <a:ext cx="1905000" cy="51054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sng">
                <a:solidFill>
                  <a:schemeClr val="dk1"/>
                </a:solidFill>
                <a:latin typeface="Calibri"/>
                <a:ea typeface="Calibri"/>
                <a:cs typeface="Calibri"/>
                <a:sym typeface="Calibri"/>
              </a:rPr>
              <a:t>Consequence Strategies </a:t>
            </a:r>
            <a:r>
              <a:rPr lang="en-US" sz="2100">
                <a:solidFill>
                  <a:schemeClr val="dk1"/>
                </a:solidFill>
                <a:latin typeface="Calibri"/>
                <a:ea typeface="Calibri"/>
                <a:cs typeface="Calibri"/>
                <a:sym typeface="Calibri"/>
              </a:rPr>
              <a:t>Acknowledging/rewarding student when uses new skills (asking for a drink of water to leave, using respectful language with peers, being a good sport, etc..) </a:t>
            </a:r>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b="1" sz="2100" u="sng">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200" u="sng">
              <a:solidFill>
                <a:schemeClr val="dk1"/>
              </a:solidFill>
              <a:latin typeface="Times New Roman"/>
              <a:ea typeface="Times New Roman"/>
              <a:cs typeface="Times New Roman"/>
              <a:sym typeface="Times New Roman"/>
            </a:endParaRPr>
          </a:p>
        </p:txBody>
      </p:sp>
      <p:sp>
        <p:nvSpPr>
          <p:cNvPr id="511" name="Google Shape;511;p70"/>
          <p:cNvSpPr/>
          <p:nvPr/>
        </p:nvSpPr>
        <p:spPr>
          <a:xfrm>
            <a:off x="1981200" y="1371600"/>
            <a:ext cx="2514600" cy="51054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sng">
                <a:solidFill>
                  <a:schemeClr val="dk1"/>
                </a:solidFill>
                <a:latin typeface="Calibri"/>
                <a:ea typeface="Calibri"/>
                <a:cs typeface="Calibri"/>
                <a:sym typeface="Calibri"/>
              </a:rPr>
              <a:t>Antecedent Strategies</a:t>
            </a:r>
            <a:endParaRPr/>
          </a:p>
          <a:p>
            <a:pPr indent="0" lvl="0" marL="0" marR="0" rtl="0" algn="l">
              <a:spcBef>
                <a:spcPts val="42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Behavior Lessons for all students about using respectful language with self and others and how to be a good sport </a:t>
            </a:r>
            <a:endParaRPr/>
          </a:p>
          <a:p>
            <a:pPr indent="50800" lvl="0" marL="0" marR="0" rtl="0" algn="l">
              <a:spcBef>
                <a:spcPts val="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 More frequent activities with less focus on competition (parachute, 4-square, etc...)</a:t>
            </a:r>
            <a:endParaRPr/>
          </a:p>
          <a:p>
            <a:pPr indent="50800" lvl="0" marL="0" marR="0" rtl="0" algn="l">
              <a:spcBef>
                <a:spcPts val="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0" lvl="0" marL="0" marR="0" rtl="0" algn="l">
              <a:spcBef>
                <a:spcPts val="42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Pre-correct</a:t>
            </a:r>
            <a:endParaRPr b="1" sz="2000" u="sng">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1"/>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600" u="none" cap="none" strike="noStrike">
                <a:solidFill>
                  <a:srgbClr val="3A54A5"/>
                </a:solidFill>
                <a:latin typeface="Cambria"/>
                <a:ea typeface="Cambria"/>
                <a:cs typeface="Cambria"/>
                <a:sym typeface="Cambria"/>
              </a:rPr>
              <a:t>What is Wraparound? </a:t>
            </a:r>
            <a:endParaRPr/>
          </a:p>
        </p:txBody>
      </p:sp>
      <p:sp>
        <p:nvSpPr>
          <p:cNvPr id="517" name="Google Shape;517;p71"/>
          <p:cNvSpPr txBox="1"/>
          <p:nvPr>
            <p:ph idx="1" type="body"/>
          </p:nvPr>
        </p:nvSpPr>
        <p:spPr>
          <a:xfrm>
            <a:off x="457200" y="1752600"/>
            <a:ext cx="8218488" cy="472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Arial"/>
              <a:buNone/>
            </a:pPr>
            <a:r>
              <a:rPr b="0" i="0" lang="en-US" sz="3200" u="none" cap="none" strike="noStrike">
                <a:solidFill>
                  <a:schemeClr val="dk1"/>
                </a:solidFill>
                <a:latin typeface="Calibri"/>
                <a:ea typeface="Calibri"/>
                <a:cs typeface="Calibri"/>
                <a:sym typeface="Calibri"/>
              </a:rPr>
              <a:t>Wraparound is a </a:t>
            </a:r>
            <a:r>
              <a:rPr b="0" i="0" lang="en-US" sz="3200" u="none" cap="none" strike="noStrike">
                <a:solidFill>
                  <a:srgbClr val="FF0000"/>
                </a:solidFill>
                <a:latin typeface="Calibri"/>
                <a:ea typeface="Calibri"/>
                <a:cs typeface="Calibri"/>
                <a:sym typeface="Calibri"/>
              </a:rPr>
              <a:t>process</a:t>
            </a:r>
            <a:r>
              <a:rPr b="0" i="0" lang="en-US" sz="3200" u="none" cap="none" strike="noStrike">
                <a:solidFill>
                  <a:schemeClr val="dk1"/>
                </a:solidFill>
                <a:latin typeface="Calibri"/>
                <a:ea typeface="Calibri"/>
                <a:cs typeface="Calibri"/>
                <a:sym typeface="Calibri"/>
              </a:rPr>
              <a:t> for developing family-centered teams and plans that are strength and needs based </a:t>
            </a:r>
            <a:endParaRPr/>
          </a:p>
          <a:p>
            <a:pPr indent="-311150" lvl="1" marL="908050" marR="0" rtl="0" algn="l">
              <a:spcBef>
                <a:spcPts val="180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(not deficit based) </a:t>
            </a:r>
            <a:endParaRPr/>
          </a:p>
          <a:p>
            <a:pPr indent="-311150" lvl="1" marL="908050" marR="0" rtl="0" algn="l">
              <a:spcBef>
                <a:spcPts val="180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across multiple settings and life domains.</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2"/>
          <p:cNvSpPr txBox="1"/>
          <p:nvPr>
            <p:ph type="title"/>
          </p:nvPr>
        </p:nvSpPr>
        <p:spPr>
          <a:xfrm>
            <a:off x="457200" y="381000"/>
            <a:ext cx="8229600" cy="1066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Who is Tier 3-Wraparound for?</a:t>
            </a:r>
            <a:endParaRPr/>
          </a:p>
        </p:txBody>
      </p:sp>
      <p:sp>
        <p:nvSpPr>
          <p:cNvPr id="523" name="Google Shape;523;p72"/>
          <p:cNvSpPr txBox="1"/>
          <p:nvPr/>
        </p:nvSpPr>
        <p:spPr>
          <a:xfrm>
            <a:off x="557213" y="1524000"/>
            <a:ext cx="7654925" cy="4986338"/>
          </a:xfrm>
          <a:prstGeom prst="rect">
            <a:avLst/>
          </a:prstGeom>
          <a:noFill/>
          <a:ln>
            <a:noFill/>
          </a:ln>
        </p:spPr>
        <p:txBody>
          <a:bodyPr anchorCtr="0" anchor="t" bIns="45700" lIns="91425" spcFirstLastPara="1" rIns="91425" wrap="square" tIns="45700">
            <a:noAutofit/>
          </a:bodyPr>
          <a:lstStyle/>
          <a:p>
            <a:pPr indent="-287338" lvl="0" marL="287338" marR="0" rtl="0" algn="l">
              <a:spcBef>
                <a:spcPts val="0"/>
              </a:spcBef>
              <a:spcAft>
                <a:spcPts val="0"/>
              </a:spcAft>
              <a:buClr>
                <a:schemeClr val="accent1"/>
              </a:buClr>
              <a:buSzPts val="3200"/>
              <a:buFont typeface="Arial"/>
              <a:buChar char="•"/>
            </a:pPr>
            <a:r>
              <a:rPr lang="en-US" sz="3200">
                <a:solidFill>
                  <a:schemeClr val="dk1"/>
                </a:solidFill>
                <a:latin typeface="Calibri"/>
                <a:ea typeface="Calibri"/>
                <a:cs typeface="Calibri"/>
                <a:sym typeface="Calibri"/>
              </a:rPr>
              <a:t>Youth with </a:t>
            </a:r>
            <a:r>
              <a:rPr lang="en-US" sz="3200">
                <a:solidFill>
                  <a:srgbClr val="FF0000"/>
                </a:solidFill>
                <a:latin typeface="Calibri"/>
                <a:ea typeface="Calibri"/>
                <a:cs typeface="Calibri"/>
                <a:sym typeface="Calibri"/>
              </a:rPr>
              <a:t>multiple needs</a:t>
            </a:r>
            <a:r>
              <a:rPr lang="en-US" sz="3200">
                <a:solidFill>
                  <a:schemeClr val="dk1"/>
                </a:solidFill>
                <a:latin typeface="Calibri"/>
                <a:ea typeface="Calibri"/>
                <a:cs typeface="Calibri"/>
                <a:sym typeface="Calibri"/>
              </a:rPr>
              <a:t> across home, school, community</a:t>
            </a:r>
            <a:endParaRPr/>
          </a:p>
          <a:p>
            <a:pPr indent="-287338" lvl="0" marL="287338" marR="0" rtl="0" algn="l">
              <a:spcBef>
                <a:spcPts val="1800"/>
              </a:spcBef>
              <a:spcAft>
                <a:spcPts val="0"/>
              </a:spcAft>
              <a:buClr>
                <a:schemeClr val="accent1"/>
              </a:buClr>
              <a:buSzPts val="3200"/>
              <a:buFont typeface="Calibri"/>
              <a:buChar char="•"/>
            </a:pPr>
            <a:r>
              <a:rPr lang="en-US" sz="3200">
                <a:solidFill>
                  <a:schemeClr val="dk1"/>
                </a:solidFill>
                <a:latin typeface="Calibri"/>
                <a:ea typeface="Calibri"/>
                <a:cs typeface="Calibri"/>
                <a:sym typeface="Calibri"/>
              </a:rPr>
              <a:t>Youth at-risk for </a:t>
            </a:r>
            <a:r>
              <a:rPr lang="en-US" sz="3200">
                <a:solidFill>
                  <a:srgbClr val="FF0000"/>
                </a:solidFill>
                <a:latin typeface="Calibri"/>
                <a:ea typeface="Calibri"/>
                <a:cs typeface="Calibri"/>
                <a:sym typeface="Calibri"/>
              </a:rPr>
              <a:t>change of placement </a:t>
            </a:r>
            <a:r>
              <a:rPr lang="en-US" sz="3200">
                <a:solidFill>
                  <a:schemeClr val="dk1"/>
                </a:solidFill>
                <a:latin typeface="Calibri"/>
                <a:ea typeface="Calibri"/>
                <a:cs typeface="Calibri"/>
                <a:sym typeface="Calibri"/>
              </a:rPr>
              <a:t>(youth not responding to current systems/practices)</a:t>
            </a:r>
            <a:endParaRPr sz="3200">
              <a:solidFill>
                <a:srgbClr val="FF0000"/>
              </a:solidFill>
              <a:latin typeface="Calibri"/>
              <a:ea typeface="Calibri"/>
              <a:cs typeface="Calibri"/>
              <a:sym typeface="Calibri"/>
            </a:endParaRPr>
          </a:p>
          <a:p>
            <a:pPr indent="-287338" lvl="0" marL="287338" marR="0" rtl="0" algn="l">
              <a:spcBef>
                <a:spcPts val="1800"/>
              </a:spcBef>
              <a:spcAft>
                <a:spcPts val="0"/>
              </a:spcAft>
              <a:buClr>
                <a:schemeClr val="accent1"/>
              </a:buClr>
              <a:buSzPts val="3200"/>
              <a:buFont typeface="Calibri"/>
              <a:buChar char="•"/>
            </a:pPr>
            <a:r>
              <a:rPr lang="en-US" sz="3200">
                <a:solidFill>
                  <a:schemeClr val="dk1"/>
                </a:solidFill>
                <a:latin typeface="Calibri"/>
                <a:ea typeface="Calibri"/>
                <a:cs typeface="Calibri"/>
                <a:sym typeface="Calibri"/>
              </a:rPr>
              <a:t>The adults in youth’s life are </a:t>
            </a:r>
            <a:r>
              <a:rPr lang="en-US" sz="3200">
                <a:solidFill>
                  <a:srgbClr val="FF0000"/>
                </a:solidFill>
                <a:latin typeface="Calibri"/>
                <a:ea typeface="Calibri"/>
                <a:cs typeface="Calibri"/>
                <a:sym typeface="Calibri"/>
              </a:rPr>
              <a:t>not</a:t>
            </a:r>
            <a:r>
              <a:rPr lang="en-US" sz="3200">
                <a:solidFill>
                  <a:schemeClr val="dk1"/>
                </a:solidFill>
                <a:latin typeface="Calibri"/>
                <a:ea typeface="Calibri"/>
                <a:cs typeface="Calibri"/>
                <a:sym typeface="Calibri"/>
              </a:rPr>
              <a:t> effectively </a:t>
            </a:r>
            <a:r>
              <a:rPr lang="en-US" sz="3200">
                <a:solidFill>
                  <a:srgbClr val="FF0000"/>
                </a:solidFill>
                <a:latin typeface="Calibri"/>
                <a:ea typeface="Calibri"/>
                <a:cs typeface="Calibri"/>
                <a:sym typeface="Calibri"/>
              </a:rPr>
              <a:t>engaged</a:t>
            </a:r>
            <a:r>
              <a:rPr lang="en-US" sz="3200">
                <a:solidFill>
                  <a:schemeClr val="dk1"/>
                </a:solidFill>
                <a:latin typeface="Calibri"/>
                <a:ea typeface="Calibri"/>
                <a:cs typeface="Calibri"/>
                <a:sym typeface="Calibri"/>
              </a:rPr>
              <a:t> in comprehensive planning (i.e. adults not getting along very well)</a:t>
            </a:r>
            <a:endParaRPr sz="2800">
              <a:solidFill>
                <a:schemeClr val="dk1"/>
              </a:solidFill>
              <a:latin typeface="Calibri"/>
              <a:ea typeface="Calibri"/>
              <a:cs typeface="Calibri"/>
              <a:sym typeface="Calibri"/>
            </a:endParaRPr>
          </a:p>
        </p:txBody>
      </p:sp>
      <p:sp>
        <p:nvSpPr>
          <p:cNvPr id="524" name="Google Shape;524;p72"/>
          <p:cNvSpPr txBox="1"/>
          <p:nvPr/>
        </p:nvSpPr>
        <p:spPr>
          <a:xfrm>
            <a:off x="0" y="5562600"/>
            <a:ext cx="184150"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3"/>
          <p:cNvSpPr txBox="1"/>
          <p:nvPr/>
        </p:nvSpPr>
        <p:spPr>
          <a:xfrm>
            <a:off x="381000" y="381000"/>
            <a:ext cx="8305800"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3A40A5"/>
                </a:solidFill>
                <a:latin typeface="Cambria"/>
                <a:ea typeface="Cambria"/>
                <a:cs typeface="Cambria"/>
                <a:sym typeface="Cambria"/>
              </a:rPr>
              <a:t>Implementing Wraparound:</a:t>
            </a:r>
            <a:endParaRPr/>
          </a:p>
          <a:p>
            <a:pPr indent="0" lvl="0" marL="0" marR="0" rtl="0" algn="l">
              <a:spcBef>
                <a:spcPts val="0"/>
              </a:spcBef>
              <a:spcAft>
                <a:spcPts val="0"/>
              </a:spcAft>
              <a:buNone/>
            </a:pPr>
            <a:r>
              <a:rPr i="1" lang="en-US" sz="3200">
                <a:solidFill>
                  <a:srgbClr val="3A40A5"/>
                </a:solidFill>
                <a:latin typeface="Cambria"/>
                <a:ea typeface="Cambria"/>
                <a:cs typeface="Cambria"/>
                <a:sym typeface="Cambria"/>
              </a:rPr>
              <a:t>Key Elements Needed for Success</a:t>
            </a:r>
            <a:endParaRPr/>
          </a:p>
        </p:txBody>
      </p:sp>
      <p:sp>
        <p:nvSpPr>
          <p:cNvPr id="530" name="Google Shape;530;p73"/>
          <p:cNvSpPr txBox="1"/>
          <p:nvPr/>
        </p:nvSpPr>
        <p:spPr>
          <a:xfrm>
            <a:off x="457200" y="1752600"/>
            <a:ext cx="8229600" cy="49704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800"/>
              <a:buFont typeface="Arial"/>
              <a:buChar char="•"/>
            </a:pPr>
            <a:r>
              <a:rPr lang="en-US" sz="24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Engaging students, families &amp; teachers</a:t>
            </a:r>
            <a:endParaRPr/>
          </a:p>
          <a:p>
            <a:pPr indent="0" lvl="0" marL="0" marR="0" rtl="0" algn="l">
              <a:spcBef>
                <a:spcPts val="500"/>
              </a:spcBef>
              <a:spcAft>
                <a:spcPts val="0"/>
              </a:spcAft>
              <a:buClr>
                <a:schemeClr val="accent1"/>
              </a:buClr>
              <a:buSzPts val="2800"/>
              <a:buFont typeface="Arial"/>
              <a:buChar char="•"/>
            </a:pPr>
            <a:r>
              <a:rPr lang="en-US" sz="2800">
                <a:solidFill>
                  <a:schemeClr val="dk1"/>
                </a:solidFill>
                <a:latin typeface="Calibri"/>
                <a:ea typeface="Calibri"/>
                <a:cs typeface="Calibri"/>
                <a:sym typeface="Calibri"/>
              </a:rPr>
              <a:t> Team development &amp; team ownership</a:t>
            </a:r>
            <a:endParaRPr/>
          </a:p>
          <a:p>
            <a:pPr indent="0" lvl="0" marL="0" marR="0" rtl="0" algn="l">
              <a:spcBef>
                <a:spcPts val="500"/>
              </a:spcBef>
              <a:spcAft>
                <a:spcPts val="0"/>
              </a:spcAft>
              <a:buClr>
                <a:schemeClr val="accent1"/>
              </a:buClr>
              <a:buSzPts val="2800"/>
              <a:buFont typeface="Arial"/>
              <a:buChar char="•"/>
            </a:pPr>
            <a:r>
              <a:rPr lang="en-US" sz="2800">
                <a:solidFill>
                  <a:schemeClr val="dk1"/>
                </a:solidFill>
                <a:latin typeface="Calibri"/>
                <a:ea typeface="Calibri"/>
                <a:cs typeface="Calibri"/>
                <a:sym typeface="Calibri"/>
              </a:rPr>
              <a:t> Ensuring student/family/teacher voice</a:t>
            </a:r>
            <a:endParaRPr/>
          </a:p>
          <a:p>
            <a:pPr indent="-457200" lvl="1" marL="914400" marR="0" rtl="0" algn="l">
              <a:spcBef>
                <a:spcPts val="500"/>
              </a:spcBef>
              <a:spcAft>
                <a:spcPts val="0"/>
              </a:spcAft>
              <a:buClr>
                <a:schemeClr val="accent1"/>
              </a:buClr>
              <a:buSzPts val="2800"/>
              <a:buFont typeface="Noto Sans Symbols"/>
              <a:buChar char="▪"/>
            </a:pPr>
            <a:r>
              <a:rPr b="0" i="0" lang="en-US" sz="28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Getting to real (big) needs</a:t>
            </a:r>
            <a:endParaRPr/>
          </a:p>
          <a:p>
            <a:pPr indent="0" lvl="0" marL="0" marR="0" rtl="0" algn="l">
              <a:spcBef>
                <a:spcPts val="500"/>
              </a:spcBef>
              <a:spcAft>
                <a:spcPts val="0"/>
              </a:spcAft>
              <a:buClr>
                <a:schemeClr val="accent1"/>
              </a:buClr>
              <a:buSzPts val="2800"/>
              <a:buFont typeface="Arial"/>
              <a:buChar char="•"/>
            </a:pPr>
            <a:r>
              <a:rPr lang="en-US" sz="2800">
                <a:solidFill>
                  <a:schemeClr val="dk1"/>
                </a:solidFill>
                <a:latin typeface="Calibri"/>
                <a:ea typeface="Calibri"/>
                <a:cs typeface="Calibri"/>
                <a:sym typeface="Calibri"/>
              </a:rPr>
              <a:t> Effective interventions</a:t>
            </a:r>
            <a:endParaRPr/>
          </a:p>
          <a:p>
            <a:pPr indent="-457200" lvl="1" marL="914400" marR="0" rtl="0" algn="l">
              <a:spcBef>
                <a:spcPts val="5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Serious use of strengths</a:t>
            </a:r>
            <a:endParaRPr/>
          </a:p>
          <a:p>
            <a:pPr indent="-342900" lvl="1" marL="800100" marR="0" rtl="0" algn="l">
              <a:spcBef>
                <a:spcPts val="5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 Natural supports</a:t>
            </a:r>
            <a:endParaRPr/>
          </a:p>
          <a:p>
            <a:pPr indent="-342900" lvl="1" marL="800100" marR="0" rtl="0" algn="l">
              <a:spcBef>
                <a:spcPts val="5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 Focus on needs vs. services</a:t>
            </a:r>
            <a:endParaRPr/>
          </a:p>
          <a:p>
            <a:pPr indent="0" lvl="0" marL="0" marR="0" rtl="0" algn="l">
              <a:spcBef>
                <a:spcPts val="500"/>
              </a:spcBef>
              <a:spcAft>
                <a:spcPts val="0"/>
              </a:spcAft>
              <a:buClr>
                <a:schemeClr val="accent1"/>
              </a:buClr>
              <a:buSzPts val="2800"/>
              <a:buFont typeface="Arial"/>
              <a:buChar char="•"/>
            </a:pPr>
            <a:r>
              <a:rPr lang="en-US" sz="2800">
                <a:solidFill>
                  <a:schemeClr val="dk1"/>
                </a:solidFill>
                <a:latin typeface="Calibri"/>
                <a:ea typeface="Calibri"/>
                <a:cs typeface="Calibri"/>
                <a:sym typeface="Calibri"/>
              </a:rPr>
              <a:t> Monitoring progress &amp; sustaining</a:t>
            </a:r>
            <a:endParaRPr/>
          </a:p>
          <a:p>
            <a:pPr indent="0" lvl="0" marL="0" marR="0" rtl="0" algn="l">
              <a:spcBef>
                <a:spcPts val="500"/>
              </a:spcBef>
              <a:spcAft>
                <a:spcPts val="0"/>
              </a:spcAft>
              <a:buClr>
                <a:schemeClr val="accent1"/>
              </a:buClr>
              <a:buSzPts val="2800"/>
              <a:buFont typeface="Arial"/>
              <a:buChar char="•"/>
            </a:pPr>
            <a:r>
              <a:rPr lang="en-US" sz="2800">
                <a:solidFill>
                  <a:schemeClr val="dk1"/>
                </a:solidFill>
                <a:latin typeface="Calibri"/>
                <a:ea typeface="Calibri"/>
                <a:cs typeface="Calibri"/>
                <a:sym typeface="Calibri"/>
              </a:rPr>
              <a:t> System support buy-in</a:t>
            </a:r>
            <a:endParaRPr/>
          </a:p>
        </p:txBody>
      </p:sp>
      <p:sp>
        <p:nvSpPr>
          <p:cNvPr id="531" name="Google Shape;531;p73"/>
          <p:cNvSpPr txBox="1"/>
          <p:nvPr/>
        </p:nvSpPr>
        <p:spPr>
          <a:xfrm>
            <a:off x="4424363" y="5410200"/>
            <a:ext cx="184150"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ctrTitle"/>
          </p:nvPr>
        </p:nvSpPr>
        <p:spPr>
          <a:xfrm>
            <a:off x="457200" y="533400"/>
            <a:ext cx="7924800" cy="76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Exploration-Adoption </a:t>
            </a:r>
            <a:endParaRPr/>
          </a:p>
        </p:txBody>
      </p:sp>
      <p:sp>
        <p:nvSpPr>
          <p:cNvPr id="136" name="Google Shape;136;p20"/>
          <p:cNvSpPr txBox="1"/>
          <p:nvPr>
            <p:ph idx="1" type="subTitle"/>
          </p:nvPr>
        </p:nvSpPr>
        <p:spPr>
          <a:xfrm>
            <a:off x="457200" y="1600200"/>
            <a:ext cx="8229600" cy="358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2400" u="none" cap="none" strike="noStrike">
                <a:solidFill>
                  <a:schemeClr val="dk1"/>
                </a:solidFill>
                <a:latin typeface="Calibri"/>
                <a:ea typeface="Calibri"/>
                <a:cs typeface="Calibri"/>
                <a:sym typeface="Calibri"/>
              </a:rPr>
              <a:t>USDOE OSEP Tertiary Demo Project 2006-2010</a:t>
            </a:r>
            <a:endParaRPr/>
          </a:p>
          <a:p>
            <a:pPr indent="0" lvl="0" marL="0" marR="0" rtl="0" algn="l">
              <a:spcBef>
                <a:spcPts val="480"/>
              </a:spcBef>
              <a:spcAft>
                <a:spcPts val="0"/>
              </a:spcAft>
              <a:buClr>
                <a:schemeClr val="accent1"/>
              </a:buClr>
              <a:buFont typeface="Noto Sans Symbols"/>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District Leadership Team Support (DLT) and onsite coaching</a:t>
            </a:r>
            <a:endParaRPr/>
          </a:p>
          <a:p>
            <a:pPr indent="-190500" lvl="0" marL="342900" marR="0" rtl="0" algn="l">
              <a:spcBef>
                <a:spcPts val="48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accent1"/>
              </a:buClr>
              <a:buSzPts val="2400"/>
              <a:buFont typeface="Arial"/>
              <a:buChar char="•"/>
            </a:pPr>
            <a:r>
              <a:rPr b="0" i="0" lang="en-US" sz="2400" u="none" cap="none" strike="noStrike">
                <a:solidFill>
                  <a:schemeClr val="dk1"/>
                </a:solidFill>
                <a:latin typeface="Calibri"/>
                <a:ea typeface="Calibri"/>
                <a:cs typeface="Calibri"/>
                <a:sym typeface="Calibri"/>
              </a:rPr>
              <a:t>Tier 2/3 School-based Tier 2/3 Implementers</a:t>
            </a:r>
            <a:endParaRPr/>
          </a:p>
          <a:p>
            <a:pPr indent="0" lvl="0" marL="0" marR="0" rtl="0" algn="l">
              <a:spcBef>
                <a:spcPts val="480"/>
              </a:spcBef>
              <a:spcAft>
                <a:spcPts val="0"/>
              </a:spcAft>
              <a:buClr>
                <a:schemeClr val="accent1"/>
              </a:buClr>
              <a:buFont typeface="Noto Sans Symbols"/>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accent1"/>
              </a:buClr>
              <a:buFont typeface="Noto Sans Symbols"/>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800"/>
              </a:spcBef>
              <a:spcAft>
                <a:spcPts val="0"/>
              </a:spcAft>
              <a:buClr>
                <a:schemeClr val="accent1"/>
              </a:buClr>
              <a:buSzPts val="4000"/>
              <a:buFont typeface="Arial"/>
              <a:buChar char="•"/>
            </a:pPr>
            <a:r>
              <a:rPr b="0" i="0" lang="en-US" sz="4000" u="none" cap="none" strike="noStrike">
                <a:solidFill>
                  <a:schemeClr val="dk1"/>
                </a:solidFill>
                <a:latin typeface="Calibri"/>
                <a:ea typeface="Calibri"/>
                <a:cs typeface="Calibri"/>
                <a:sym typeface="Calibri"/>
              </a:rPr>
              <a:t>Administrator Training (Principals)</a:t>
            </a:r>
            <a:endParaRPr/>
          </a:p>
          <a:p>
            <a:pPr indent="-139700" lvl="0" marL="342900" marR="0" rtl="0" algn="l">
              <a:spcBef>
                <a:spcPts val="640"/>
              </a:spcBef>
              <a:spcAft>
                <a:spcPts val="0"/>
              </a:spcAft>
              <a:buClr>
                <a:schemeClr val="accent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4"/>
          <p:cNvSpPr txBox="1"/>
          <p:nvPr>
            <p:ph type="title"/>
          </p:nvPr>
        </p:nvSpPr>
        <p:spPr>
          <a:xfrm>
            <a:off x="457200" y="304800"/>
            <a:ext cx="8382000" cy="1219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1"/>
                </a:solidFill>
                <a:latin typeface="Cambria"/>
                <a:ea typeface="Cambria"/>
                <a:cs typeface="Cambria"/>
                <a:sym typeface="Cambria"/>
              </a:rPr>
              <a:t>Four Phases of Wraparound Implementation</a:t>
            </a:r>
            <a:endParaRPr/>
          </a:p>
        </p:txBody>
      </p:sp>
      <p:sp>
        <p:nvSpPr>
          <p:cNvPr id="537" name="Google Shape;537;p74"/>
          <p:cNvSpPr txBox="1"/>
          <p:nvPr>
            <p:ph idx="1" type="body"/>
          </p:nvPr>
        </p:nvSpPr>
        <p:spPr>
          <a:xfrm>
            <a:off x="609600" y="1828800"/>
            <a:ext cx="8229600" cy="50292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Font typeface="Noto Sans Symbols"/>
              <a:buNone/>
            </a:pPr>
            <a:r>
              <a:rPr b="1" i="0" lang="en-US" sz="2200" u="none" cap="none" strike="noStrike">
                <a:solidFill>
                  <a:schemeClr val="dk1"/>
                </a:solidFill>
                <a:latin typeface="Calibri"/>
                <a:ea typeface="Calibri"/>
                <a:cs typeface="Calibri"/>
                <a:sym typeface="Calibri"/>
              </a:rPr>
              <a:t>I.    Team Preparation</a:t>
            </a:r>
            <a:endParaRPr/>
          </a:p>
          <a:p>
            <a:pPr indent="-711200" lvl="1" marL="1168400" marR="0" rtl="0" algn="l">
              <a:lnSpc>
                <a:spcPct val="80000"/>
              </a:lnSpc>
              <a:spcBef>
                <a:spcPts val="440"/>
              </a:spcBef>
              <a:spcAft>
                <a:spcPts val="0"/>
              </a:spcAft>
              <a:buClr>
                <a:schemeClr val="dk1"/>
              </a:buClr>
              <a:buFont typeface="Noto Sans Symbols"/>
              <a:buNone/>
            </a:pPr>
            <a:r>
              <a:rPr b="0" i="0" lang="en-US" sz="2200" u="none" cap="none" strike="noStrike">
                <a:solidFill>
                  <a:schemeClr val="dk1"/>
                </a:solidFill>
                <a:latin typeface="Calibri"/>
                <a:ea typeface="Calibri"/>
                <a:cs typeface="Calibri"/>
                <a:sym typeface="Calibri"/>
              </a:rPr>
              <a:t>- Get people ready to be a team</a:t>
            </a:r>
            <a:endParaRPr/>
          </a:p>
          <a:p>
            <a:pPr indent="-711200" lvl="1" marL="1168400" marR="0" rtl="0" algn="l">
              <a:lnSpc>
                <a:spcPct val="80000"/>
              </a:lnSpc>
              <a:spcBef>
                <a:spcPts val="440"/>
              </a:spcBef>
              <a:spcAft>
                <a:spcPts val="0"/>
              </a:spcAft>
              <a:buClr>
                <a:schemeClr val="dk1"/>
              </a:buClr>
              <a:buFont typeface="Noto Sans Symbols"/>
              <a:buNone/>
            </a:pPr>
            <a:r>
              <a:rPr b="0" i="0" lang="en-US" sz="2200" u="none" cap="none" strike="noStrike">
                <a:solidFill>
                  <a:schemeClr val="dk1"/>
                </a:solidFill>
                <a:latin typeface="Calibri"/>
                <a:ea typeface="Calibri"/>
                <a:cs typeface="Calibri"/>
                <a:sym typeface="Calibri"/>
              </a:rPr>
              <a:t>- Complete strengths/needs chats </a:t>
            </a:r>
            <a:r>
              <a:rPr b="1" i="0" lang="en-US" sz="2200" u="none" cap="none" strike="noStrike">
                <a:solidFill>
                  <a:srgbClr val="9966FF"/>
                </a:solidFill>
                <a:latin typeface="Calibri"/>
                <a:ea typeface="Calibri"/>
                <a:cs typeface="Calibri"/>
                <a:sym typeface="Calibri"/>
              </a:rPr>
              <a:t>(baseline data)</a:t>
            </a:r>
            <a:endParaRPr/>
          </a:p>
          <a:p>
            <a:pPr indent="0" lvl="0" marL="0" marR="0" rtl="0" algn="l">
              <a:lnSpc>
                <a:spcPct val="80000"/>
              </a:lnSpc>
              <a:spcBef>
                <a:spcPts val="440"/>
              </a:spcBef>
              <a:spcAft>
                <a:spcPts val="0"/>
              </a:spcAft>
              <a:buClr>
                <a:schemeClr val="dk1"/>
              </a:buClr>
              <a:buFont typeface="Noto Sans Symbols"/>
              <a:buNone/>
            </a:pPr>
            <a:r>
              <a:rPr b="1" i="0" lang="en-US" sz="2200" u="none" cap="none" strike="noStrike">
                <a:solidFill>
                  <a:schemeClr val="dk1"/>
                </a:solidFill>
                <a:latin typeface="Calibri"/>
                <a:ea typeface="Calibri"/>
                <a:cs typeface="Calibri"/>
                <a:sym typeface="Calibri"/>
              </a:rPr>
              <a:t>II.    Initial Plan Development</a:t>
            </a:r>
            <a:endParaRPr/>
          </a:p>
          <a:p>
            <a:pPr indent="-711200" lvl="1" marL="1168400" marR="0" rtl="0" algn="l">
              <a:lnSpc>
                <a:spcPct val="80000"/>
              </a:lnSpc>
              <a:spcBef>
                <a:spcPts val="440"/>
              </a:spcBef>
              <a:spcAft>
                <a:spcPts val="0"/>
              </a:spcAft>
              <a:buClr>
                <a:schemeClr val="dk1"/>
              </a:buClr>
              <a:buFont typeface="Noto Sans Symbols"/>
              <a:buNone/>
            </a:pPr>
            <a:r>
              <a:rPr b="0" i="0" lang="en-US" sz="2200" u="none" cap="none" strike="noStrike">
                <a:solidFill>
                  <a:schemeClr val="dk1"/>
                </a:solidFill>
                <a:latin typeface="Calibri"/>
                <a:ea typeface="Calibri"/>
                <a:cs typeface="Calibri"/>
                <a:sym typeface="Calibri"/>
              </a:rPr>
              <a:t>- Hold initial planning meetings </a:t>
            </a:r>
            <a:r>
              <a:rPr b="1" i="0" lang="en-US" sz="2200" u="none" cap="none" strike="noStrike">
                <a:solidFill>
                  <a:srgbClr val="9966FF"/>
                </a:solidFill>
                <a:latin typeface="Calibri"/>
                <a:ea typeface="Calibri"/>
                <a:cs typeface="Calibri"/>
                <a:sym typeface="Calibri"/>
              </a:rPr>
              <a:t>(integrate data)</a:t>
            </a:r>
            <a:endParaRPr/>
          </a:p>
          <a:p>
            <a:pPr indent="-711200" lvl="1" marL="1168400" marR="0" rtl="0" algn="l">
              <a:lnSpc>
                <a:spcPct val="80000"/>
              </a:lnSpc>
              <a:spcBef>
                <a:spcPts val="440"/>
              </a:spcBef>
              <a:spcAft>
                <a:spcPts val="0"/>
              </a:spcAft>
              <a:buClr>
                <a:schemeClr val="dk1"/>
              </a:buClr>
              <a:buFont typeface="Noto Sans Symbols"/>
              <a:buNone/>
            </a:pPr>
            <a:r>
              <a:rPr b="0" i="0" lang="en-US" sz="2200" u="none" cap="none" strike="noStrike">
                <a:solidFill>
                  <a:schemeClr val="dk1"/>
                </a:solidFill>
                <a:latin typeface="Calibri"/>
                <a:ea typeface="Calibri"/>
                <a:cs typeface="Calibri"/>
                <a:sym typeface="Calibri"/>
              </a:rPr>
              <a:t>- Develop a team “culture” </a:t>
            </a:r>
            <a:r>
              <a:rPr b="1" i="0" lang="en-US" sz="2200" u="none" cap="none" strike="noStrike">
                <a:solidFill>
                  <a:srgbClr val="9966FF"/>
                </a:solidFill>
                <a:latin typeface="Calibri"/>
                <a:ea typeface="Calibri"/>
                <a:cs typeface="Calibri"/>
                <a:sym typeface="Calibri"/>
              </a:rPr>
              <a:t>(use data to establish voice)</a:t>
            </a:r>
            <a:endParaRPr/>
          </a:p>
          <a:p>
            <a:pPr indent="0" lvl="0" marL="0" marR="0" rtl="0" algn="l">
              <a:lnSpc>
                <a:spcPct val="80000"/>
              </a:lnSpc>
              <a:spcBef>
                <a:spcPts val="440"/>
              </a:spcBef>
              <a:spcAft>
                <a:spcPts val="0"/>
              </a:spcAft>
              <a:buClr>
                <a:schemeClr val="dk1"/>
              </a:buClr>
              <a:buFont typeface="Noto Sans Symbols"/>
              <a:buNone/>
            </a:pPr>
            <a:r>
              <a:rPr b="1" i="0" lang="en-US" sz="2200" u="none" cap="none" strike="noStrike">
                <a:solidFill>
                  <a:schemeClr val="dk1"/>
                </a:solidFill>
                <a:latin typeface="Calibri"/>
                <a:ea typeface="Calibri"/>
                <a:cs typeface="Calibri"/>
                <a:sym typeface="Calibri"/>
              </a:rPr>
              <a:t>III.   Plan Implementation &amp; Refinement</a:t>
            </a:r>
            <a:endParaRPr/>
          </a:p>
          <a:p>
            <a:pPr indent="-711200" lvl="1" marL="1168400" marR="0" rtl="0" algn="l">
              <a:lnSpc>
                <a:spcPct val="80000"/>
              </a:lnSpc>
              <a:spcBef>
                <a:spcPts val="44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Hold team meetings to review plans </a:t>
            </a:r>
            <a:r>
              <a:rPr b="1" i="0" lang="en-US" sz="2200" u="none" cap="none" strike="noStrike">
                <a:solidFill>
                  <a:srgbClr val="9966FF"/>
                </a:solidFill>
                <a:latin typeface="Calibri"/>
                <a:ea typeface="Calibri"/>
                <a:cs typeface="Calibri"/>
                <a:sym typeface="Calibri"/>
              </a:rPr>
              <a:t>(ongoing data collection </a:t>
            </a:r>
            <a:endParaRPr/>
          </a:p>
          <a:p>
            <a:pPr indent="-711200" lvl="1" marL="1168400" marR="0" rtl="0" algn="l">
              <a:lnSpc>
                <a:spcPct val="80000"/>
              </a:lnSpc>
              <a:spcBef>
                <a:spcPts val="440"/>
              </a:spcBef>
              <a:spcAft>
                <a:spcPts val="0"/>
              </a:spcAft>
              <a:buClr>
                <a:schemeClr val="dk1"/>
              </a:buClr>
              <a:buFont typeface="Noto Sans Symbols"/>
              <a:buNone/>
            </a:pPr>
            <a:r>
              <a:rPr b="1" i="0" lang="en-US" sz="2200" u="none" cap="none" strike="noStrike">
                <a:solidFill>
                  <a:srgbClr val="9966FF"/>
                </a:solidFill>
                <a:latin typeface="Calibri"/>
                <a:ea typeface="Calibri"/>
                <a:cs typeface="Calibri"/>
                <a:sym typeface="Calibri"/>
              </a:rPr>
              <a:t>     and use)</a:t>
            </a:r>
            <a:endParaRPr/>
          </a:p>
          <a:p>
            <a:pPr indent="-711200" lvl="1" marL="1168400" marR="0" rtl="0" algn="l">
              <a:lnSpc>
                <a:spcPct val="80000"/>
              </a:lnSpc>
              <a:spcBef>
                <a:spcPts val="440"/>
              </a:spcBef>
              <a:spcAft>
                <a:spcPts val="0"/>
              </a:spcAft>
              <a:buClr>
                <a:schemeClr val="dk1"/>
              </a:buClr>
              <a:buFont typeface="Noto Sans Symbols"/>
              <a:buNone/>
            </a:pPr>
            <a:r>
              <a:rPr b="0" i="0" lang="en-US" sz="2200" u="none" cap="none" strike="noStrike">
                <a:solidFill>
                  <a:schemeClr val="dk1"/>
                </a:solidFill>
                <a:latin typeface="Calibri"/>
                <a:ea typeface="Calibri"/>
                <a:cs typeface="Calibri"/>
                <a:sym typeface="Calibri"/>
              </a:rPr>
              <a:t>- Modify, adapt &amp; adjust team plan </a:t>
            </a:r>
            <a:r>
              <a:rPr b="1" i="0" lang="en-US" sz="2200" u="none" cap="none" strike="noStrike">
                <a:solidFill>
                  <a:srgbClr val="9966FF"/>
                </a:solidFill>
                <a:latin typeface="Calibri"/>
                <a:ea typeface="Calibri"/>
                <a:cs typeface="Calibri"/>
                <a:sym typeface="Calibri"/>
              </a:rPr>
              <a:t>(based on data)</a:t>
            </a:r>
            <a:endParaRPr b="0" i="0" sz="2200" u="none" cap="none" strike="noStrike">
              <a:solidFill>
                <a:srgbClr val="9966FF"/>
              </a:solidFill>
              <a:latin typeface="Calibri"/>
              <a:ea typeface="Calibri"/>
              <a:cs typeface="Calibri"/>
              <a:sym typeface="Calibri"/>
            </a:endParaRPr>
          </a:p>
          <a:p>
            <a:pPr indent="0" lvl="0" marL="0" marR="0" rtl="0" algn="l">
              <a:lnSpc>
                <a:spcPct val="80000"/>
              </a:lnSpc>
              <a:spcBef>
                <a:spcPts val="440"/>
              </a:spcBef>
              <a:spcAft>
                <a:spcPts val="0"/>
              </a:spcAft>
              <a:buClr>
                <a:schemeClr val="dk1"/>
              </a:buClr>
              <a:buFont typeface="Noto Sans Symbols"/>
              <a:buNone/>
            </a:pPr>
            <a:r>
              <a:rPr b="1" i="0" lang="en-US" sz="2200" u="none" cap="none" strike="noStrike">
                <a:solidFill>
                  <a:schemeClr val="dk1"/>
                </a:solidFill>
                <a:latin typeface="Calibri"/>
                <a:ea typeface="Calibri"/>
                <a:cs typeface="Calibri"/>
                <a:sym typeface="Calibri"/>
              </a:rPr>
              <a:t>IV.   Plan Completion &amp; Transition</a:t>
            </a:r>
            <a:endParaRPr/>
          </a:p>
          <a:p>
            <a:pPr indent="-711200" lvl="1" marL="1168400" marR="0" rtl="0" algn="l">
              <a:lnSpc>
                <a:spcPct val="80000"/>
              </a:lnSpc>
              <a:spcBef>
                <a:spcPts val="440"/>
              </a:spcBef>
              <a:spcAft>
                <a:spcPts val="0"/>
              </a:spcAft>
              <a:buClr>
                <a:schemeClr val="dk1"/>
              </a:buClr>
              <a:buFont typeface="Noto Sans Symbols"/>
              <a:buNone/>
            </a:pPr>
            <a:r>
              <a:rPr b="0" i="0" lang="en-US" sz="2200" u="none" cap="none" strike="noStrike">
                <a:solidFill>
                  <a:schemeClr val="dk1"/>
                </a:solidFill>
                <a:latin typeface="Calibri"/>
                <a:ea typeface="Calibri"/>
                <a:cs typeface="Calibri"/>
                <a:sym typeface="Calibri"/>
              </a:rPr>
              <a:t>- Define good enough </a:t>
            </a:r>
            <a:r>
              <a:rPr b="0" i="0" lang="en-US" sz="2200" u="none" cap="none" strike="noStrike">
                <a:solidFill>
                  <a:srgbClr val="9966FF"/>
                </a:solidFill>
                <a:latin typeface="Calibri"/>
                <a:ea typeface="Calibri"/>
                <a:cs typeface="Calibri"/>
                <a:sym typeface="Calibri"/>
              </a:rPr>
              <a:t>(</a:t>
            </a:r>
            <a:r>
              <a:rPr b="1" i="0" lang="en-US" sz="2200" u="none" cap="none" strike="noStrike">
                <a:solidFill>
                  <a:srgbClr val="9966FF"/>
                </a:solidFill>
                <a:latin typeface="Calibri"/>
                <a:ea typeface="Calibri"/>
                <a:cs typeface="Calibri"/>
                <a:sym typeface="Calibri"/>
              </a:rPr>
              <a:t>Data-based decision-making)</a:t>
            </a:r>
            <a:endParaRPr b="0" i="0" sz="2200" u="none" cap="none" strike="noStrike">
              <a:solidFill>
                <a:srgbClr val="9966FF"/>
              </a:solidFill>
              <a:latin typeface="Calibri"/>
              <a:ea typeface="Calibri"/>
              <a:cs typeface="Calibri"/>
              <a:sym typeface="Calibri"/>
            </a:endParaRPr>
          </a:p>
          <a:p>
            <a:pPr indent="-285750" lvl="1" marL="742950" marR="0" rtl="0" algn="l">
              <a:lnSpc>
                <a:spcPct val="80000"/>
              </a:lnSpc>
              <a:spcBef>
                <a:spcPts val="480"/>
              </a:spcBef>
              <a:spcAft>
                <a:spcPts val="0"/>
              </a:spcAft>
              <a:buClr>
                <a:schemeClr val="dk1"/>
              </a:buClr>
              <a:buSzPts val="2400"/>
              <a:buFont typeface="Noto Sans Symbols"/>
              <a:buChar char="•"/>
            </a:pPr>
            <a:r>
              <a:rPr b="0" i="0" lang="en-US" sz="2200" u="none" cap="none" strike="noStrike">
                <a:solidFill>
                  <a:schemeClr val="dk1"/>
                </a:solidFill>
                <a:latin typeface="Calibri"/>
                <a:ea typeface="Calibri"/>
                <a:cs typeface="Calibri"/>
                <a:sym typeface="Calibri"/>
              </a:rPr>
              <a:t>“Unwrap”</a:t>
            </a:r>
            <a:r>
              <a:rPr b="0" i="0" lang="en-US" sz="2400" u="none" cap="none" strike="noStrike">
                <a:solidFill>
                  <a:schemeClr val="dk1"/>
                </a:solidFill>
                <a:latin typeface="Comic Sans MS"/>
                <a:ea typeface="Comic Sans MS"/>
                <a:cs typeface="Comic Sans MS"/>
                <a:sym typeface="Comic Sans MS"/>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0" st="0"/>
                                            </p:txEl>
                                          </p:spTgt>
                                        </p:tgtEl>
                                        <p:attrNameLst>
                                          <p:attrName>style.visibility</p:attrName>
                                        </p:attrNameLst>
                                      </p:cBhvr>
                                      <p:to>
                                        <p:strVal val="visible"/>
                                      </p:to>
                                    </p:set>
                                    <p:anim calcmode="lin" valueType="num">
                                      <p:cBhvr additive="base">
                                        <p:cTn dur="500"/>
                                        <p:tgtEl>
                                          <p:spTgt spid="53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1" st="1"/>
                                            </p:txEl>
                                          </p:spTgt>
                                        </p:tgtEl>
                                        <p:attrNameLst>
                                          <p:attrName>style.visibility</p:attrName>
                                        </p:attrNameLst>
                                      </p:cBhvr>
                                      <p:to>
                                        <p:strVal val="visible"/>
                                      </p:to>
                                    </p:set>
                                    <p:anim calcmode="lin" valueType="num">
                                      <p:cBhvr additive="base">
                                        <p:cTn dur="500"/>
                                        <p:tgtEl>
                                          <p:spTgt spid="53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2" st="2"/>
                                            </p:txEl>
                                          </p:spTgt>
                                        </p:tgtEl>
                                        <p:attrNameLst>
                                          <p:attrName>style.visibility</p:attrName>
                                        </p:attrNameLst>
                                      </p:cBhvr>
                                      <p:to>
                                        <p:strVal val="visible"/>
                                      </p:to>
                                    </p:set>
                                    <p:anim calcmode="lin" valueType="num">
                                      <p:cBhvr additive="base">
                                        <p:cTn dur="500"/>
                                        <p:tgtEl>
                                          <p:spTgt spid="53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3" st="3"/>
                                            </p:txEl>
                                          </p:spTgt>
                                        </p:tgtEl>
                                        <p:attrNameLst>
                                          <p:attrName>style.visibility</p:attrName>
                                        </p:attrNameLst>
                                      </p:cBhvr>
                                      <p:to>
                                        <p:strVal val="visible"/>
                                      </p:to>
                                    </p:set>
                                    <p:anim calcmode="lin" valueType="num">
                                      <p:cBhvr additive="base">
                                        <p:cTn dur="500"/>
                                        <p:tgtEl>
                                          <p:spTgt spid="53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4" st="4"/>
                                            </p:txEl>
                                          </p:spTgt>
                                        </p:tgtEl>
                                        <p:attrNameLst>
                                          <p:attrName>style.visibility</p:attrName>
                                        </p:attrNameLst>
                                      </p:cBhvr>
                                      <p:to>
                                        <p:strVal val="visible"/>
                                      </p:to>
                                    </p:set>
                                    <p:anim calcmode="lin" valueType="num">
                                      <p:cBhvr additive="base">
                                        <p:cTn dur="500"/>
                                        <p:tgtEl>
                                          <p:spTgt spid="53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5" st="5"/>
                                            </p:txEl>
                                          </p:spTgt>
                                        </p:tgtEl>
                                        <p:attrNameLst>
                                          <p:attrName>style.visibility</p:attrName>
                                        </p:attrNameLst>
                                      </p:cBhvr>
                                      <p:to>
                                        <p:strVal val="visible"/>
                                      </p:to>
                                    </p:set>
                                    <p:anim calcmode="lin" valueType="num">
                                      <p:cBhvr additive="base">
                                        <p:cTn dur="500"/>
                                        <p:tgtEl>
                                          <p:spTgt spid="53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6" st="6"/>
                                            </p:txEl>
                                          </p:spTgt>
                                        </p:tgtEl>
                                        <p:attrNameLst>
                                          <p:attrName>style.visibility</p:attrName>
                                        </p:attrNameLst>
                                      </p:cBhvr>
                                      <p:to>
                                        <p:strVal val="visible"/>
                                      </p:to>
                                    </p:set>
                                    <p:anim calcmode="lin" valueType="num">
                                      <p:cBhvr additive="base">
                                        <p:cTn dur="500"/>
                                        <p:tgtEl>
                                          <p:spTgt spid="53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7" st="7"/>
                                            </p:txEl>
                                          </p:spTgt>
                                        </p:tgtEl>
                                        <p:attrNameLst>
                                          <p:attrName>style.visibility</p:attrName>
                                        </p:attrNameLst>
                                      </p:cBhvr>
                                      <p:to>
                                        <p:strVal val="visible"/>
                                      </p:to>
                                    </p:set>
                                    <p:anim calcmode="lin" valueType="num">
                                      <p:cBhvr additive="base">
                                        <p:cTn dur="500"/>
                                        <p:tgtEl>
                                          <p:spTgt spid="537">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8" st="8"/>
                                            </p:txEl>
                                          </p:spTgt>
                                        </p:tgtEl>
                                        <p:attrNameLst>
                                          <p:attrName>style.visibility</p:attrName>
                                        </p:attrNameLst>
                                      </p:cBhvr>
                                      <p:to>
                                        <p:strVal val="visible"/>
                                      </p:to>
                                    </p:set>
                                    <p:anim calcmode="lin" valueType="num">
                                      <p:cBhvr additive="base">
                                        <p:cTn dur="500"/>
                                        <p:tgtEl>
                                          <p:spTgt spid="537">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9" st="9"/>
                                            </p:txEl>
                                          </p:spTgt>
                                        </p:tgtEl>
                                        <p:attrNameLst>
                                          <p:attrName>style.visibility</p:attrName>
                                        </p:attrNameLst>
                                      </p:cBhvr>
                                      <p:to>
                                        <p:strVal val="visible"/>
                                      </p:to>
                                    </p:set>
                                    <p:anim calcmode="lin" valueType="num">
                                      <p:cBhvr additive="base">
                                        <p:cTn dur="500"/>
                                        <p:tgtEl>
                                          <p:spTgt spid="537">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10" st="10"/>
                                            </p:txEl>
                                          </p:spTgt>
                                        </p:tgtEl>
                                        <p:attrNameLst>
                                          <p:attrName>style.visibility</p:attrName>
                                        </p:attrNameLst>
                                      </p:cBhvr>
                                      <p:to>
                                        <p:strVal val="visible"/>
                                      </p:to>
                                    </p:set>
                                    <p:anim calcmode="lin" valueType="num">
                                      <p:cBhvr additive="base">
                                        <p:cTn dur="500"/>
                                        <p:tgtEl>
                                          <p:spTgt spid="537">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11" st="11"/>
                                            </p:txEl>
                                          </p:spTgt>
                                        </p:tgtEl>
                                        <p:attrNameLst>
                                          <p:attrName>style.visibility</p:attrName>
                                        </p:attrNameLst>
                                      </p:cBhvr>
                                      <p:to>
                                        <p:strVal val="visible"/>
                                      </p:to>
                                    </p:set>
                                    <p:anim calcmode="lin" valueType="num">
                                      <p:cBhvr additive="base">
                                        <p:cTn dur="500"/>
                                        <p:tgtEl>
                                          <p:spTgt spid="537">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12" st="12"/>
                                            </p:txEl>
                                          </p:spTgt>
                                        </p:tgtEl>
                                        <p:attrNameLst>
                                          <p:attrName>style.visibility</p:attrName>
                                        </p:attrNameLst>
                                      </p:cBhvr>
                                      <p:to>
                                        <p:strVal val="visible"/>
                                      </p:to>
                                    </p:set>
                                    <p:anim calcmode="lin" valueType="num">
                                      <p:cBhvr additive="base">
                                        <p:cTn dur="500"/>
                                        <p:tgtEl>
                                          <p:spTgt spid="537">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5"/>
          <p:cNvSpPr txBox="1"/>
          <p:nvPr>
            <p:ph type="title"/>
          </p:nvPr>
        </p:nvSpPr>
        <p:spPr>
          <a:xfrm>
            <a:off x="457200" y="304800"/>
            <a:ext cx="82296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Overall Content </a:t>
            </a:r>
            <a:endParaRPr/>
          </a:p>
        </p:txBody>
      </p:sp>
      <p:sp>
        <p:nvSpPr>
          <p:cNvPr id="543" name="Google Shape;543;p75"/>
          <p:cNvSpPr txBox="1"/>
          <p:nvPr/>
        </p:nvSpPr>
        <p:spPr>
          <a:xfrm>
            <a:off x="457200" y="1524000"/>
            <a:ext cx="8534400" cy="5262980"/>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Administrator’s Role: Key Messages for Leaders</a:t>
            </a:r>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Tier 2/3 District and Building readiness criteria </a:t>
            </a:r>
            <a:endParaRPr sz="2800">
              <a:solidFill>
                <a:schemeClr val="dk1"/>
              </a:solidFill>
              <a:latin typeface="Calibri"/>
              <a:ea typeface="Calibri"/>
              <a:cs typeface="Calibri"/>
              <a:sym typeface="Calibri"/>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Systems, data and practices for advanced tiers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b="1" lang="en-US" sz="2800">
                <a:solidFill>
                  <a:srgbClr val="738AFF"/>
                </a:solidFill>
                <a:latin typeface="Calibri"/>
                <a:ea typeface="Calibri"/>
                <a:cs typeface="Calibri"/>
                <a:sym typeface="Calibri"/>
              </a:rPr>
              <a:t>Ongoing assessment of current Tier 2/3 structures in their school.</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Action plan to leave the 1-day training with and take back to their schools to implement</a:t>
            </a:r>
            <a:endParaRPr/>
          </a:p>
          <a:p>
            <a:pPr indent="-279400" lvl="0" marL="457200" marR="0" rtl="0" algn="l">
              <a:spcBef>
                <a:spcPts val="0"/>
              </a:spcBef>
              <a:spcAft>
                <a:spcPts val="0"/>
              </a:spcAft>
              <a:buClr>
                <a:schemeClr val="accent2"/>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6"/>
          <p:cNvSpPr/>
          <p:nvPr/>
        </p:nvSpPr>
        <p:spPr>
          <a:xfrm>
            <a:off x="-962025" y="-133985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76"/>
          <p:cNvSpPr/>
          <p:nvPr/>
        </p:nvSpPr>
        <p:spPr>
          <a:xfrm>
            <a:off x="-962025" y="-9398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76"/>
          <p:cNvSpPr/>
          <p:nvPr/>
        </p:nvSpPr>
        <p:spPr>
          <a:xfrm>
            <a:off x="457200" y="77788"/>
            <a:ext cx="8229600" cy="1216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333CC"/>
                </a:solidFill>
                <a:latin typeface="Cambria"/>
                <a:ea typeface="Cambria"/>
                <a:cs typeface="Cambria"/>
                <a:sym typeface="Cambria"/>
              </a:rPr>
              <a:t>Daily Progress Report (DPR) Sample</a:t>
            </a:r>
            <a:br>
              <a:rPr b="1" lang="en-US" sz="2400">
                <a:solidFill>
                  <a:srgbClr val="3333CC"/>
                </a:solidFill>
                <a:latin typeface="Cambria"/>
                <a:ea typeface="Cambria"/>
                <a:cs typeface="Cambria"/>
                <a:sym typeface="Cambria"/>
              </a:rPr>
            </a:br>
            <a:endParaRPr b="1" sz="900">
              <a:solidFill>
                <a:srgbClr val="3333CC"/>
              </a:solidFill>
              <a:latin typeface="Cambria"/>
              <a:ea typeface="Cambria"/>
              <a:cs typeface="Cambria"/>
              <a:sym typeface="Cambria"/>
            </a:endParaRPr>
          </a:p>
          <a:p>
            <a:pPr indent="0" lvl="0" marL="0" marR="0" rtl="0" algn="ctr">
              <a:spcBef>
                <a:spcPts val="0"/>
              </a:spcBef>
              <a:spcAft>
                <a:spcPts val="0"/>
              </a:spcAft>
              <a:buNone/>
            </a:pPr>
            <a:r>
              <a:rPr lang="en-US" sz="1000">
                <a:solidFill>
                  <a:schemeClr val="dk1"/>
                </a:solidFill>
                <a:latin typeface="Comic Sans MS"/>
                <a:ea typeface="Comic Sans MS"/>
                <a:cs typeface="Comic Sans MS"/>
                <a:sym typeface="Comic Sans MS"/>
              </a:rPr>
              <a:t>NAME:______________________  DATE:__________________</a:t>
            </a:r>
            <a:endParaRPr/>
          </a:p>
          <a:p>
            <a:pPr indent="0" lvl="0" marL="0" marR="0" rtl="0" algn="ctr">
              <a:spcBef>
                <a:spcPts val="0"/>
              </a:spcBef>
              <a:spcAft>
                <a:spcPts val="0"/>
              </a:spcAft>
              <a:buNone/>
            </a:pPr>
            <a:r>
              <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Teachers please indicate YES (2), SO-SO (1), or NO (0) regarding the student’s achievement</a:t>
            </a: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 in relation to the following sets of expectations/behaviors</a:t>
            </a:r>
            <a:r>
              <a:rPr lang="en-US" sz="900">
                <a:solidFill>
                  <a:schemeClr val="dk1"/>
                </a:solidFill>
                <a:latin typeface="Comic Sans MS"/>
                <a:ea typeface="Comic Sans MS"/>
                <a:cs typeface="Comic Sans MS"/>
                <a:sym typeface="Comic Sans MS"/>
              </a:rPr>
              <a:t>.</a:t>
            </a:r>
            <a:endParaRPr sz="1800">
              <a:solidFill>
                <a:schemeClr val="dk1"/>
              </a:solidFill>
              <a:latin typeface="Calibri"/>
              <a:ea typeface="Calibri"/>
              <a:cs typeface="Calibri"/>
              <a:sym typeface="Calibri"/>
            </a:endParaRPr>
          </a:p>
        </p:txBody>
      </p:sp>
      <p:graphicFrame>
        <p:nvGraphicFramePr>
          <p:cNvPr id="553" name="Google Shape;553;p76"/>
          <p:cNvGraphicFramePr/>
          <p:nvPr/>
        </p:nvGraphicFramePr>
        <p:xfrm>
          <a:off x="533400" y="1443038"/>
          <a:ext cx="3000000" cy="3000000"/>
        </p:xfrm>
        <a:graphic>
          <a:graphicData uri="http://schemas.openxmlformats.org/drawingml/2006/table">
            <a:tbl>
              <a:tblPr>
                <a:noFill/>
                <a:tableStyleId>{10FEBF86-A53F-4522-814B-C14C1E07D8BE}</a:tableStyleId>
              </a:tblPr>
              <a:tblGrid>
                <a:gridCol w="1752600"/>
                <a:gridCol w="1673225"/>
                <a:gridCol w="1574800"/>
                <a:gridCol w="1574800"/>
                <a:gridCol w="1577975"/>
              </a:tblGrid>
              <a:tr h="538200">
                <a:tc>
                  <a:txBody>
                    <a:bodyPr/>
                    <a:lstStyle/>
                    <a:p>
                      <a:pPr indent="0" lvl="0" marL="0" marR="0" rtl="0" algn="ctr">
                        <a:lnSpc>
                          <a:spcPct val="100000"/>
                        </a:lnSpc>
                        <a:spcBef>
                          <a:spcPts val="0"/>
                        </a:spcBef>
                        <a:spcAft>
                          <a:spcPts val="0"/>
                        </a:spcAft>
                        <a:buClr>
                          <a:schemeClr val="dk1"/>
                        </a:buClr>
                        <a:buFont typeface="Calibri"/>
                        <a:buNone/>
                      </a:pPr>
                      <a:r>
                        <a:t/>
                      </a:r>
                      <a:endParaRPr b="1"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EXPECTATIONS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1 st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2</a:t>
                      </a:r>
                      <a:r>
                        <a:rPr b="1" baseline="30000" i="0" lang="en-US" sz="900" u="none" cap="none" strike="noStrike">
                          <a:solidFill>
                            <a:schemeClr val="dk1"/>
                          </a:solidFill>
                          <a:latin typeface="Arial"/>
                          <a:ea typeface="Arial"/>
                          <a:cs typeface="Arial"/>
                          <a:sym typeface="Arial"/>
                        </a:rPr>
                        <a:t> </a:t>
                      </a:r>
                      <a:r>
                        <a:rPr b="1" i="0" lang="en-US" sz="900" u="none" cap="none" strike="noStrike">
                          <a:solidFill>
                            <a:schemeClr val="dk1"/>
                          </a:solidFill>
                          <a:latin typeface="Arial"/>
                          <a:ea typeface="Arial"/>
                          <a:cs typeface="Arial"/>
                          <a:sym typeface="Arial"/>
                        </a:rPr>
                        <a:t>nd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3 rd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4 th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r>
              <a:tr h="909700">
                <a:tc>
                  <a:txBody>
                    <a:bodyPr/>
                    <a:lstStyle/>
                    <a:p>
                      <a:pPr indent="0" lvl="0" marL="0" marR="0" rtl="0" algn="ctr">
                        <a:lnSpc>
                          <a:spcPct val="100000"/>
                        </a:lnSpc>
                        <a:spcBef>
                          <a:spcPts val="0"/>
                        </a:spcBef>
                        <a:spcAft>
                          <a:spcPts val="0"/>
                        </a:spcAft>
                        <a:buClr>
                          <a:schemeClr val="dk1"/>
                        </a:buClr>
                        <a:buFont typeface="Arial"/>
                        <a:buNone/>
                      </a:pPr>
                      <a:r>
                        <a:rPr b="1" i="0" lang="en-US" sz="1400" u="none" cap="none" strike="noStrike">
                          <a:solidFill>
                            <a:schemeClr val="dk1"/>
                          </a:solidFill>
                          <a:latin typeface="Arial"/>
                          <a:ea typeface="Arial"/>
                          <a:cs typeface="Arial"/>
                          <a:sym typeface="Arial"/>
                        </a:rPr>
                        <a:t>Be Safe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E0E0"/>
                    </a:solidFill>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16075">
                <a:tc>
                  <a:txBody>
                    <a:bodyPr/>
                    <a:lstStyle/>
                    <a:p>
                      <a:pPr indent="0" lvl="0" marL="0" marR="0" rtl="0" algn="ctr">
                        <a:lnSpc>
                          <a:spcPct val="100000"/>
                        </a:lnSpc>
                        <a:spcBef>
                          <a:spcPts val="0"/>
                        </a:spcBef>
                        <a:spcAft>
                          <a:spcPts val="0"/>
                        </a:spcAft>
                        <a:buClr>
                          <a:schemeClr val="dk1"/>
                        </a:buClr>
                        <a:buFont typeface="Arial"/>
                        <a:buNone/>
                      </a:pPr>
                      <a:r>
                        <a:rPr b="1" i="0" lang="en-US" sz="1400" u="none" cap="none" strike="noStrike">
                          <a:solidFill>
                            <a:schemeClr val="dk1"/>
                          </a:solidFill>
                          <a:latin typeface="Arial"/>
                          <a:ea typeface="Arial"/>
                          <a:cs typeface="Arial"/>
                          <a:sym typeface="Arial"/>
                        </a:rPr>
                        <a:t>Be Respectful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E0E0"/>
                    </a:solidFill>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76400">
                <a:tc>
                  <a:txBody>
                    <a:bodyPr/>
                    <a:lstStyle/>
                    <a:p>
                      <a:pPr indent="0" lvl="0" marL="0" marR="0" rtl="0" algn="ctr">
                        <a:lnSpc>
                          <a:spcPct val="100000"/>
                        </a:lnSpc>
                        <a:spcBef>
                          <a:spcPts val="0"/>
                        </a:spcBef>
                        <a:spcAft>
                          <a:spcPts val="0"/>
                        </a:spcAft>
                        <a:buClr>
                          <a:schemeClr val="dk1"/>
                        </a:buClr>
                        <a:buFont typeface="Arial"/>
                        <a:buNone/>
                      </a:pPr>
                      <a:r>
                        <a:rPr b="1" i="0" lang="en-US" sz="1400" u="none" cap="none" strike="noStrike">
                          <a:solidFill>
                            <a:schemeClr val="dk1"/>
                          </a:solidFill>
                          <a:latin typeface="Arial"/>
                          <a:ea typeface="Arial"/>
                          <a:cs typeface="Arial"/>
                          <a:sym typeface="Arial"/>
                        </a:rPr>
                        <a:t>Be Responsible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E0E0"/>
                    </a:solidFill>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00">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Total Points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00">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Teacher Initials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54" name="Google Shape;554;p76"/>
          <p:cNvSpPr/>
          <p:nvPr/>
        </p:nvSpPr>
        <p:spPr>
          <a:xfrm>
            <a:off x="304800" y="6019800"/>
            <a:ext cx="9088438" cy="584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Adapted from Grant Middle School STAR CLUB</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US" sz="900">
                <a:solidFill>
                  <a:schemeClr val="dk1"/>
                </a:solidFill>
                <a:latin typeface="Comic Sans MS"/>
                <a:ea typeface="Comic Sans MS"/>
                <a:cs typeface="Comic Sans MS"/>
                <a:sym typeface="Comic Sans MS"/>
              </a:rPr>
              <a:t>									           </a:t>
            </a:r>
            <a:endParaRPr sz="900">
              <a:solidFill>
                <a:schemeClr val="dk1"/>
              </a:solidFill>
              <a:latin typeface="Calibri"/>
              <a:ea typeface="Calibri"/>
              <a:cs typeface="Calibri"/>
              <a:sym typeface="Calibri"/>
            </a:endParaRPr>
          </a:p>
        </p:txBody>
      </p:sp>
      <p:sp>
        <p:nvSpPr>
          <p:cNvPr id="555" name="Google Shape;555;p76"/>
          <p:cNvSpPr/>
          <p:nvPr/>
        </p:nvSpPr>
        <p:spPr>
          <a:xfrm>
            <a:off x="1981200" y="6448425"/>
            <a:ext cx="5883275"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Adapted from </a:t>
            </a:r>
            <a:r>
              <a:rPr i="1" lang="en-US" sz="900">
                <a:solidFill>
                  <a:schemeClr val="dk1"/>
                </a:solidFill>
                <a:latin typeface="Calibri"/>
                <a:ea typeface="Calibri"/>
                <a:cs typeface="Calibri"/>
                <a:sym typeface="Calibri"/>
              </a:rPr>
              <a:t>Responding to Problem Behavior in Schools: The Behavior Education Program</a:t>
            </a:r>
            <a:r>
              <a:rPr lang="en-US" sz="900">
                <a:solidFill>
                  <a:schemeClr val="dk1"/>
                </a:solidFill>
                <a:latin typeface="Calibri"/>
                <a:ea typeface="Calibri"/>
                <a:cs typeface="Calibri"/>
                <a:sym typeface="Calibri"/>
              </a:rPr>
              <a:t> by Crone, Horner, and Hawken</a:t>
            </a:r>
            <a:endParaRPr sz="18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7"/>
          <p:cNvSpPr/>
          <p:nvPr/>
        </p:nvSpPr>
        <p:spPr>
          <a:xfrm>
            <a:off x="-962025" y="-133985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77"/>
          <p:cNvSpPr/>
          <p:nvPr/>
        </p:nvSpPr>
        <p:spPr>
          <a:xfrm>
            <a:off x="-962025" y="-9398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77"/>
          <p:cNvSpPr/>
          <p:nvPr/>
        </p:nvSpPr>
        <p:spPr>
          <a:xfrm>
            <a:off x="1847850" y="77788"/>
            <a:ext cx="5537200" cy="1216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333CC"/>
                </a:solidFill>
                <a:latin typeface="Cambria"/>
                <a:ea typeface="Cambria"/>
                <a:cs typeface="Cambria"/>
                <a:sym typeface="Cambria"/>
              </a:rPr>
              <a:t>Daily Progress Report (DPR) Sample</a:t>
            </a:r>
            <a:br>
              <a:rPr b="1" lang="en-US" sz="2400" u="sng">
                <a:solidFill>
                  <a:srgbClr val="3333CC"/>
                </a:solidFill>
                <a:latin typeface="Arial"/>
                <a:ea typeface="Arial"/>
                <a:cs typeface="Arial"/>
                <a:sym typeface="Arial"/>
              </a:rPr>
            </a:br>
            <a:endParaRPr b="1" sz="900" u="sng">
              <a:solidFill>
                <a:srgbClr val="3333CC"/>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Comic Sans MS"/>
                <a:ea typeface="Comic Sans MS"/>
                <a:cs typeface="Comic Sans MS"/>
                <a:sym typeface="Comic Sans MS"/>
              </a:rPr>
              <a:t>NAME:______________________  DATE:__________________</a:t>
            </a:r>
            <a:endParaRPr/>
          </a:p>
          <a:p>
            <a:pPr indent="0" lvl="0" marL="0" marR="0" rtl="0" algn="ctr">
              <a:spcBef>
                <a:spcPts val="0"/>
              </a:spcBef>
              <a:spcAft>
                <a:spcPts val="0"/>
              </a:spcAft>
              <a:buNone/>
            </a:pPr>
            <a:r>
              <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Teachers please indicate YES (2), SO-SO (1), or NO (0) regarding the student’s achievement</a:t>
            </a: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 in relation to the following sets of expectations/behaviors</a:t>
            </a:r>
            <a:r>
              <a:rPr lang="en-US" sz="900">
                <a:solidFill>
                  <a:schemeClr val="dk1"/>
                </a:solidFill>
                <a:latin typeface="Comic Sans MS"/>
                <a:ea typeface="Comic Sans MS"/>
                <a:cs typeface="Comic Sans MS"/>
                <a:sym typeface="Comic Sans MS"/>
              </a:rPr>
              <a:t>.</a:t>
            </a:r>
            <a:endParaRPr sz="1800">
              <a:solidFill>
                <a:schemeClr val="dk1"/>
              </a:solidFill>
              <a:latin typeface="Calibri"/>
              <a:ea typeface="Calibri"/>
              <a:cs typeface="Calibri"/>
              <a:sym typeface="Calibri"/>
            </a:endParaRPr>
          </a:p>
        </p:txBody>
      </p:sp>
      <p:graphicFrame>
        <p:nvGraphicFramePr>
          <p:cNvPr id="565" name="Google Shape;565;p77"/>
          <p:cNvGraphicFramePr/>
          <p:nvPr/>
        </p:nvGraphicFramePr>
        <p:xfrm>
          <a:off x="533400" y="1443038"/>
          <a:ext cx="3000000" cy="3000000"/>
        </p:xfrm>
        <a:graphic>
          <a:graphicData uri="http://schemas.openxmlformats.org/drawingml/2006/table">
            <a:tbl>
              <a:tblPr>
                <a:noFill/>
                <a:tableStyleId>{10FEBF86-A53F-4522-814B-C14C1E07D8BE}</a:tableStyleId>
              </a:tblPr>
              <a:tblGrid>
                <a:gridCol w="1851025"/>
                <a:gridCol w="1574800"/>
                <a:gridCol w="1574800"/>
                <a:gridCol w="1574800"/>
                <a:gridCol w="1577975"/>
              </a:tblGrid>
              <a:tr h="538200">
                <a:tc>
                  <a:txBody>
                    <a:bodyPr/>
                    <a:lstStyle/>
                    <a:p>
                      <a:pPr indent="0" lvl="0" marL="0" marR="0" rtl="0" algn="ctr">
                        <a:lnSpc>
                          <a:spcPct val="100000"/>
                        </a:lnSpc>
                        <a:spcBef>
                          <a:spcPts val="0"/>
                        </a:spcBef>
                        <a:spcAft>
                          <a:spcPts val="0"/>
                        </a:spcAft>
                        <a:buClr>
                          <a:schemeClr val="dk1"/>
                        </a:buClr>
                        <a:buFont typeface="Calibri"/>
                        <a:buNone/>
                      </a:pPr>
                      <a:r>
                        <a:t/>
                      </a:r>
                      <a:endParaRPr b="1"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EXPECTATIONS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1 st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2</a:t>
                      </a:r>
                      <a:r>
                        <a:rPr b="1" baseline="30000" i="0" lang="en-US" sz="900" u="none" cap="none" strike="noStrike">
                          <a:solidFill>
                            <a:schemeClr val="dk1"/>
                          </a:solidFill>
                          <a:latin typeface="Arial"/>
                          <a:ea typeface="Arial"/>
                          <a:cs typeface="Arial"/>
                          <a:sym typeface="Arial"/>
                        </a:rPr>
                        <a:t> </a:t>
                      </a:r>
                      <a:r>
                        <a:rPr b="1" i="0" lang="en-US" sz="900" u="none" cap="none" strike="noStrike">
                          <a:solidFill>
                            <a:schemeClr val="dk1"/>
                          </a:solidFill>
                          <a:latin typeface="Arial"/>
                          <a:ea typeface="Arial"/>
                          <a:cs typeface="Arial"/>
                          <a:sym typeface="Arial"/>
                        </a:rPr>
                        <a:t>nd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3 rd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4 th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r>
              <a:tr h="909700">
                <a:tc>
                  <a:txBody>
                    <a:bodyPr/>
                    <a:lstStyle/>
                    <a:p>
                      <a:pPr indent="0" lvl="0" marL="0" marR="0" rtl="0" algn="ctr">
                        <a:lnSpc>
                          <a:spcPct val="100000"/>
                        </a:lnSpc>
                        <a:spcBef>
                          <a:spcPts val="0"/>
                        </a:spcBef>
                        <a:spcAft>
                          <a:spcPts val="0"/>
                        </a:spcAft>
                        <a:buClr>
                          <a:schemeClr val="dk1"/>
                        </a:buClr>
                        <a:buFont typeface="Arial"/>
                        <a:buNone/>
                      </a:pPr>
                      <a:r>
                        <a:rPr b="1" i="0" lang="en-US" sz="1400" u="none" cap="none" strike="noStrike">
                          <a:solidFill>
                            <a:schemeClr val="dk1"/>
                          </a:solidFill>
                          <a:latin typeface="Arial"/>
                          <a:ea typeface="Arial"/>
                          <a:cs typeface="Arial"/>
                          <a:sym typeface="Arial"/>
                        </a:rPr>
                        <a:t>Be Safe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E0E0"/>
                    </a:solidFill>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16075">
                <a:tc>
                  <a:txBody>
                    <a:bodyPr/>
                    <a:lstStyle/>
                    <a:p>
                      <a:pPr indent="0" lvl="0" marL="0" marR="0" rtl="0" algn="ctr">
                        <a:lnSpc>
                          <a:spcPct val="100000"/>
                        </a:lnSpc>
                        <a:spcBef>
                          <a:spcPts val="0"/>
                        </a:spcBef>
                        <a:spcAft>
                          <a:spcPts val="0"/>
                        </a:spcAft>
                        <a:buClr>
                          <a:schemeClr val="dk1"/>
                        </a:buClr>
                        <a:buFont typeface="Arial"/>
                        <a:buNone/>
                      </a:pPr>
                      <a:r>
                        <a:rPr b="1" i="0" lang="en-US" sz="1400" u="none" cap="none" strike="noStrike">
                          <a:solidFill>
                            <a:schemeClr val="dk1"/>
                          </a:solidFill>
                          <a:latin typeface="Arial"/>
                          <a:ea typeface="Arial"/>
                          <a:cs typeface="Arial"/>
                          <a:sym typeface="Arial"/>
                        </a:rPr>
                        <a:t>Be Respectful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E0E0"/>
                    </a:solidFill>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76400">
                <a:tc>
                  <a:txBody>
                    <a:bodyPr/>
                    <a:lstStyle/>
                    <a:p>
                      <a:pPr indent="0" lvl="0" marL="0" marR="0" rtl="0" algn="ctr">
                        <a:lnSpc>
                          <a:spcPct val="100000"/>
                        </a:lnSpc>
                        <a:spcBef>
                          <a:spcPts val="0"/>
                        </a:spcBef>
                        <a:spcAft>
                          <a:spcPts val="0"/>
                        </a:spcAft>
                        <a:buClr>
                          <a:schemeClr val="dk1"/>
                        </a:buClr>
                        <a:buFont typeface="Arial"/>
                        <a:buNone/>
                      </a:pPr>
                      <a:r>
                        <a:rPr b="1" i="0" lang="en-US" sz="1400" u="none" cap="none" strike="noStrike">
                          <a:solidFill>
                            <a:schemeClr val="dk1"/>
                          </a:solidFill>
                          <a:latin typeface="Arial"/>
                          <a:ea typeface="Arial"/>
                          <a:cs typeface="Arial"/>
                          <a:sym typeface="Arial"/>
                        </a:rPr>
                        <a:t>Be Responsible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E0E0"/>
                    </a:solidFill>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00">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Total Points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00">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Teacher Initials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66" name="Google Shape;566;p77"/>
          <p:cNvSpPr/>
          <p:nvPr/>
        </p:nvSpPr>
        <p:spPr>
          <a:xfrm>
            <a:off x="69850" y="6172200"/>
            <a:ext cx="9088438"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Adapted from Grant Middle School STAR CLUB</a:t>
            </a:r>
            <a:r>
              <a:rPr lang="en-US" sz="900">
                <a:solidFill>
                  <a:schemeClr val="dk1"/>
                </a:solidFill>
                <a:latin typeface="Comic Sans MS"/>
                <a:ea typeface="Comic Sans MS"/>
                <a:cs typeface="Comic Sans MS"/>
                <a:sym typeface="Comic Sans MS"/>
              </a:rPr>
              <a:t>				           </a:t>
            </a:r>
            <a:endParaRPr sz="900">
              <a:solidFill>
                <a:schemeClr val="dk1"/>
              </a:solidFill>
              <a:latin typeface="Calibri"/>
              <a:ea typeface="Calibri"/>
              <a:cs typeface="Calibri"/>
              <a:sym typeface="Calibri"/>
            </a:endParaRPr>
          </a:p>
        </p:txBody>
      </p:sp>
      <p:sp>
        <p:nvSpPr>
          <p:cNvPr id="567" name="Google Shape;567;p77"/>
          <p:cNvSpPr/>
          <p:nvPr/>
        </p:nvSpPr>
        <p:spPr>
          <a:xfrm>
            <a:off x="1828800" y="6462713"/>
            <a:ext cx="5883275"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Adapted from </a:t>
            </a:r>
            <a:r>
              <a:rPr i="1" lang="en-US" sz="900">
                <a:solidFill>
                  <a:schemeClr val="dk1"/>
                </a:solidFill>
                <a:latin typeface="Calibri"/>
                <a:ea typeface="Calibri"/>
                <a:cs typeface="Calibri"/>
                <a:sym typeface="Calibri"/>
              </a:rPr>
              <a:t>Responding to Problem Behavior in Schools: The Behavior Education Program</a:t>
            </a:r>
            <a:r>
              <a:rPr lang="en-US" sz="900">
                <a:solidFill>
                  <a:schemeClr val="dk1"/>
                </a:solidFill>
                <a:latin typeface="Calibri"/>
                <a:ea typeface="Calibri"/>
                <a:cs typeface="Calibri"/>
                <a:sym typeface="Calibri"/>
              </a:rPr>
              <a:t> by Crone, Horner, and Hawken</a:t>
            </a:r>
            <a:endParaRPr sz="1800">
              <a:solidFill>
                <a:schemeClr val="dk1"/>
              </a:solidFill>
              <a:latin typeface="Calibri"/>
              <a:ea typeface="Calibri"/>
              <a:cs typeface="Calibri"/>
              <a:sym typeface="Calibri"/>
            </a:endParaRPr>
          </a:p>
        </p:txBody>
      </p:sp>
      <p:sp>
        <p:nvSpPr>
          <p:cNvPr id="568" name="Google Shape;568;p77"/>
          <p:cNvSpPr txBox="1"/>
          <p:nvPr/>
        </p:nvSpPr>
        <p:spPr>
          <a:xfrm>
            <a:off x="0" y="142875"/>
            <a:ext cx="2133600" cy="9239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00B050"/>
                </a:solidFill>
                <a:latin typeface="Arial"/>
                <a:ea typeface="Arial"/>
                <a:cs typeface="Arial"/>
                <a:sym typeface="Arial"/>
              </a:rPr>
              <a:t>“Social &amp; Academic Instructional Groups”</a:t>
            </a:r>
            <a:endParaRPr b="1" sz="1800">
              <a:solidFill>
                <a:srgbClr val="00B050"/>
              </a:solidFill>
              <a:latin typeface="Arial"/>
              <a:ea typeface="Arial"/>
              <a:cs typeface="Arial"/>
              <a:sym typeface="Arial"/>
            </a:endParaRPr>
          </a:p>
        </p:txBody>
      </p:sp>
      <p:sp>
        <p:nvSpPr>
          <p:cNvPr id="569" name="Google Shape;569;p77"/>
          <p:cNvSpPr txBox="1"/>
          <p:nvPr/>
        </p:nvSpPr>
        <p:spPr>
          <a:xfrm>
            <a:off x="542925" y="2286000"/>
            <a:ext cx="1828800" cy="692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00B050"/>
                </a:solidFill>
                <a:latin typeface="Arial"/>
                <a:ea typeface="Arial"/>
                <a:cs typeface="Arial"/>
                <a:sym typeface="Arial"/>
              </a:rPr>
              <a:t>Walk to class</a:t>
            </a:r>
            <a:br>
              <a:rPr b="1" lang="en-US" sz="1300">
                <a:solidFill>
                  <a:srgbClr val="00B050"/>
                </a:solidFill>
                <a:latin typeface="Arial"/>
                <a:ea typeface="Arial"/>
                <a:cs typeface="Arial"/>
                <a:sym typeface="Arial"/>
              </a:rPr>
            </a:br>
            <a:r>
              <a:rPr b="1" lang="en-US" sz="1300">
                <a:solidFill>
                  <a:srgbClr val="00B050"/>
                </a:solidFill>
                <a:latin typeface="Arial"/>
                <a:ea typeface="Arial"/>
                <a:cs typeface="Arial"/>
                <a:sym typeface="Arial"/>
              </a:rPr>
              <a:t>Keep hands to self</a:t>
            </a:r>
            <a:br>
              <a:rPr b="1" lang="en-US" sz="1300">
                <a:solidFill>
                  <a:srgbClr val="00B050"/>
                </a:solidFill>
                <a:latin typeface="Arial"/>
                <a:ea typeface="Arial"/>
                <a:cs typeface="Arial"/>
                <a:sym typeface="Arial"/>
              </a:rPr>
            </a:br>
            <a:endParaRPr b="1" sz="1300">
              <a:solidFill>
                <a:srgbClr val="00B050"/>
              </a:solidFill>
              <a:latin typeface="Arial"/>
              <a:ea typeface="Arial"/>
              <a:cs typeface="Arial"/>
              <a:sym typeface="Arial"/>
            </a:endParaRPr>
          </a:p>
        </p:txBody>
      </p:sp>
      <p:sp>
        <p:nvSpPr>
          <p:cNvPr id="570" name="Google Shape;570;p77"/>
          <p:cNvSpPr txBox="1"/>
          <p:nvPr/>
        </p:nvSpPr>
        <p:spPr>
          <a:xfrm>
            <a:off x="533400" y="3224213"/>
            <a:ext cx="1828800" cy="692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00B050"/>
                </a:solidFill>
                <a:latin typeface="Arial"/>
                <a:ea typeface="Arial"/>
                <a:cs typeface="Arial"/>
                <a:sym typeface="Arial"/>
              </a:rPr>
              <a:t>Use appropriate  language</a:t>
            </a:r>
            <a:br>
              <a:rPr b="1" lang="en-US" sz="1300">
                <a:solidFill>
                  <a:srgbClr val="00B050"/>
                </a:solidFill>
                <a:latin typeface="Arial"/>
                <a:ea typeface="Arial"/>
                <a:cs typeface="Arial"/>
                <a:sym typeface="Arial"/>
              </a:rPr>
            </a:br>
            <a:r>
              <a:rPr b="1" lang="en-US" sz="1300">
                <a:solidFill>
                  <a:srgbClr val="00B050"/>
                </a:solidFill>
                <a:latin typeface="Arial"/>
                <a:ea typeface="Arial"/>
                <a:cs typeface="Arial"/>
                <a:sym typeface="Arial"/>
              </a:rPr>
              <a:t>Raise hand to speak</a:t>
            </a:r>
            <a:endParaRPr sz="1300">
              <a:solidFill>
                <a:srgbClr val="00B050"/>
              </a:solidFill>
              <a:latin typeface="Arial"/>
              <a:ea typeface="Arial"/>
              <a:cs typeface="Arial"/>
              <a:sym typeface="Arial"/>
            </a:endParaRPr>
          </a:p>
        </p:txBody>
      </p:sp>
      <p:sp>
        <p:nvSpPr>
          <p:cNvPr id="571" name="Google Shape;571;p77"/>
          <p:cNvSpPr txBox="1"/>
          <p:nvPr/>
        </p:nvSpPr>
        <p:spPr>
          <a:xfrm>
            <a:off x="542925" y="4211638"/>
            <a:ext cx="1828800" cy="6937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00B050"/>
                </a:solidFill>
                <a:latin typeface="Arial"/>
                <a:ea typeface="Arial"/>
                <a:cs typeface="Arial"/>
                <a:sym typeface="Arial"/>
              </a:rPr>
              <a:t>Bring materials </a:t>
            </a:r>
            <a:br>
              <a:rPr b="1" lang="en-US" sz="1300">
                <a:solidFill>
                  <a:srgbClr val="00B050"/>
                </a:solidFill>
                <a:latin typeface="Arial"/>
                <a:ea typeface="Arial"/>
                <a:cs typeface="Arial"/>
                <a:sym typeface="Arial"/>
              </a:rPr>
            </a:br>
            <a:r>
              <a:rPr b="1" lang="en-US" sz="1300">
                <a:solidFill>
                  <a:srgbClr val="00B050"/>
                </a:solidFill>
                <a:latin typeface="Arial"/>
                <a:ea typeface="Arial"/>
                <a:cs typeface="Arial"/>
                <a:sym typeface="Arial"/>
              </a:rPr>
              <a:t>Fill out assignment notebook</a:t>
            </a:r>
            <a:endParaRPr sz="1300">
              <a:solidFill>
                <a:srgbClr val="00B05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8"/>
          <p:cNvSpPr/>
          <p:nvPr/>
        </p:nvSpPr>
        <p:spPr>
          <a:xfrm>
            <a:off x="-962025" y="-133985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78"/>
          <p:cNvSpPr/>
          <p:nvPr/>
        </p:nvSpPr>
        <p:spPr>
          <a:xfrm>
            <a:off x="-962025" y="-9398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78"/>
          <p:cNvSpPr/>
          <p:nvPr/>
        </p:nvSpPr>
        <p:spPr>
          <a:xfrm>
            <a:off x="1847850" y="77788"/>
            <a:ext cx="5537200" cy="1216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A54A5"/>
                </a:solidFill>
                <a:latin typeface="Cambria"/>
                <a:ea typeface="Cambria"/>
                <a:cs typeface="Cambria"/>
                <a:sym typeface="Cambria"/>
              </a:rPr>
              <a:t>Daily Progress Report (DPR) Sample</a:t>
            </a:r>
            <a:br>
              <a:rPr b="1" lang="en-US" sz="2400" u="sng">
                <a:solidFill>
                  <a:srgbClr val="3333CC"/>
                </a:solidFill>
                <a:latin typeface="Arial"/>
                <a:ea typeface="Arial"/>
                <a:cs typeface="Arial"/>
                <a:sym typeface="Arial"/>
              </a:rPr>
            </a:br>
            <a:endParaRPr b="1" sz="900" u="sng">
              <a:solidFill>
                <a:srgbClr val="3333CC"/>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Comic Sans MS"/>
                <a:ea typeface="Comic Sans MS"/>
                <a:cs typeface="Comic Sans MS"/>
                <a:sym typeface="Comic Sans MS"/>
              </a:rPr>
              <a:t>NAME:______________________  DATE:__________________</a:t>
            </a:r>
            <a:endParaRPr/>
          </a:p>
          <a:p>
            <a:pPr indent="0" lvl="0" marL="0" marR="0" rtl="0" algn="ctr">
              <a:spcBef>
                <a:spcPts val="0"/>
              </a:spcBef>
              <a:spcAft>
                <a:spcPts val="0"/>
              </a:spcAft>
              <a:buNone/>
            </a:pPr>
            <a:r>
              <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Teachers please indicate YES (2), SO-SO (1), or NO (0) regarding the student’s achievement</a:t>
            </a: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 in relation to the following sets of expectations/behaviors</a:t>
            </a:r>
            <a:r>
              <a:rPr lang="en-US" sz="900">
                <a:solidFill>
                  <a:schemeClr val="dk1"/>
                </a:solidFill>
                <a:latin typeface="Comic Sans MS"/>
                <a:ea typeface="Comic Sans MS"/>
                <a:cs typeface="Comic Sans MS"/>
                <a:sym typeface="Comic Sans MS"/>
              </a:rPr>
              <a:t>.</a:t>
            </a:r>
            <a:endParaRPr sz="1800">
              <a:solidFill>
                <a:schemeClr val="dk1"/>
              </a:solidFill>
              <a:latin typeface="Calibri"/>
              <a:ea typeface="Calibri"/>
              <a:cs typeface="Calibri"/>
              <a:sym typeface="Calibri"/>
            </a:endParaRPr>
          </a:p>
        </p:txBody>
      </p:sp>
      <p:graphicFrame>
        <p:nvGraphicFramePr>
          <p:cNvPr id="581" name="Google Shape;581;p78"/>
          <p:cNvGraphicFramePr/>
          <p:nvPr/>
        </p:nvGraphicFramePr>
        <p:xfrm>
          <a:off x="533400" y="1443038"/>
          <a:ext cx="3000000" cy="3000000"/>
        </p:xfrm>
        <a:graphic>
          <a:graphicData uri="http://schemas.openxmlformats.org/drawingml/2006/table">
            <a:tbl>
              <a:tblPr>
                <a:noFill/>
                <a:tableStyleId>{10FEBF86-A53F-4522-814B-C14C1E07D8BE}</a:tableStyleId>
              </a:tblPr>
              <a:tblGrid>
                <a:gridCol w="1851025"/>
                <a:gridCol w="1574800"/>
                <a:gridCol w="1574800"/>
                <a:gridCol w="1574800"/>
                <a:gridCol w="1577975"/>
              </a:tblGrid>
              <a:tr h="538200">
                <a:tc>
                  <a:txBody>
                    <a:bodyPr/>
                    <a:lstStyle/>
                    <a:p>
                      <a:pPr indent="0" lvl="0" marL="0" marR="0" rtl="0" algn="ctr">
                        <a:lnSpc>
                          <a:spcPct val="100000"/>
                        </a:lnSpc>
                        <a:spcBef>
                          <a:spcPts val="0"/>
                        </a:spcBef>
                        <a:spcAft>
                          <a:spcPts val="0"/>
                        </a:spcAft>
                        <a:buClr>
                          <a:schemeClr val="dk1"/>
                        </a:buClr>
                        <a:buFont typeface="Calibri"/>
                        <a:buNone/>
                      </a:pPr>
                      <a:r>
                        <a:t/>
                      </a:r>
                      <a:endParaRPr b="1"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EXPECTATIONS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1 st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2</a:t>
                      </a:r>
                      <a:r>
                        <a:rPr b="1" baseline="30000" i="0" lang="en-US" sz="900" u="none" cap="none" strike="noStrike">
                          <a:solidFill>
                            <a:schemeClr val="dk1"/>
                          </a:solidFill>
                          <a:latin typeface="Arial"/>
                          <a:ea typeface="Arial"/>
                          <a:cs typeface="Arial"/>
                          <a:sym typeface="Arial"/>
                        </a:rPr>
                        <a:t> </a:t>
                      </a:r>
                      <a:r>
                        <a:rPr b="1" i="0" lang="en-US" sz="900" u="none" cap="none" strike="noStrike">
                          <a:solidFill>
                            <a:schemeClr val="dk1"/>
                          </a:solidFill>
                          <a:latin typeface="Arial"/>
                          <a:ea typeface="Arial"/>
                          <a:cs typeface="Arial"/>
                          <a:sym typeface="Arial"/>
                        </a:rPr>
                        <a:t>nd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3 rd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Font typeface="Arial"/>
                        <a:buNone/>
                      </a:pPr>
                      <a:r>
                        <a:rPr b="1" i="0" lang="en-US" sz="900" u="none" cap="none" strike="noStrike">
                          <a:solidFill>
                            <a:schemeClr val="dk1"/>
                          </a:solidFill>
                          <a:latin typeface="Arial"/>
                          <a:ea typeface="Arial"/>
                          <a:cs typeface="Arial"/>
                          <a:sym typeface="Arial"/>
                        </a:rPr>
                        <a:t>4 th block</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3B3B3"/>
                    </a:solidFill>
                  </a:tcPr>
                </a:tc>
              </a:tr>
              <a:tr h="909700">
                <a:tc>
                  <a:txBody>
                    <a:bodyPr/>
                    <a:lstStyle/>
                    <a:p>
                      <a:pPr indent="0" lvl="0" marL="0" marR="0" rtl="0" algn="ctr">
                        <a:lnSpc>
                          <a:spcPct val="100000"/>
                        </a:lnSpc>
                        <a:spcBef>
                          <a:spcPts val="0"/>
                        </a:spcBef>
                        <a:spcAft>
                          <a:spcPts val="0"/>
                        </a:spcAft>
                        <a:buClr>
                          <a:schemeClr val="dk1"/>
                        </a:buClr>
                        <a:buFont typeface="Arial"/>
                        <a:buNone/>
                      </a:pPr>
                      <a:r>
                        <a:rPr b="1" i="0" lang="en-US" sz="1400" u="none" cap="none" strike="noStrike">
                          <a:solidFill>
                            <a:schemeClr val="dk1"/>
                          </a:solidFill>
                          <a:latin typeface="Arial"/>
                          <a:ea typeface="Arial"/>
                          <a:cs typeface="Arial"/>
                          <a:sym typeface="Arial"/>
                        </a:rPr>
                        <a:t>Be Safe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E0E0"/>
                    </a:solidFill>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16075">
                <a:tc>
                  <a:txBody>
                    <a:bodyPr/>
                    <a:lstStyle/>
                    <a:p>
                      <a:pPr indent="0" lvl="0" marL="0" marR="0" rtl="0" algn="ctr">
                        <a:lnSpc>
                          <a:spcPct val="100000"/>
                        </a:lnSpc>
                        <a:spcBef>
                          <a:spcPts val="0"/>
                        </a:spcBef>
                        <a:spcAft>
                          <a:spcPts val="0"/>
                        </a:spcAft>
                        <a:buClr>
                          <a:schemeClr val="dk1"/>
                        </a:buClr>
                        <a:buFont typeface="Arial"/>
                        <a:buNone/>
                      </a:pPr>
                      <a:r>
                        <a:rPr b="1" i="0" lang="en-US" sz="1400" u="none" cap="none" strike="noStrike">
                          <a:solidFill>
                            <a:schemeClr val="dk1"/>
                          </a:solidFill>
                          <a:latin typeface="Arial"/>
                          <a:ea typeface="Arial"/>
                          <a:cs typeface="Arial"/>
                          <a:sym typeface="Arial"/>
                        </a:rPr>
                        <a:t>Be Respectful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E0E0"/>
                    </a:solidFill>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76400">
                <a:tc>
                  <a:txBody>
                    <a:bodyPr/>
                    <a:lstStyle/>
                    <a:p>
                      <a:pPr indent="0" lvl="0" marL="0" marR="0" rtl="0" algn="ctr">
                        <a:lnSpc>
                          <a:spcPct val="100000"/>
                        </a:lnSpc>
                        <a:spcBef>
                          <a:spcPts val="0"/>
                        </a:spcBef>
                        <a:spcAft>
                          <a:spcPts val="0"/>
                        </a:spcAft>
                        <a:buClr>
                          <a:schemeClr val="dk1"/>
                        </a:buClr>
                        <a:buFont typeface="Arial"/>
                        <a:buNone/>
                      </a:pPr>
                      <a:r>
                        <a:rPr b="1" i="0" lang="en-US" sz="1400" u="none" cap="none" strike="noStrike">
                          <a:solidFill>
                            <a:schemeClr val="dk1"/>
                          </a:solidFill>
                          <a:latin typeface="Arial"/>
                          <a:ea typeface="Arial"/>
                          <a:cs typeface="Arial"/>
                          <a:sym typeface="Arial"/>
                        </a:rPr>
                        <a:t>Be Responsible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E0E0"/>
                    </a:solidFill>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2        1        0</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00">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Total Points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200">
                <a:tc>
                  <a:txBody>
                    <a:bodyPr/>
                    <a:lstStyle/>
                    <a:p>
                      <a:pPr indent="0" lvl="0" marL="0" marR="0" rtl="0" algn="ctr">
                        <a:lnSpc>
                          <a:spcPct val="100000"/>
                        </a:lnSpc>
                        <a:spcBef>
                          <a:spcPts val="0"/>
                        </a:spcBef>
                        <a:spcAft>
                          <a:spcPts val="0"/>
                        </a:spcAft>
                        <a:buClr>
                          <a:schemeClr val="dk1"/>
                        </a:buClr>
                        <a:buFont typeface="Arial"/>
                        <a:buNone/>
                      </a:pPr>
                      <a:r>
                        <a:rPr b="0" i="0" lang="en-US" sz="900" u="none" cap="none" strike="noStrike">
                          <a:solidFill>
                            <a:schemeClr val="dk1"/>
                          </a:solidFill>
                          <a:latin typeface="Arial"/>
                          <a:ea typeface="Arial"/>
                          <a:cs typeface="Arial"/>
                          <a:sym typeface="Arial"/>
                        </a:rPr>
                        <a:t>Teacher Initials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Calibri"/>
                        <a:buNone/>
                      </a:pPr>
                      <a:r>
                        <a:t/>
                      </a:r>
                      <a:endParaRPr b="0" i="0" sz="2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82" name="Google Shape;582;p78"/>
          <p:cNvSpPr/>
          <p:nvPr/>
        </p:nvSpPr>
        <p:spPr>
          <a:xfrm>
            <a:off x="55563" y="6172200"/>
            <a:ext cx="9088437"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Adapted from Grant Middle School STAR CLUB</a:t>
            </a:r>
            <a:r>
              <a:rPr lang="en-US" sz="900">
                <a:solidFill>
                  <a:schemeClr val="dk1"/>
                </a:solidFill>
                <a:latin typeface="Comic Sans MS"/>
                <a:ea typeface="Comic Sans MS"/>
                <a:cs typeface="Comic Sans MS"/>
                <a:sym typeface="Comic Sans MS"/>
              </a:rPr>
              <a:t>		         </a:t>
            </a:r>
            <a:endParaRPr sz="900">
              <a:solidFill>
                <a:schemeClr val="dk1"/>
              </a:solidFill>
              <a:latin typeface="Calibri"/>
              <a:ea typeface="Calibri"/>
              <a:cs typeface="Calibri"/>
              <a:sym typeface="Calibri"/>
            </a:endParaRPr>
          </a:p>
        </p:txBody>
      </p:sp>
      <p:sp>
        <p:nvSpPr>
          <p:cNvPr id="583" name="Google Shape;583;p78"/>
          <p:cNvSpPr/>
          <p:nvPr/>
        </p:nvSpPr>
        <p:spPr>
          <a:xfrm>
            <a:off x="1660525" y="6477000"/>
            <a:ext cx="5883275"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Adapted from </a:t>
            </a:r>
            <a:r>
              <a:rPr i="1" lang="en-US" sz="900">
                <a:solidFill>
                  <a:schemeClr val="dk1"/>
                </a:solidFill>
                <a:latin typeface="Calibri"/>
                <a:ea typeface="Calibri"/>
                <a:cs typeface="Calibri"/>
                <a:sym typeface="Calibri"/>
              </a:rPr>
              <a:t>Responding to Problem Behavior in Schools: The Behavior Education Program</a:t>
            </a:r>
            <a:r>
              <a:rPr lang="en-US" sz="900">
                <a:solidFill>
                  <a:schemeClr val="dk1"/>
                </a:solidFill>
                <a:latin typeface="Calibri"/>
                <a:ea typeface="Calibri"/>
                <a:cs typeface="Calibri"/>
                <a:sym typeface="Calibri"/>
              </a:rPr>
              <a:t> by Crone, Horner, and Hawken</a:t>
            </a:r>
            <a:endParaRPr sz="1800">
              <a:solidFill>
                <a:schemeClr val="dk1"/>
              </a:solidFill>
              <a:latin typeface="Calibri"/>
              <a:ea typeface="Calibri"/>
              <a:cs typeface="Calibri"/>
              <a:sym typeface="Calibri"/>
            </a:endParaRPr>
          </a:p>
        </p:txBody>
      </p:sp>
      <p:sp>
        <p:nvSpPr>
          <p:cNvPr id="584" name="Google Shape;584;p78"/>
          <p:cNvSpPr txBox="1"/>
          <p:nvPr/>
        </p:nvSpPr>
        <p:spPr>
          <a:xfrm>
            <a:off x="533400" y="2286000"/>
            <a:ext cx="182880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0000"/>
                </a:solidFill>
                <a:latin typeface="Arial"/>
                <a:ea typeface="Arial"/>
                <a:cs typeface="Arial"/>
                <a:sym typeface="Arial"/>
              </a:rPr>
              <a:t>Use your words</a:t>
            </a:r>
            <a:endParaRPr/>
          </a:p>
          <a:p>
            <a:pPr indent="0" lvl="0" marL="0" marR="0" rtl="0" algn="ctr">
              <a:spcBef>
                <a:spcPts val="0"/>
              </a:spcBef>
              <a:spcAft>
                <a:spcPts val="0"/>
              </a:spcAft>
              <a:buNone/>
            </a:pPr>
            <a:r>
              <a:rPr b="1" lang="en-US" sz="1400">
                <a:solidFill>
                  <a:srgbClr val="FF0000"/>
                </a:solidFill>
                <a:latin typeface="Arial"/>
                <a:ea typeface="Arial"/>
                <a:cs typeface="Arial"/>
                <a:sym typeface="Arial"/>
              </a:rPr>
              <a:t>Use deep breathing </a:t>
            </a:r>
            <a:endParaRPr/>
          </a:p>
        </p:txBody>
      </p:sp>
      <p:sp>
        <p:nvSpPr>
          <p:cNvPr id="585" name="Google Shape;585;p78"/>
          <p:cNvSpPr txBox="1"/>
          <p:nvPr/>
        </p:nvSpPr>
        <p:spPr>
          <a:xfrm>
            <a:off x="533400" y="3194050"/>
            <a:ext cx="1828800" cy="692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FF0000"/>
                </a:solidFill>
                <a:latin typeface="Arial"/>
                <a:ea typeface="Arial"/>
                <a:cs typeface="Arial"/>
                <a:sym typeface="Arial"/>
              </a:rPr>
              <a:t>Keep arm’s distance</a:t>
            </a:r>
            <a:endParaRPr/>
          </a:p>
          <a:p>
            <a:pPr indent="0" lvl="0" marL="0" marR="0" rtl="0" algn="ctr">
              <a:spcBef>
                <a:spcPts val="0"/>
              </a:spcBef>
              <a:spcAft>
                <a:spcPts val="0"/>
              </a:spcAft>
              <a:buNone/>
            </a:pPr>
            <a:r>
              <a:rPr b="1" lang="en-US" sz="1300">
                <a:solidFill>
                  <a:srgbClr val="FF0000"/>
                </a:solidFill>
                <a:latin typeface="Arial"/>
                <a:ea typeface="Arial"/>
                <a:cs typeface="Arial"/>
                <a:sym typeface="Arial"/>
              </a:rPr>
              <a:t>Use #2 voice level when upset</a:t>
            </a:r>
            <a:endParaRPr sz="1300">
              <a:solidFill>
                <a:srgbClr val="FF0000"/>
              </a:solidFill>
              <a:latin typeface="Arial"/>
              <a:ea typeface="Arial"/>
              <a:cs typeface="Arial"/>
              <a:sym typeface="Arial"/>
            </a:endParaRPr>
          </a:p>
        </p:txBody>
      </p:sp>
      <p:sp>
        <p:nvSpPr>
          <p:cNvPr id="586" name="Google Shape;586;p78"/>
          <p:cNvSpPr txBox="1"/>
          <p:nvPr/>
        </p:nvSpPr>
        <p:spPr>
          <a:xfrm>
            <a:off x="533400" y="4214813"/>
            <a:ext cx="1828800" cy="7381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0000"/>
                </a:solidFill>
                <a:latin typeface="Arial"/>
                <a:ea typeface="Arial"/>
                <a:cs typeface="Arial"/>
                <a:sym typeface="Arial"/>
              </a:rPr>
              <a:t>Ask for breaks</a:t>
            </a:r>
            <a:endParaRPr/>
          </a:p>
          <a:p>
            <a:pPr indent="0" lvl="0" marL="0" marR="0" rtl="0" algn="ctr">
              <a:spcBef>
                <a:spcPts val="0"/>
              </a:spcBef>
              <a:spcAft>
                <a:spcPts val="0"/>
              </a:spcAft>
              <a:buNone/>
            </a:pPr>
            <a:r>
              <a:rPr b="1" lang="en-US" sz="1400">
                <a:solidFill>
                  <a:srgbClr val="FF0000"/>
                </a:solidFill>
                <a:latin typeface="Arial"/>
                <a:ea typeface="Arial"/>
                <a:cs typeface="Arial"/>
                <a:sym typeface="Arial"/>
              </a:rPr>
              <a:t>Self-monitor with DPR</a:t>
            </a:r>
            <a:endParaRPr sz="1400">
              <a:solidFill>
                <a:srgbClr val="FF0000"/>
              </a:solidFill>
              <a:latin typeface="Arial"/>
              <a:ea typeface="Arial"/>
              <a:cs typeface="Arial"/>
              <a:sym typeface="Arial"/>
            </a:endParaRPr>
          </a:p>
        </p:txBody>
      </p:sp>
      <p:sp>
        <p:nvSpPr>
          <p:cNvPr id="587" name="Google Shape;587;p78"/>
          <p:cNvSpPr txBox="1"/>
          <p:nvPr/>
        </p:nvSpPr>
        <p:spPr>
          <a:xfrm>
            <a:off x="7239000" y="19050"/>
            <a:ext cx="1905000" cy="9239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0000"/>
                </a:solidFill>
                <a:latin typeface="Arial"/>
                <a:ea typeface="Arial"/>
                <a:cs typeface="Arial"/>
                <a:sym typeface="Arial"/>
              </a:rPr>
              <a:t>“Individualized Student Card After FBA/BIP"</a:t>
            </a:r>
            <a:endParaRPr b="1" sz="18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79"/>
          <p:cNvSpPr txBox="1"/>
          <p:nvPr>
            <p:ph type="title"/>
          </p:nvPr>
        </p:nvSpPr>
        <p:spPr>
          <a:xfrm>
            <a:off x="533400" y="2057400"/>
            <a:ext cx="8153400" cy="449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Teams need to track and monitor interventions by category:</a:t>
            </a:r>
            <a:br>
              <a:rPr b="0" i="0" lang="en-US" sz="2800" u="none" cap="none" strike="noStrike">
                <a:solidFill>
                  <a:schemeClr val="dk1"/>
                </a:solidFill>
                <a:latin typeface="Calibri"/>
                <a:ea typeface="Calibri"/>
                <a:cs typeface="Calibri"/>
                <a:sym typeface="Calibri"/>
              </a:rPr>
            </a:b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1. How many students are receiving each intervention?</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2. How many students are responding to each  </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     intervention?</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3. What data is used to monitor each intervention type?</a:t>
            </a:r>
            <a:br>
              <a:rPr b="0" i="0" lang="en-US" sz="2800" u="none" cap="none" strike="noStrike">
                <a:solidFill>
                  <a:schemeClr val="dk1"/>
                </a:solidFill>
                <a:latin typeface="Calibri"/>
                <a:ea typeface="Calibri"/>
                <a:cs typeface="Calibri"/>
                <a:sym typeface="Calibri"/>
              </a:rPr>
            </a:b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Tier 2/Tier 3 (Secondary/Tertiary) Tracking Tool</a:t>
            </a:r>
            <a:endParaRPr/>
          </a:p>
        </p:txBody>
      </p:sp>
      <p:sp>
        <p:nvSpPr>
          <p:cNvPr id="593" name="Google Shape;593;p79"/>
          <p:cNvSpPr/>
          <p:nvPr/>
        </p:nvSpPr>
        <p:spPr>
          <a:xfrm>
            <a:off x="457200" y="381000"/>
            <a:ext cx="8229600" cy="1323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1"/>
                </a:solidFill>
                <a:latin typeface="Cambria"/>
                <a:ea typeface="Cambria"/>
                <a:cs typeface="Cambria"/>
                <a:sym typeface="Cambria"/>
              </a:rPr>
              <a:t>Progress Monitoring Secondary/Tertiary Interventions</a:t>
            </a:r>
            <a:endParaRPr b="1" sz="4000">
              <a:solidFill>
                <a:schemeClr val="dk1"/>
              </a:solidFill>
              <a:latin typeface="Cambria"/>
              <a:ea typeface="Cambria"/>
              <a:cs typeface="Cambria"/>
              <a:sym typeface="Cambria"/>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pic>
        <p:nvPicPr>
          <p:cNvPr id="598" name="Google Shape;598;p80"/>
          <p:cNvPicPr preferRelativeResize="0"/>
          <p:nvPr/>
        </p:nvPicPr>
        <p:blipFill rotWithShape="1">
          <a:blip r:embed="rId3">
            <a:alphaModFix/>
          </a:blip>
          <a:srcRect b="6532" l="10188" r="56075" t="18277"/>
          <a:stretch/>
        </p:blipFill>
        <p:spPr>
          <a:xfrm>
            <a:off x="0" y="0"/>
            <a:ext cx="9144000" cy="6858000"/>
          </a:xfrm>
          <a:prstGeom prst="rect">
            <a:avLst/>
          </a:prstGeom>
          <a:noFill/>
          <a:ln>
            <a:noFill/>
          </a:ln>
        </p:spPr>
      </p:pic>
      <p:sp>
        <p:nvSpPr>
          <p:cNvPr id="599" name="Google Shape;599;p80"/>
          <p:cNvSpPr txBox="1"/>
          <p:nvPr/>
        </p:nvSpPr>
        <p:spPr>
          <a:xfrm>
            <a:off x="5407025" y="6073775"/>
            <a:ext cx="2249488" cy="49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dk1"/>
                </a:solidFill>
                <a:latin typeface="Times New Roman"/>
                <a:ea typeface="Times New Roman"/>
                <a:cs typeface="Times New Roman"/>
                <a:sym typeface="Times New Roman"/>
              </a:rPr>
              <a:t>USDOE-OSEP Tertiary Demo Project </a:t>
            </a:r>
            <a:endParaRPr/>
          </a:p>
          <a:p>
            <a:pPr indent="0" lvl="0" marL="0" marR="0" rtl="0" algn="l">
              <a:spcBef>
                <a:spcPts val="525"/>
              </a:spcBef>
              <a:spcAft>
                <a:spcPts val="0"/>
              </a:spcAft>
              <a:buNone/>
            </a:pPr>
            <a:r>
              <a:rPr lang="en-US" sz="1050">
                <a:solidFill>
                  <a:schemeClr val="dk1"/>
                </a:solidFill>
                <a:latin typeface="Times New Roman"/>
                <a:ea typeface="Times New Roman"/>
                <a:cs typeface="Times New Roman"/>
                <a:sym typeface="Times New Roman"/>
              </a:rPr>
              <a:t>#H326M0060010</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id="604" name="Google Shape;604;p81"/>
          <p:cNvPicPr preferRelativeResize="0"/>
          <p:nvPr/>
        </p:nvPicPr>
        <p:blipFill rotWithShape="1">
          <a:blip r:embed="rId3">
            <a:alphaModFix/>
          </a:blip>
          <a:srcRect b="6374" l="10089" r="56088" t="17216"/>
          <a:stretch/>
        </p:blipFill>
        <p:spPr>
          <a:xfrm>
            <a:off x="0" y="0"/>
            <a:ext cx="9144000" cy="6858000"/>
          </a:xfrm>
          <a:prstGeom prst="rect">
            <a:avLst/>
          </a:prstGeom>
          <a:noFill/>
          <a:ln>
            <a:noFill/>
          </a:ln>
        </p:spPr>
      </p:pic>
      <p:sp>
        <p:nvSpPr>
          <p:cNvPr id="605" name="Google Shape;605;p81"/>
          <p:cNvSpPr txBox="1"/>
          <p:nvPr/>
        </p:nvSpPr>
        <p:spPr>
          <a:xfrm>
            <a:off x="6781800" y="6019800"/>
            <a:ext cx="1954213" cy="71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imes New Roman"/>
                <a:ea typeface="Times New Roman"/>
                <a:cs typeface="Times New Roman"/>
                <a:sym typeface="Times New Roman"/>
              </a:rPr>
              <a:t>USDOE-OSEP Tertiary Demo Project </a:t>
            </a:r>
            <a:endParaRPr/>
          </a:p>
          <a:p>
            <a:pPr indent="0" lvl="0" marL="0" marR="0" rtl="0" algn="l">
              <a:spcBef>
                <a:spcPts val="450"/>
              </a:spcBef>
              <a:spcAft>
                <a:spcPts val="0"/>
              </a:spcAft>
              <a:buNone/>
            </a:pPr>
            <a:r>
              <a:rPr lang="en-US" sz="900">
                <a:solidFill>
                  <a:schemeClr val="dk1"/>
                </a:solidFill>
                <a:latin typeface="Times New Roman"/>
                <a:ea typeface="Times New Roman"/>
                <a:cs typeface="Times New Roman"/>
                <a:sym typeface="Times New Roman"/>
              </a:rPr>
              <a:t>#H326M0060010</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82"/>
          <p:cNvSpPr txBox="1"/>
          <p:nvPr/>
        </p:nvSpPr>
        <p:spPr>
          <a:xfrm>
            <a:off x="685800" y="152400"/>
            <a:ext cx="8001000" cy="11699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3-Tiered System of Support </a:t>
            </a:r>
            <a:endParaRPr/>
          </a:p>
          <a:p>
            <a:pPr indent="0" lvl="0" marL="0" marR="0" rtl="0" algn="ctr">
              <a:spcBef>
                <a:spcPts val="1400"/>
              </a:spcBef>
              <a:spcAft>
                <a:spcPts val="0"/>
              </a:spcAft>
              <a:buNone/>
            </a:pPr>
            <a:r>
              <a:rPr b="1" lang="en-US" sz="2800">
                <a:solidFill>
                  <a:schemeClr val="dk1"/>
                </a:solidFill>
                <a:latin typeface="Times New Roman"/>
                <a:ea typeface="Times New Roman"/>
                <a:cs typeface="Times New Roman"/>
                <a:sym typeface="Times New Roman"/>
              </a:rPr>
              <a:t>Necessary Conversations (Teams)</a:t>
            </a:r>
            <a:endParaRPr sz="1800">
              <a:solidFill>
                <a:schemeClr val="dk1"/>
              </a:solidFill>
              <a:latin typeface="Times New Roman"/>
              <a:ea typeface="Times New Roman"/>
              <a:cs typeface="Times New Roman"/>
              <a:sym typeface="Times New Roman"/>
            </a:endParaRPr>
          </a:p>
        </p:txBody>
      </p:sp>
      <p:cxnSp>
        <p:nvCxnSpPr>
          <p:cNvPr id="613" name="Google Shape;613;p82"/>
          <p:cNvCxnSpPr/>
          <p:nvPr/>
        </p:nvCxnSpPr>
        <p:spPr>
          <a:xfrm>
            <a:off x="2895600" y="3535363"/>
            <a:ext cx="0" cy="533400"/>
          </a:xfrm>
          <a:prstGeom prst="straightConnector1">
            <a:avLst/>
          </a:prstGeom>
          <a:noFill/>
          <a:ln cap="flat" cmpd="sng" w="9525">
            <a:solidFill>
              <a:schemeClr val="dk1"/>
            </a:solidFill>
            <a:prstDash val="solid"/>
            <a:round/>
            <a:headEnd len="sm" w="sm" type="none"/>
            <a:tailEnd len="med" w="med" type="triangle"/>
          </a:ln>
        </p:spPr>
      </p:cxnSp>
      <p:sp>
        <p:nvSpPr>
          <p:cNvPr id="614" name="Google Shape;614;p82"/>
          <p:cNvSpPr txBox="1"/>
          <p:nvPr/>
        </p:nvSpPr>
        <p:spPr>
          <a:xfrm>
            <a:off x="2362200" y="4068763"/>
            <a:ext cx="1066800" cy="52387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dk1"/>
                </a:solidFill>
                <a:latin typeface="Times New Roman"/>
                <a:ea typeface="Times New Roman"/>
                <a:cs typeface="Times New Roman"/>
                <a:sym typeface="Times New Roman"/>
              </a:rPr>
              <a:t>Check-In Check-Out</a:t>
            </a:r>
            <a:endParaRPr b="1" sz="2400">
              <a:solidFill>
                <a:schemeClr val="dk1"/>
              </a:solidFill>
              <a:latin typeface="Times New Roman"/>
              <a:ea typeface="Times New Roman"/>
              <a:cs typeface="Times New Roman"/>
              <a:sym typeface="Times New Roman"/>
            </a:endParaRPr>
          </a:p>
        </p:txBody>
      </p:sp>
      <p:sp>
        <p:nvSpPr>
          <p:cNvPr id="615" name="Google Shape;615;p82"/>
          <p:cNvSpPr txBox="1"/>
          <p:nvPr/>
        </p:nvSpPr>
        <p:spPr>
          <a:xfrm>
            <a:off x="2362200" y="4657725"/>
            <a:ext cx="990600" cy="52387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Times New Roman"/>
                <a:ea typeface="Times New Roman"/>
                <a:cs typeface="Times New Roman"/>
                <a:sym typeface="Times New Roman"/>
              </a:rPr>
              <a:t>Skills Groups</a:t>
            </a:r>
            <a:endParaRPr/>
          </a:p>
        </p:txBody>
      </p:sp>
      <p:sp>
        <p:nvSpPr>
          <p:cNvPr id="616" name="Google Shape;616;p82"/>
          <p:cNvSpPr txBox="1"/>
          <p:nvPr/>
        </p:nvSpPr>
        <p:spPr>
          <a:xfrm>
            <a:off x="2362200" y="5257800"/>
            <a:ext cx="990600" cy="738188"/>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Times New Roman"/>
                <a:ea typeface="Times New Roman"/>
                <a:cs typeface="Times New Roman"/>
                <a:sym typeface="Times New Roman"/>
              </a:rPr>
              <a:t>Group w. individual</a:t>
            </a:r>
            <a:endParaRPr/>
          </a:p>
          <a:p>
            <a:pPr indent="0" lvl="0" marL="0" marR="0" rtl="0" algn="ctr">
              <a:spcBef>
                <a:spcPts val="0"/>
              </a:spcBef>
              <a:spcAft>
                <a:spcPts val="0"/>
              </a:spcAft>
              <a:buNone/>
            </a:pPr>
            <a:r>
              <a:rPr b="1" lang="en-US" sz="1400">
                <a:solidFill>
                  <a:schemeClr val="dk1"/>
                </a:solidFill>
                <a:latin typeface="Times New Roman"/>
                <a:ea typeface="Times New Roman"/>
                <a:cs typeface="Times New Roman"/>
                <a:sym typeface="Times New Roman"/>
              </a:rPr>
              <a:t>feature</a:t>
            </a:r>
            <a:endParaRPr b="1" sz="1400">
              <a:solidFill>
                <a:schemeClr val="dk1"/>
              </a:solidFill>
              <a:latin typeface="Times New Roman"/>
              <a:ea typeface="Times New Roman"/>
              <a:cs typeface="Times New Roman"/>
              <a:sym typeface="Times New Roman"/>
            </a:endParaRPr>
          </a:p>
        </p:txBody>
      </p:sp>
      <p:sp>
        <p:nvSpPr>
          <p:cNvPr id="617" name="Google Shape;617;p82"/>
          <p:cNvSpPr txBox="1"/>
          <p:nvPr/>
        </p:nvSpPr>
        <p:spPr>
          <a:xfrm>
            <a:off x="6400800" y="4648200"/>
            <a:ext cx="1219200" cy="646113"/>
          </a:xfrm>
          <a:prstGeom prst="rect">
            <a:avLst/>
          </a:prstGeom>
          <a:solidFill>
            <a:srgbClr val="FF0000">
              <a:alpha val="6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Times New Roman"/>
                <a:ea typeface="Times New Roman"/>
                <a:cs typeface="Times New Roman"/>
                <a:sym typeface="Times New Roman"/>
              </a:rPr>
              <a:t>Complex</a:t>
            </a:r>
            <a:endParaRPr/>
          </a:p>
          <a:p>
            <a:pPr indent="0" lvl="0" marL="0" marR="0" rtl="0" algn="ctr">
              <a:spcBef>
                <a:spcPts val="400"/>
              </a:spcBef>
              <a:spcAft>
                <a:spcPts val="0"/>
              </a:spcAft>
              <a:buNone/>
            </a:pPr>
            <a:r>
              <a:rPr b="1" lang="en-US" sz="1600">
                <a:solidFill>
                  <a:schemeClr val="lt1"/>
                </a:solidFill>
                <a:latin typeface="Times New Roman"/>
                <a:ea typeface="Times New Roman"/>
                <a:cs typeface="Times New Roman"/>
                <a:sym typeface="Times New Roman"/>
              </a:rPr>
              <a:t>FBA/BIP</a:t>
            </a:r>
            <a:endParaRPr/>
          </a:p>
        </p:txBody>
      </p:sp>
      <p:cxnSp>
        <p:nvCxnSpPr>
          <p:cNvPr id="618" name="Google Shape;618;p82"/>
          <p:cNvCxnSpPr/>
          <p:nvPr/>
        </p:nvCxnSpPr>
        <p:spPr>
          <a:xfrm>
            <a:off x="838200" y="3581400"/>
            <a:ext cx="0" cy="533400"/>
          </a:xfrm>
          <a:prstGeom prst="straightConnector1">
            <a:avLst/>
          </a:prstGeom>
          <a:noFill/>
          <a:ln cap="flat" cmpd="sng" w="9525">
            <a:solidFill>
              <a:schemeClr val="dk1"/>
            </a:solidFill>
            <a:prstDash val="solid"/>
            <a:round/>
            <a:headEnd len="sm" w="sm" type="none"/>
            <a:tailEnd len="med" w="med" type="triangle"/>
          </a:ln>
        </p:spPr>
      </p:cxnSp>
      <p:sp>
        <p:nvSpPr>
          <p:cNvPr id="619" name="Google Shape;619;p82"/>
          <p:cNvSpPr txBox="1"/>
          <p:nvPr/>
        </p:nvSpPr>
        <p:spPr>
          <a:xfrm>
            <a:off x="4267200" y="1524000"/>
            <a:ext cx="1905000" cy="641350"/>
          </a:xfrm>
          <a:prstGeom prst="rect">
            <a:avLst/>
          </a:prstGeom>
          <a:solidFill>
            <a:srgbClr val="FFCC00">
              <a:alpha val="4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Problem Solving Team Meeting</a:t>
            </a:r>
            <a:endParaRPr/>
          </a:p>
        </p:txBody>
      </p:sp>
      <p:sp>
        <p:nvSpPr>
          <p:cNvPr id="620" name="Google Shape;620;p82"/>
          <p:cNvSpPr txBox="1"/>
          <p:nvPr/>
        </p:nvSpPr>
        <p:spPr>
          <a:xfrm>
            <a:off x="6934200" y="1524000"/>
            <a:ext cx="1905000" cy="646113"/>
          </a:xfrm>
          <a:prstGeom prst="rect">
            <a:avLst/>
          </a:prstGeom>
          <a:solidFill>
            <a:srgbClr val="FF0000">
              <a:alpha val="6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Times New Roman"/>
                <a:ea typeface="Times New Roman"/>
                <a:cs typeface="Times New Roman"/>
                <a:sym typeface="Times New Roman"/>
              </a:rPr>
              <a:t>Tertiary Systems Team Meeting</a:t>
            </a:r>
            <a:endParaRPr/>
          </a:p>
        </p:txBody>
      </p:sp>
      <p:sp>
        <p:nvSpPr>
          <p:cNvPr id="621" name="Google Shape;621;p82"/>
          <p:cNvSpPr txBox="1"/>
          <p:nvPr/>
        </p:nvSpPr>
        <p:spPr>
          <a:xfrm>
            <a:off x="4648200" y="4797425"/>
            <a:ext cx="1066800" cy="684213"/>
          </a:xfrm>
          <a:prstGeom prst="rect">
            <a:avLst/>
          </a:prstGeom>
          <a:solidFill>
            <a:srgbClr val="FFCC00">
              <a:alpha val="4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Brief </a:t>
            </a:r>
            <a:endParaRPr/>
          </a:p>
          <a:p>
            <a:pPr indent="0" lvl="0" marL="0" marR="0" rtl="0" algn="ctr">
              <a:spcBef>
                <a:spcPts val="640"/>
              </a:spcBef>
              <a:spcAft>
                <a:spcPts val="0"/>
              </a:spcAft>
              <a:buNone/>
            </a:pPr>
            <a:r>
              <a:rPr b="1" lang="en-US" sz="1600">
                <a:solidFill>
                  <a:schemeClr val="dk1"/>
                </a:solidFill>
                <a:latin typeface="Times New Roman"/>
                <a:ea typeface="Times New Roman"/>
                <a:cs typeface="Times New Roman"/>
                <a:sym typeface="Times New Roman"/>
              </a:rPr>
              <a:t>FBA/BIP</a:t>
            </a:r>
            <a:endParaRPr/>
          </a:p>
        </p:txBody>
      </p:sp>
      <p:cxnSp>
        <p:nvCxnSpPr>
          <p:cNvPr id="622" name="Google Shape;622;p82"/>
          <p:cNvCxnSpPr/>
          <p:nvPr/>
        </p:nvCxnSpPr>
        <p:spPr>
          <a:xfrm>
            <a:off x="5105400" y="3276600"/>
            <a:ext cx="0" cy="1316038"/>
          </a:xfrm>
          <a:prstGeom prst="straightConnector1">
            <a:avLst/>
          </a:prstGeom>
          <a:noFill/>
          <a:ln cap="flat" cmpd="sng" w="9525">
            <a:solidFill>
              <a:schemeClr val="dk1"/>
            </a:solidFill>
            <a:prstDash val="solid"/>
            <a:round/>
            <a:headEnd len="sm" w="sm" type="none"/>
            <a:tailEnd len="med" w="med" type="triangle"/>
          </a:ln>
        </p:spPr>
      </p:cxnSp>
      <p:cxnSp>
        <p:nvCxnSpPr>
          <p:cNvPr id="623" name="Google Shape;623;p82"/>
          <p:cNvCxnSpPr/>
          <p:nvPr/>
        </p:nvCxnSpPr>
        <p:spPr>
          <a:xfrm>
            <a:off x="6705600" y="4572000"/>
            <a:ext cx="1981200" cy="0"/>
          </a:xfrm>
          <a:prstGeom prst="straightConnector1">
            <a:avLst/>
          </a:prstGeom>
          <a:noFill/>
          <a:ln cap="flat" cmpd="sng" w="9525">
            <a:solidFill>
              <a:schemeClr val="dk1"/>
            </a:solidFill>
            <a:prstDash val="solid"/>
            <a:round/>
            <a:headEnd len="med" w="med" type="triangle"/>
            <a:tailEnd len="med" w="med" type="triangle"/>
          </a:ln>
        </p:spPr>
      </p:cxnSp>
      <p:cxnSp>
        <p:nvCxnSpPr>
          <p:cNvPr id="624" name="Google Shape;624;p82"/>
          <p:cNvCxnSpPr/>
          <p:nvPr/>
        </p:nvCxnSpPr>
        <p:spPr>
          <a:xfrm>
            <a:off x="7739063" y="3276600"/>
            <a:ext cx="0" cy="1184275"/>
          </a:xfrm>
          <a:prstGeom prst="straightConnector1">
            <a:avLst/>
          </a:prstGeom>
          <a:noFill/>
          <a:ln cap="flat" cmpd="sng" w="9525">
            <a:solidFill>
              <a:schemeClr val="dk1"/>
            </a:solidFill>
            <a:prstDash val="solid"/>
            <a:round/>
            <a:headEnd len="sm" w="sm" type="none"/>
            <a:tailEnd len="med" w="med" type="triangle"/>
          </a:ln>
        </p:spPr>
      </p:cxnSp>
      <p:sp>
        <p:nvSpPr>
          <p:cNvPr id="625" name="Google Shape;625;p82"/>
          <p:cNvSpPr txBox="1"/>
          <p:nvPr/>
        </p:nvSpPr>
        <p:spPr>
          <a:xfrm>
            <a:off x="2286000" y="6019800"/>
            <a:ext cx="1143000" cy="52387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Times New Roman"/>
                <a:ea typeface="Times New Roman"/>
                <a:cs typeface="Times New Roman"/>
                <a:sym typeface="Times New Roman"/>
              </a:rPr>
              <a:t>Brief FBA/BIP</a:t>
            </a:r>
            <a:endParaRPr/>
          </a:p>
        </p:txBody>
      </p:sp>
      <p:sp>
        <p:nvSpPr>
          <p:cNvPr id="626" name="Google Shape;626;p82"/>
          <p:cNvSpPr txBox="1"/>
          <p:nvPr/>
        </p:nvSpPr>
        <p:spPr>
          <a:xfrm>
            <a:off x="7696200" y="4648200"/>
            <a:ext cx="1317625" cy="646113"/>
          </a:xfrm>
          <a:prstGeom prst="rect">
            <a:avLst/>
          </a:prstGeom>
          <a:solidFill>
            <a:srgbClr val="FF0000">
              <a:alpha val="6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600">
                <a:solidFill>
                  <a:schemeClr val="lt1"/>
                </a:solidFill>
                <a:latin typeface="Times New Roman"/>
                <a:ea typeface="Times New Roman"/>
                <a:cs typeface="Times New Roman"/>
                <a:sym typeface="Times New Roman"/>
              </a:rPr>
              <a:t>Wraparound</a:t>
            </a:r>
            <a:endParaRPr/>
          </a:p>
          <a:p>
            <a:pPr indent="0" lvl="0" marL="0" marR="0" rtl="0" algn="ctr">
              <a:spcBef>
                <a:spcPts val="0"/>
              </a:spcBef>
              <a:spcAft>
                <a:spcPts val="0"/>
              </a:spcAft>
              <a:buNone/>
            </a:pPr>
            <a:r>
              <a:t/>
            </a:r>
            <a:endParaRPr b="1" sz="1200">
              <a:solidFill>
                <a:schemeClr val="lt1"/>
              </a:solidFill>
              <a:latin typeface="Times New Roman"/>
              <a:ea typeface="Times New Roman"/>
              <a:cs typeface="Times New Roman"/>
              <a:sym typeface="Times New Roman"/>
            </a:endParaRPr>
          </a:p>
        </p:txBody>
      </p:sp>
      <p:sp>
        <p:nvSpPr>
          <p:cNvPr id="627" name="Google Shape;627;p82"/>
          <p:cNvSpPr txBox="1"/>
          <p:nvPr/>
        </p:nvSpPr>
        <p:spPr>
          <a:xfrm>
            <a:off x="2084388" y="1524000"/>
            <a:ext cx="1676400" cy="92392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Secondary Systems Team</a:t>
            </a:r>
            <a:endParaRPr/>
          </a:p>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Meeting</a:t>
            </a:r>
            <a:endParaRPr/>
          </a:p>
        </p:txBody>
      </p:sp>
      <p:cxnSp>
        <p:nvCxnSpPr>
          <p:cNvPr id="628" name="Google Shape;628;p82"/>
          <p:cNvCxnSpPr/>
          <p:nvPr/>
        </p:nvCxnSpPr>
        <p:spPr>
          <a:xfrm>
            <a:off x="1589088" y="1828800"/>
            <a:ext cx="457200" cy="0"/>
          </a:xfrm>
          <a:prstGeom prst="straightConnector1">
            <a:avLst/>
          </a:prstGeom>
          <a:noFill/>
          <a:ln cap="flat" cmpd="sng" w="9525">
            <a:solidFill>
              <a:schemeClr val="dk1"/>
            </a:solidFill>
            <a:prstDash val="solid"/>
            <a:round/>
            <a:headEnd len="med" w="med" type="triangle"/>
            <a:tailEnd len="med" w="med" type="triangle"/>
          </a:ln>
        </p:spPr>
      </p:cxnSp>
      <p:cxnSp>
        <p:nvCxnSpPr>
          <p:cNvPr id="629" name="Google Shape;629;p82"/>
          <p:cNvCxnSpPr/>
          <p:nvPr/>
        </p:nvCxnSpPr>
        <p:spPr>
          <a:xfrm>
            <a:off x="3824288" y="1828800"/>
            <a:ext cx="304800" cy="0"/>
          </a:xfrm>
          <a:prstGeom prst="straightConnector1">
            <a:avLst/>
          </a:prstGeom>
          <a:noFill/>
          <a:ln cap="flat" cmpd="sng" w="9525">
            <a:solidFill>
              <a:schemeClr val="dk1"/>
            </a:solidFill>
            <a:prstDash val="solid"/>
            <a:round/>
            <a:headEnd len="med" w="med" type="triangle"/>
            <a:tailEnd len="med" w="med" type="triangle"/>
          </a:ln>
        </p:spPr>
      </p:cxnSp>
      <p:cxnSp>
        <p:nvCxnSpPr>
          <p:cNvPr id="630" name="Google Shape;630;p82"/>
          <p:cNvCxnSpPr/>
          <p:nvPr/>
        </p:nvCxnSpPr>
        <p:spPr>
          <a:xfrm>
            <a:off x="6248400" y="1905000"/>
            <a:ext cx="609600" cy="0"/>
          </a:xfrm>
          <a:prstGeom prst="straightConnector1">
            <a:avLst/>
          </a:prstGeom>
          <a:noFill/>
          <a:ln cap="flat" cmpd="sng" w="9525">
            <a:solidFill>
              <a:schemeClr val="dk1"/>
            </a:solidFill>
            <a:prstDash val="solid"/>
            <a:round/>
            <a:headEnd len="med" w="med" type="triangle"/>
            <a:tailEnd len="med" w="med" type="triangle"/>
          </a:ln>
        </p:spPr>
      </p:cxnSp>
      <p:sp>
        <p:nvSpPr>
          <p:cNvPr id="631" name="Google Shape;631;p82"/>
          <p:cNvSpPr/>
          <p:nvPr/>
        </p:nvSpPr>
        <p:spPr>
          <a:xfrm>
            <a:off x="2133600" y="4343400"/>
            <a:ext cx="228600" cy="685800"/>
          </a:xfrm>
          <a:prstGeom prst="curvedRightArrow">
            <a:avLst>
              <a:gd fmla="val 36333" name="adj1"/>
              <a:gd fmla="val 148222" name="adj2"/>
              <a:gd fmla="val 33333" name="adj3"/>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2" name="Google Shape;632;p82"/>
          <p:cNvSpPr/>
          <p:nvPr/>
        </p:nvSpPr>
        <p:spPr>
          <a:xfrm>
            <a:off x="2057400" y="4343400"/>
            <a:ext cx="304800" cy="1284288"/>
          </a:xfrm>
          <a:prstGeom prst="curvedRightArrow">
            <a:avLst>
              <a:gd fmla="val 36361" name="adj1"/>
              <a:gd fmla="val 148293" name="adj2"/>
              <a:gd fmla="val 33333" name="adj3"/>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3" name="Google Shape;633;p82"/>
          <p:cNvSpPr txBox="1"/>
          <p:nvPr/>
        </p:nvSpPr>
        <p:spPr>
          <a:xfrm>
            <a:off x="533400" y="2362200"/>
            <a:ext cx="10668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4" name="Google Shape;634;p82"/>
          <p:cNvSpPr txBox="1"/>
          <p:nvPr/>
        </p:nvSpPr>
        <p:spPr>
          <a:xfrm>
            <a:off x="266700" y="2614613"/>
            <a:ext cx="1322388" cy="9540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Plans schoolwide &amp; classroom supports</a:t>
            </a:r>
            <a:endParaRPr/>
          </a:p>
        </p:txBody>
      </p:sp>
      <p:sp>
        <p:nvSpPr>
          <p:cNvPr id="635" name="Google Shape;635;p82"/>
          <p:cNvSpPr/>
          <p:nvPr/>
        </p:nvSpPr>
        <p:spPr>
          <a:xfrm>
            <a:off x="228600" y="2579688"/>
            <a:ext cx="1360488" cy="1001712"/>
          </a:xfrm>
          <a:prstGeom prst="rect">
            <a:avLst/>
          </a:pr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6" name="Google Shape;636;p82"/>
          <p:cNvSpPr txBox="1"/>
          <p:nvPr/>
        </p:nvSpPr>
        <p:spPr>
          <a:xfrm>
            <a:off x="2046288" y="2581275"/>
            <a:ext cx="1752600" cy="9540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Uses process data; determines overall intervention effectiveness</a:t>
            </a:r>
            <a:endParaRPr/>
          </a:p>
        </p:txBody>
      </p:sp>
      <p:sp>
        <p:nvSpPr>
          <p:cNvPr id="637" name="Google Shape;637;p82"/>
          <p:cNvSpPr txBox="1"/>
          <p:nvPr/>
        </p:nvSpPr>
        <p:spPr>
          <a:xfrm>
            <a:off x="4267200" y="2362200"/>
            <a:ext cx="1905000" cy="7381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Standing team; uses FBA/BIP process for one student at a time</a:t>
            </a:r>
            <a:endParaRPr/>
          </a:p>
        </p:txBody>
      </p:sp>
      <p:sp>
        <p:nvSpPr>
          <p:cNvPr id="638" name="Google Shape;638;p82"/>
          <p:cNvSpPr txBox="1"/>
          <p:nvPr/>
        </p:nvSpPr>
        <p:spPr>
          <a:xfrm>
            <a:off x="6858000" y="2373313"/>
            <a:ext cx="1905000" cy="9540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Uses process data; determines overall intervention effectiveness</a:t>
            </a:r>
            <a:endParaRPr/>
          </a:p>
        </p:txBody>
      </p:sp>
      <p:sp>
        <p:nvSpPr>
          <p:cNvPr id="639" name="Google Shape;639;p82"/>
          <p:cNvSpPr/>
          <p:nvPr/>
        </p:nvSpPr>
        <p:spPr>
          <a:xfrm>
            <a:off x="2046288" y="2544763"/>
            <a:ext cx="1676400" cy="990600"/>
          </a:xfrm>
          <a:prstGeom prst="rect">
            <a:avLst/>
          </a:pr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0" name="Google Shape;640;p82"/>
          <p:cNvSpPr/>
          <p:nvPr/>
        </p:nvSpPr>
        <p:spPr>
          <a:xfrm>
            <a:off x="4191000" y="2362200"/>
            <a:ext cx="2057400" cy="914400"/>
          </a:xfrm>
          <a:prstGeom prst="rect">
            <a:avLst/>
          </a:pr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1" name="Google Shape;641;p82"/>
          <p:cNvSpPr/>
          <p:nvPr/>
        </p:nvSpPr>
        <p:spPr>
          <a:xfrm>
            <a:off x="6858000" y="2373313"/>
            <a:ext cx="1889125" cy="914400"/>
          </a:xfrm>
          <a:prstGeom prst="rect">
            <a:avLst/>
          </a:pr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2" name="Google Shape;642;p82"/>
          <p:cNvSpPr/>
          <p:nvPr/>
        </p:nvSpPr>
        <p:spPr>
          <a:xfrm>
            <a:off x="1600200" y="4191000"/>
            <a:ext cx="533400" cy="228600"/>
          </a:xfrm>
          <a:prstGeom prst="stripedRightArrow">
            <a:avLst>
              <a:gd fmla="val 50000" name="adj1"/>
              <a:gd fmla="val 50000" name="adj2"/>
            </a:avLst>
          </a:prstGeom>
          <a:solidFill>
            <a:schemeClr val="accent1"/>
          </a:solidFill>
          <a:ln cap="flat" cmpd="sng" w="25400">
            <a:solidFill>
              <a:srgbClr val="2A3D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3" name="Google Shape;643;p82"/>
          <p:cNvSpPr/>
          <p:nvPr/>
        </p:nvSpPr>
        <p:spPr>
          <a:xfrm>
            <a:off x="5029200" y="5486400"/>
            <a:ext cx="2057400" cy="381000"/>
          </a:xfrm>
          <a:prstGeom prst="curvedUpArrow">
            <a:avLst>
              <a:gd fmla="val 25000" name="adj1"/>
              <a:gd fmla="val 50000" name="adj2"/>
              <a:gd fmla="val 25000" name="adj3"/>
            </a:avLst>
          </a:prstGeom>
          <a:solidFill>
            <a:schemeClr val="accent1"/>
          </a:solidFill>
          <a:ln cap="flat" cmpd="sng" w="25400">
            <a:solidFill>
              <a:srgbClr val="2A3D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44" name="Google Shape;644;p82"/>
          <p:cNvSpPr/>
          <p:nvPr/>
        </p:nvSpPr>
        <p:spPr>
          <a:xfrm>
            <a:off x="5029200" y="5486400"/>
            <a:ext cx="3505200" cy="731838"/>
          </a:xfrm>
          <a:prstGeom prst="curvedUpArrow">
            <a:avLst>
              <a:gd fmla="val 25000" name="adj1"/>
              <a:gd fmla="val 50000" name="adj2"/>
              <a:gd fmla="val 25000" name="adj3"/>
            </a:avLst>
          </a:prstGeom>
          <a:solidFill>
            <a:schemeClr val="accent1"/>
          </a:solidFill>
          <a:ln cap="flat" cmpd="sng" w="25400">
            <a:solidFill>
              <a:srgbClr val="2A3D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45" name="Google Shape;645;p82"/>
          <p:cNvSpPr/>
          <p:nvPr/>
        </p:nvSpPr>
        <p:spPr>
          <a:xfrm>
            <a:off x="3352800" y="5486400"/>
            <a:ext cx="1371600" cy="304800"/>
          </a:xfrm>
          <a:prstGeom prst="curvedUpArrow">
            <a:avLst>
              <a:gd fmla="val 25000" name="adj1"/>
              <a:gd fmla="val 50000" name="adj2"/>
              <a:gd fmla="val 25000" name="adj3"/>
            </a:avLst>
          </a:prstGeom>
          <a:solidFill>
            <a:schemeClr val="accent1"/>
          </a:solidFill>
          <a:ln cap="flat" cmpd="sng" w="25400">
            <a:solidFill>
              <a:srgbClr val="2A3D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46" name="Google Shape;646;p82"/>
          <p:cNvSpPr/>
          <p:nvPr/>
        </p:nvSpPr>
        <p:spPr>
          <a:xfrm flipH="1" rot="10770218">
            <a:off x="3351213" y="4494213"/>
            <a:ext cx="1371600" cy="304800"/>
          </a:xfrm>
          <a:prstGeom prst="curvedUpArrow">
            <a:avLst>
              <a:gd fmla="val 20833" name="adj1"/>
              <a:gd fmla="val 41667" name="adj2"/>
              <a:gd fmla="val 25000" name="adj3"/>
            </a:avLst>
          </a:prstGeom>
          <a:solidFill>
            <a:schemeClr val="accent1"/>
          </a:solidFill>
          <a:ln cap="flat" cmpd="sng" w="25400">
            <a:solidFill>
              <a:srgbClr val="89A4A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82"/>
          <p:cNvSpPr txBox="1"/>
          <p:nvPr/>
        </p:nvSpPr>
        <p:spPr>
          <a:xfrm flipH="1" rot="-29782">
            <a:off x="3351200" y="4494200"/>
            <a:ext cx="1371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82"/>
          <p:cNvSpPr txBox="1"/>
          <p:nvPr/>
        </p:nvSpPr>
        <p:spPr>
          <a:xfrm>
            <a:off x="304800" y="1524000"/>
            <a:ext cx="1219200" cy="923925"/>
          </a:xfrm>
          <a:prstGeom prst="rect">
            <a:avLst/>
          </a:prstGeom>
          <a:solidFill>
            <a:srgbClr val="008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Times New Roman"/>
                <a:ea typeface="Times New Roman"/>
                <a:cs typeface="Times New Roman"/>
                <a:sym typeface="Times New Roman"/>
              </a:rPr>
              <a:t>Universal</a:t>
            </a:r>
            <a:br>
              <a:rPr b="1" lang="en-US" sz="1800">
                <a:solidFill>
                  <a:schemeClr val="lt1"/>
                </a:solidFill>
                <a:latin typeface="Times New Roman"/>
                <a:ea typeface="Times New Roman"/>
                <a:cs typeface="Times New Roman"/>
                <a:sym typeface="Times New Roman"/>
              </a:rPr>
            </a:br>
            <a:r>
              <a:rPr b="1" lang="en-US" sz="1800">
                <a:solidFill>
                  <a:schemeClr val="lt1"/>
                </a:solidFill>
                <a:latin typeface="Times New Roman"/>
                <a:ea typeface="Times New Roman"/>
                <a:cs typeface="Times New Roman"/>
                <a:sym typeface="Times New Roman"/>
              </a:rPr>
              <a:t>Team</a:t>
            </a:r>
            <a:endParaRPr/>
          </a:p>
          <a:p>
            <a:pPr indent="0" lvl="0" marL="0" marR="0" rtl="0" algn="ctr">
              <a:spcBef>
                <a:spcPts val="0"/>
              </a:spcBef>
              <a:spcAft>
                <a:spcPts val="0"/>
              </a:spcAft>
              <a:buNone/>
            </a:pPr>
            <a:r>
              <a:rPr b="1" lang="en-US" sz="1800">
                <a:solidFill>
                  <a:schemeClr val="lt1"/>
                </a:solidFill>
                <a:latin typeface="Times New Roman"/>
                <a:ea typeface="Times New Roman"/>
                <a:cs typeface="Times New Roman"/>
                <a:sym typeface="Times New Roman"/>
              </a:rPr>
              <a:t>Meeting</a:t>
            </a:r>
            <a:endParaRPr/>
          </a:p>
        </p:txBody>
      </p:sp>
      <p:sp>
        <p:nvSpPr>
          <p:cNvPr id="649" name="Google Shape;649;p82"/>
          <p:cNvSpPr txBox="1"/>
          <p:nvPr/>
        </p:nvSpPr>
        <p:spPr>
          <a:xfrm>
            <a:off x="228600" y="4191000"/>
            <a:ext cx="1219200" cy="641350"/>
          </a:xfrm>
          <a:prstGeom prst="rect">
            <a:avLst/>
          </a:prstGeom>
          <a:solidFill>
            <a:srgbClr val="008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Times New Roman"/>
                <a:ea typeface="Times New Roman"/>
                <a:cs typeface="Times New Roman"/>
                <a:sym typeface="Times New Roman"/>
              </a:rPr>
              <a:t>Universal Support</a:t>
            </a:r>
            <a:endParaRPr/>
          </a:p>
        </p:txBody>
      </p:sp>
      <p:sp>
        <p:nvSpPr>
          <p:cNvPr id="650" name="Google Shape;650;p82"/>
          <p:cNvSpPr txBox="1"/>
          <p:nvPr/>
        </p:nvSpPr>
        <p:spPr>
          <a:xfrm>
            <a:off x="7543800" y="6248400"/>
            <a:ext cx="1295400" cy="523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Times New Roman"/>
                <a:ea typeface="Times New Roman"/>
                <a:cs typeface="Times New Roman"/>
                <a:sym typeface="Times New Roman"/>
              </a:rPr>
              <a:t>USDOE-OSEP Tertiary Demo Project </a:t>
            </a:r>
            <a:endParaRPr/>
          </a:p>
          <a:p>
            <a:pPr indent="0" lvl="0" marL="0" marR="0" rtl="0" algn="l">
              <a:spcBef>
                <a:spcPts val="400"/>
              </a:spcBef>
              <a:spcAft>
                <a:spcPts val="0"/>
              </a:spcAft>
              <a:buNone/>
            </a:pPr>
            <a:r>
              <a:rPr lang="en-US" sz="800">
                <a:solidFill>
                  <a:schemeClr val="dk1"/>
                </a:solidFill>
                <a:latin typeface="Times New Roman"/>
                <a:ea typeface="Times New Roman"/>
                <a:cs typeface="Times New Roman"/>
                <a:sym typeface="Times New Roman"/>
              </a:rPr>
              <a:t>#H326M0060010</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83"/>
          <p:cNvSpPr txBox="1"/>
          <p:nvPr>
            <p:ph type="title"/>
          </p:nvPr>
        </p:nvSpPr>
        <p:spPr>
          <a:xfrm>
            <a:off x="457200" y="1600200"/>
            <a:ext cx="8093075"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240" u="none" cap="none" strike="noStrike">
                <a:solidFill>
                  <a:schemeClr val="accent3"/>
                </a:solidFill>
                <a:latin typeface="Calibri"/>
                <a:ea typeface="Calibri"/>
                <a:cs typeface="Calibri"/>
                <a:sym typeface="Calibri"/>
              </a:rPr>
              <a:t>Do You Need to Change Teaming Structure in your School(s)?</a:t>
            </a:r>
            <a:endParaRPr/>
          </a:p>
        </p:txBody>
      </p:sp>
      <p:sp>
        <p:nvSpPr>
          <p:cNvPr id="657" name="Google Shape;657;p83"/>
          <p:cNvSpPr txBox="1"/>
          <p:nvPr/>
        </p:nvSpPr>
        <p:spPr>
          <a:xfrm>
            <a:off x="457200" y="457200"/>
            <a:ext cx="8229600" cy="7699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4400" u="sng">
                <a:solidFill>
                  <a:schemeClr val="accent1"/>
                </a:solidFill>
                <a:latin typeface="Cambria"/>
                <a:ea typeface="Cambria"/>
                <a:cs typeface="Cambria"/>
                <a:sym typeface="Cambria"/>
              </a:rPr>
              <a:t>Quick Reflection/Assessment</a:t>
            </a:r>
            <a:r>
              <a:rPr b="1" lang="en-US" sz="4400">
                <a:solidFill>
                  <a:schemeClr val="accent1"/>
                </a:solidFill>
                <a:latin typeface="Cambria"/>
                <a:ea typeface="Cambria"/>
                <a:cs typeface="Cambria"/>
                <a:sym typeface="Cambria"/>
              </a:rPr>
              <a:t>:</a:t>
            </a:r>
            <a:endParaRPr/>
          </a:p>
        </p:txBody>
      </p:sp>
      <p:sp>
        <p:nvSpPr>
          <p:cNvPr id="658" name="Google Shape;658;p83"/>
          <p:cNvSpPr txBox="1"/>
          <p:nvPr/>
        </p:nvSpPr>
        <p:spPr>
          <a:xfrm>
            <a:off x="457200" y="3200400"/>
            <a:ext cx="8229600" cy="157003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How many students have been talked about at ‘______’</a:t>
            </a:r>
            <a:endParaRPr sz="2400">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meeting this year?</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How many got an intervention that you have data to indicate </a:t>
            </a:r>
            <a:endParaRPr/>
          </a:p>
          <a:p>
            <a:pPr indent="-457200" lvl="0" marL="457200" marR="0" rtl="0" algn="l">
              <a:spcBef>
                <a:spcPts val="0"/>
              </a:spcBef>
              <a:spcAft>
                <a:spcPts val="0"/>
              </a:spcAft>
              <a:buNone/>
            </a:pPr>
            <a:r>
              <a:rPr lang="en-US" sz="2400">
                <a:solidFill>
                  <a:schemeClr val="dk1"/>
                </a:solidFill>
                <a:latin typeface="Calibri"/>
                <a:ea typeface="Calibri"/>
                <a:cs typeface="Calibri"/>
                <a:sym typeface="Calibri"/>
              </a:rPr>
              <a:t>         they got an intervention that is working?</a:t>
            </a:r>
            <a:endParaRPr/>
          </a:p>
        </p:txBody>
      </p:sp>
      <p:sp>
        <p:nvSpPr>
          <p:cNvPr id="659" name="Google Shape;659;p83"/>
          <p:cNvSpPr txBox="1"/>
          <p:nvPr/>
        </p:nvSpPr>
        <p:spPr>
          <a:xfrm>
            <a:off x="457200" y="5105400"/>
            <a:ext cx="8229600"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Have you ever been at a meeting where you talked about one student for an hour and at the end you were no closer to having effective strategies than when you started?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ctrTitle"/>
          </p:nvPr>
        </p:nvSpPr>
        <p:spPr>
          <a:xfrm>
            <a:off x="762000" y="1066800"/>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Installation of Tier 2/3 Administrator Training</a:t>
            </a:r>
            <a:endParaRPr/>
          </a:p>
        </p:txBody>
      </p:sp>
      <p:sp>
        <p:nvSpPr>
          <p:cNvPr id="142" name="Google Shape;142;p21"/>
          <p:cNvSpPr txBox="1"/>
          <p:nvPr>
            <p:ph idx="1" type="subTitle"/>
          </p:nvPr>
        </p:nvSpPr>
        <p:spPr>
          <a:xfrm>
            <a:off x="838200" y="2667000"/>
            <a:ext cx="6400800" cy="19812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6 Demo Districts (2007-08)</a:t>
            </a:r>
            <a:endParaRPr/>
          </a:p>
          <a:p>
            <a:pPr indent="-457200" lvl="0" marL="4572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4 Replication Districts (2009-10)</a:t>
            </a:r>
            <a:endParaRPr/>
          </a:p>
          <a:p>
            <a:pPr indent="-457200" lvl="0" marL="4572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Regionally (2010….)</a:t>
            </a:r>
            <a:endParaRPr/>
          </a:p>
          <a:p>
            <a:pPr indent="-457200" lvl="0" marL="457200" marR="0" rtl="0" algn="l">
              <a:spcBef>
                <a:spcPts val="560"/>
              </a:spcBef>
              <a:spcAft>
                <a:spcPts val="0"/>
              </a:spcAft>
              <a:buClr>
                <a:schemeClr val="accent1"/>
              </a:buClr>
              <a:buSzPts val="2800"/>
              <a:buFont typeface="Arial"/>
              <a:buChar char="•"/>
            </a:pPr>
            <a:r>
              <a:rPr b="0" i="0" lang="en-US" sz="2800" u="none" cap="none" strike="noStrike">
                <a:solidFill>
                  <a:schemeClr val="dk1"/>
                </a:solidFill>
                <a:latin typeface="Calibri"/>
                <a:ea typeface="Calibri"/>
                <a:cs typeface="Calibri"/>
                <a:sym typeface="Calibri"/>
              </a:rPr>
              <a:t>State Conferences (2010….)</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84"/>
          <p:cNvSpPr txBox="1"/>
          <p:nvPr>
            <p:ph type="title"/>
          </p:nvPr>
        </p:nvSpPr>
        <p:spPr>
          <a:xfrm>
            <a:off x="457200" y="304800"/>
            <a:ext cx="82296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Overall Content </a:t>
            </a:r>
            <a:endParaRPr/>
          </a:p>
        </p:txBody>
      </p:sp>
      <p:sp>
        <p:nvSpPr>
          <p:cNvPr id="665" name="Google Shape;665;p84"/>
          <p:cNvSpPr txBox="1"/>
          <p:nvPr/>
        </p:nvSpPr>
        <p:spPr>
          <a:xfrm>
            <a:off x="457200" y="1524000"/>
            <a:ext cx="8534400" cy="5262980"/>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Administrator’s Role: Key Messages for Leaders</a:t>
            </a:r>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Tier 2/3 District and Building readiness criteria </a:t>
            </a:r>
            <a:endParaRPr sz="2800">
              <a:solidFill>
                <a:schemeClr val="dk1"/>
              </a:solidFill>
              <a:latin typeface="Calibri"/>
              <a:ea typeface="Calibri"/>
              <a:cs typeface="Calibri"/>
              <a:sym typeface="Calibri"/>
            </a:endParaRPr>
          </a:p>
          <a:p>
            <a:pPr indent="-336550" lvl="0" marL="514350" marR="0" rtl="0" algn="l">
              <a:spcBef>
                <a:spcPts val="0"/>
              </a:spcBef>
              <a:spcAft>
                <a:spcPts val="0"/>
              </a:spcAft>
              <a:buClr>
                <a:schemeClr val="accent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Systems, data and practices for advanced tiers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lang="en-US" sz="2800">
                <a:solidFill>
                  <a:schemeClr val="dk1"/>
                </a:solidFill>
                <a:latin typeface="Calibri"/>
                <a:ea typeface="Calibri"/>
                <a:cs typeface="Calibri"/>
                <a:sym typeface="Calibri"/>
              </a:rPr>
              <a:t>Ongoing assessment of current Tier 2/3 structures in their school</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accent1"/>
              </a:buClr>
              <a:buSzPts val="2800"/>
              <a:buFont typeface="Calibri"/>
              <a:buAutoNum type="arabicPeriod"/>
            </a:pPr>
            <a:r>
              <a:rPr b="1" lang="en-US" sz="2800">
                <a:solidFill>
                  <a:srgbClr val="738AFF"/>
                </a:solidFill>
                <a:latin typeface="Calibri"/>
                <a:ea typeface="Calibri"/>
                <a:cs typeface="Calibri"/>
                <a:sym typeface="Calibri"/>
              </a:rPr>
              <a:t>Action plan to leave the 1-day training with and take back to their schools to implement</a:t>
            </a:r>
            <a:endParaRPr/>
          </a:p>
          <a:p>
            <a:pPr indent="-279400" lvl="0" marL="457200" marR="0" rtl="0" algn="l">
              <a:spcBef>
                <a:spcPts val="0"/>
              </a:spcBef>
              <a:spcAft>
                <a:spcPts val="0"/>
              </a:spcAft>
              <a:buClr>
                <a:schemeClr val="accent2"/>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85"/>
          <p:cNvSpPr txBox="1"/>
          <p:nvPr>
            <p:ph type="title"/>
          </p:nvPr>
        </p:nvSpPr>
        <p:spPr>
          <a:xfrm>
            <a:off x="457200" y="381000"/>
            <a:ext cx="8534400" cy="10366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3A54A5"/>
                </a:solidFill>
                <a:latin typeface="Cambria"/>
                <a:ea typeface="Cambria"/>
                <a:cs typeface="Cambria"/>
                <a:sym typeface="Cambria"/>
              </a:rPr>
              <a:t>End of Day Action Planning</a:t>
            </a:r>
            <a:endParaRPr/>
          </a:p>
        </p:txBody>
      </p:sp>
      <p:sp>
        <p:nvSpPr>
          <p:cNvPr id="671" name="Google Shape;671;p85"/>
          <p:cNvSpPr txBox="1"/>
          <p:nvPr>
            <p:ph idx="1" type="body"/>
          </p:nvPr>
        </p:nvSpPr>
        <p:spPr>
          <a:xfrm>
            <a:off x="457200" y="1600200"/>
            <a:ext cx="81534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District level planning needs?</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Building-level planning needs?</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Re-positioning staff to coordinate and facilitate evidence-based interventions?</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Changings in teaming structures?</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Initiate System Tools (Tracking tool, Systems Response Tool, Reverse Request Tool)</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86"/>
          <p:cNvSpPr txBox="1"/>
          <p:nvPr>
            <p:ph type="title"/>
          </p:nvPr>
        </p:nvSpPr>
        <p:spPr>
          <a:xfrm>
            <a:off x="457200" y="381000"/>
            <a:ext cx="8229600" cy="10366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What Are the Next Steps needed at Your School?</a:t>
            </a:r>
            <a:endParaRPr/>
          </a:p>
        </p:txBody>
      </p:sp>
      <p:sp>
        <p:nvSpPr>
          <p:cNvPr id="677" name="Google Shape;677;p86"/>
          <p:cNvSpPr txBox="1"/>
          <p:nvPr>
            <p:ph idx="1" type="body"/>
          </p:nvPr>
        </p:nvSpPr>
        <p:spPr>
          <a:xfrm>
            <a:off x="457200" y="1600200"/>
            <a:ext cx="81534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Schedule planning meetings?</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Review the tools?</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Use the blank triangle as a planning tool?</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Develop your Multi-tiered Action Plan (MAP)?</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Other?</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87"/>
          <p:cNvSpPr txBox="1"/>
          <p:nvPr/>
        </p:nvSpPr>
        <p:spPr>
          <a:xfrm>
            <a:off x="1892300" y="609600"/>
            <a:ext cx="4748213" cy="646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chemeClr val="accent1"/>
                </a:solidFill>
                <a:latin typeface="Cambria"/>
                <a:ea typeface="Cambria"/>
                <a:cs typeface="Cambria"/>
                <a:sym typeface="Cambria"/>
              </a:rPr>
              <a:t>Challenges/Obstacles  </a:t>
            </a:r>
            <a:endParaRPr/>
          </a:p>
        </p:txBody>
      </p:sp>
      <p:sp>
        <p:nvSpPr>
          <p:cNvPr id="683" name="Google Shape;683;p87"/>
          <p:cNvSpPr txBox="1"/>
          <p:nvPr/>
        </p:nvSpPr>
        <p:spPr>
          <a:xfrm>
            <a:off x="990600" y="2362200"/>
            <a:ext cx="7661275" cy="1570038"/>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Lack of District commitment</a:t>
            </a:r>
            <a:endParaRPr/>
          </a:p>
          <a:p>
            <a:pPr indent="-514350" lvl="0" marL="51435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Weak leadership skills of some individuals</a:t>
            </a:r>
            <a:endParaRPr/>
          </a:p>
          <a:p>
            <a:pPr indent="-514350" lvl="0" marL="51435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Poor data systems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88"/>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More Schools Progress </a:t>
            </a:r>
            <a:br>
              <a:rPr b="1" i="0" lang="en-US" sz="4400" u="none" cap="none" strike="noStrike">
                <a:solidFill>
                  <a:srgbClr val="3A54A5"/>
                </a:solidFill>
                <a:latin typeface="Cambria"/>
                <a:ea typeface="Cambria"/>
                <a:cs typeface="Cambria"/>
                <a:sym typeface="Cambria"/>
              </a:rPr>
            </a:br>
            <a:r>
              <a:rPr b="1" i="0" lang="en-US" sz="4400" u="none" cap="none" strike="noStrike">
                <a:solidFill>
                  <a:srgbClr val="3A54A5"/>
                </a:solidFill>
                <a:latin typeface="Cambria"/>
                <a:ea typeface="Cambria"/>
                <a:cs typeface="Cambria"/>
                <a:sym typeface="Cambria"/>
              </a:rPr>
              <a:t>Monitor at Tier 2</a:t>
            </a:r>
            <a:endParaRPr/>
          </a:p>
        </p:txBody>
      </p:sp>
      <p:pic>
        <p:nvPicPr>
          <p:cNvPr id="690" name="Google Shape;690;p88"/>
          <p:cNvPicPr preferRelativeResize="0"/>
          <p:nvPr/>
        </p:nvPicPr>
        <p:blipFill rotWithShape="1">
          <a:blip r:embed="rId3">
            <a:alphaModFix/>
          </a:blip>
          <a:srcRect b="0" l="0" r="0" t="0"/>
          <a:stretch/>
        </p:blipFill>
        <p:spPr>
          <a:xfrm>
            <a:off x="304800" y="2362200"/>
            <a:ext cx="8839200" cy="28956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br>
              <a:rPr b="1" i="0" lang="en-US" sz="3959" u="none" cap="none" strike="noStrike">
                <a:solidFill>
                  <a:srgbClr val="3A54A5"/>
                </a:solidFill>
                <a:latin typeface="Cambria"/>
                <a:ea typeface="Cambria"/>
                <a:cs typeface="Cambria"/>
                <a:sym typeface="Cambria"/>
              </a:rPr>
            </a:br>
            <a:r>
              <a:rPr b="1" i="0" lang="en-US" sz="3959" u="none" cap="none" strike="noStrike">
                <a:solidFill>
                  <a:srgbClr val="3A54A5"/>
                </a:solidFill>
                <a:latin typeface="Cambria"/>
                <a:ea typeface="Cambria"/>
                <a:cs typeface="Cambria"/>
                <a:sym typeface="Cambria"/>
              </a:rPr>
              <a:t>More Schools Implement                          Tier 2/Tier 3 Interventions</a:t>
            </a:r>
            <a:br>
              <a:rPr b="1" i="0" lang="en-US" sz="3959" u="none" cap="none" strike="noStrike">
                <a:solidFill>
                  <a:srgbClr val="3A54A5"/>
                </a:solidFill>
                <a:latin typeface="Cambria"/>
                <a:ea typeface="Cambria"/>
                <a:cs typeface="Cambria"/>
                <a:sym typeface="Cambria"/>
              </a:rPr>
            </a:br>
            <a:endParaRPr b="1" i="0" sz="3959" u="none" cap="none" strike="noStrike">
              <a:solidFill>
                <a:srgbClr val="3A54A5"/>
              </a:solidFill>
              <a:latin typeface="Cambria"/>
              <a:ea typeface="Cambria"/>
              <a:cs typeface="Cambria"/>
              <a:sym typeface="Cambria"/>
            </a:endParaRPr>
          </a:p>
        </p:txBody>
      </p:sp>
      <p:sp>
        <p:nvSpPr>
          <p:cNvPr id="697" name="Google Shape;697;p89"/>
          <p:cNvSpPr txBox="1"/>
          <p:nvPr>
            <p:ph idx="1" type="body"/>
          </p:nvPr>
        </p:nvSpPr>
        <p:spPr>
          <a:xfrm>
            <a:off x="838200" y="1676400"/>
            <a:ext cx="77724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accent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698" name="Google Shape;698;p89"/>
          <p:cNvPicPr preferRelativeResize="0"/>
          <p:nvPr/>
        </p:nvPicPr>
        <p:blipFill rotWithShape="1">
          <a:blip r:embed="rId3">
            <a:alphaModFix/>
          </a:blip>
          <a:srcRect b="0" l="0" r="0" t="0"/>
          <a:stretch/>
        </p:blipFill>
        <p:spPr>
          <a:xfrm>
            <a:off x="1016000" y="2667000"/>
            <a:ext cx="7696200" cy="20542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0"/>
          <p:cNvSpPr txBox="1"/>
          <p:nvPr>
            <p:ph type="title"/>
          </p:nvPr>
        </p:nvSpPr>
        <p:spPr>
          <a:xfrm>
            <a:off x="457200" y="533400"/>
            <a:ext cx="8229600" cy="1371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u="none" cap="none" strike="noStrike">
                <a:solidFill>
                  <a:schemeClr val="accent1"/>
                </a:solidFill>
                <a:latin typeface="Cambria"/>
                <a:ea typeface="Cambria"/>
                <a:cs typeface="Cambria"/>
                <a:sym typeface="Cambria"/>
              </a:rPr>
              <a:t>Leadership Development Embedded in District PD Plan for Advanced Tiers</a:t>
            </a:r>
            <a:endParaRPr/>
          </a:p>
        </p:txBody>
      </p:sp>
      <p:sp>
        <p:nvSpPr>
          <p:cNvPr id="705" name="Google Shape;705;p90"/>
          <p:cNvSpPr txBox="1"/>
          <p:nvPr>
            <p:ph idx="1" type="body"/>
          </p:nvPr>
        </p:nvSpPr>
        <p:spPr>
          <a:xfrm>
            <a:off x="457200" y="1905000"/>
            <a:ext cx="8229600" cy="4572000"/>
          </a:xfrm>
          <a:prstGeom prst="rect">
            <a:avLst/>
          </a:prstGeom>
          <a:noFill/>
          <a:ln>
            <a:noFill/>
          </a:ln>
        </p:spPr>
        <p:txBody>
          <a:bodyPr anchorCtr="0" anchor="t" bIns="45700" lIns="91425" spcFirstLastPara="1" rIns="91425" wrap="square" tIns="45700">
            <a:noAutofit/>
          </a:bodyPr>
          <a:lstStyle/>
          <a:p>
            <a:pPr indent="-285750" lvl="0" marL="342900" marR="0" rtl="0" algn="l">
              <a:spcBef>
                <a:spcPts val="0"/>
              </a:spcBef>
              <a:spcAft>
                <a:spcPts val="0"/>
              </a:spcAft>
              <a:buClr>
                <a:schemeClr val="accent1"/>
              </a:buClr>
              <a:buSzPts val="9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accent1"/>
              </a:buClr>
              <a:buFont typeface="Arial"/>
              <a:buNone/>
            </a:pPr>
            <a:r>
              <a:rPr b="0" i="0" lang="en-US" sz="3200" u="none" cap="none" strike="noStrike">
                <a:solidFill>
                  <a:schemeClr val="dk1"/>
                </a:solidFill>
                <a:latin typeface="Calibri"/>
                <a:ea typeface="Calibri"/>
                <a:cs typeface="Calibri"/>
                <a:sym typeface="Calibri"/>
              </a:rPr>
              <a:t>2015: A quick (partial) example….</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91"/>
          <p:cNvSpPr txBox="1"/>
          <p:nvPr>
            <p:ph type="title"/>
          </p:nvPr>
        </p:nvSpPr>
        <p:spPr>
          <a:xfrm>
            <a:off x="333375" y="214313"/>
            <a:ext cx="8353425" cy="7969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Readiness Phase</a:t>
            </a:r>
            <a:endParaRPr/>
          </a:p>
        </p:txBody>
      </p:sp>
      <p:graphicFrame>
        <p:nvGraphicFramePr>
          <p:cNvPr id="711" name="Google Shape;711;p91"/>
          <p:cNvGraphicFramePr/>
          <p:nvPr/>
        </p:nvGraphicFramePr>
        <p:xfrm>
          <a:off x="406400" y="2432050"/>
          <a:ext cx="3000000" cy="3000000"/>
        </p:xfrm>
        <a:graphic>
          <a:graphicData uri="http://schemas.openxmlformats.org/drawingml/2006/table">
            <a:tbl>
              <a:tblPr bandRow="1" firstRow="1">
                <a:noFill/>
                <a:tableStyleId>{06C16434-F1DF-4610-BDB3-7A10A8730CBA}</a:tableStyleId>
              </a:tblPr>
              <a:tblGrid>
                <a:gridCol w="3971275"/>
                <a:gridCol w="1459425"/>
                <a:gridCol w="2929075"/>
              </a:tblGrid>
              <a:tr h="370850">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Activities</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Month/ Visit #</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Duration, Format, Audience </a:t>
                      </a:r>
                      <a:endParaRPr sz="1800" u="none" cap="none" strike="noStrike">
                        <a:latin typeface="Calibri"/>
                        <a:ea typeface="Calibri"/>
                        <a:cs typeface="Calibri"/>
                        <a:sym typeface="Calibri"/>
                      </a:endParaRPr>
                    </a:p>
                  </a:txBody>
                  <a:tcPr marT="0" marB="0" marR="68575" marL="68575" anchor="ctr"/>
                </a:tc>
              </a:tr>
              <a:tr h="370850">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A.</a:t>
                      </a:r>
                      <a:r>
                        <a:rPr lang="en-US" sz="1400" u="none" cap="none" strike="noStrike">
                          <a:latin typeface="Calibri"/>
                          <a:ea typeface="Calibri"/>
                          <a:cs typeface="Calibri"/>
                          <a:sym typeface="Calibri"/>
                        </a:rPr>
                        <a:t>  District Readiness Support Webinar</a:t>
                      </a:r>
                      <a:endParaRPr sz="2400" u="none" cap="none" strike="noStrike">
                        <a:latin typeface="Calibri"/>
                        <a:ea typeface="Calibri"/>
                        <a:cs typeface="Calibri"/>
                        <a:sym typeface="Calibri"/>
                      </a:endParaRPr>
                    </a:p>
                    <a:p>
                      <a:pPr indent="-2270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Clarify expectations with DLT</a:t>
                      </a:r>
                      <a:endParaRPr sz="2000" u="none" cap="none" strike="noStrike">
                        <a:latin typeface="Calibri"/>
                        <a:ea typeface="Calibri"/>
                        <a:cs typeface="Calibri"/>
                        <a:sym typeface="Calibri"/>
                      </a:endParaRPr>
                    </a:p>
                    <a:p>
                      <a:pPr indent="-2270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Establish PD Plan/Timeline and Coaching Structure</a:t>
                      </a:r>
                      <a:endParaRPr sz="2000" u="none" cap="none" strike="noStrike">
                        <a:latin typeface="Calibri"/>
                        <a:ea typeface="Calibri"/>
                        <a:cs typeface="Calibri"/>
                        <a:sym typeface="Calibri"/>
                      </a:endParaRPr>
                    </a:p>
                    <a:p>
                      <a:pPr indent="-2270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Introduce Tiered Fidelity Inventory </a:t>
                      </a:r>
                      <a:endParaRPr sz="2000" u="none" cap="none" strike="noStrike">
                        <a:latin typeface="Calibri"/>
                        <a:ea typeface="Calibri"/>
                        <a:cs typeface="Calibri"/>
                        <a:sym typeface="Calibri"/>
                      </a:endParaRPr>
                    </a:p>
                    <a:p>
                      <a:pPr indent="-2270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Introduce Universal Screening process</a:t>
                      </a:r>
                      <a:br>
                        <a:rPr lang="en-US" sz="14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May 2015 </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 webinar </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a:t>
                      </a:r>
                      <a:r>
                        <a:rPr lang="en-US" sz="1400" u="none" cap="none" strike="noStrike">
                          <a:solidFill>
                            <a:srgbClr val="FF00FF"/>
                          </a:solidFill>
                          <a:latin typeface="Calibri"/>
                          <a:ea typeface="Calibri"/>
                          <a:cs typeface="Calibri"/>
                          <a:sym typeface="Calibri"/>
                        </a:rPr>
                        <a:t> </a:t>
                      </a:r>
                      <a:r>
                        <a:rPr b="1" lang="en-US" sz="1400" u="none" cap="none" strike="noStrike">
                          <a:solidFill>
                            <a:srgbClr val="FF00FF"/>
                          </a:solidFill>
                          <a:latin typeface="Calibri"/>
                          <a:ea typeface="Calibri"/>
                          <a:cs typeface="Calibri"/>
                          <a:sym typeface="Calibri"/>
                        </a:rPr>
                        <a:t>DLT</a:t>
                      </a:r>
                      <a:r>
                        <a:rPr lang="en-US" sz="1400" u="none" cap="none" strike="noStrike">
                          <a:latin typeface="Calibri"/>
                          <a:ea typeface="Calibri"/>
                          <a:cs typeface="Calibri"/>
                          <a:sym typeface="Calibri"/>
                        </a:rPr>
                        <a:t>, district and building coaches</a:t>
                      </a:r>
                      <a:r>
                        <a:rPr lang="en-US" sz="1400" u="none" cap="none" strike="noStrike">
                          <a:solidFill>
                            <a:srgbClr val="9236B0"/>
                          </a:solidFill>
                          <a:latin typeface="Calibri"/>
                          <a:ea typeface="Calibri"/>
                          <a:cs typeface="Calibri"/>
                          <a:sym typeface="Calibri"/>
                        </a:rPr>
                        <a:t>, </a:t>
                      </a:r>
                      <a:r>
                        <a:rPr b="1" lang="en-US" sz="1400" u="none" cap="none" strike="noStrike">
                          <a:solidFill>
                            <a:srgbClr val="9236B0"/>
                          </a:solidFill>
                          <a:latin typeface="Calibri"/>
                          <a:ea typeface="Calibri"/>
                          <a:cs typeface="Calibri"/>
                          <a:sym typeface="Calibri"/>
                        </a:rPr>
                        <a:t>building admin</a:t>
                      </a:r>
                      <a:endParaRPr b="1" sz="2000" u="none" cap="none" strike="noStrike">
                        <a:solidFill>
                          <a:srgbClr val="9236B0"/>
                        </a:solidFill>
                        <a:latin typeface="Calibri"/>
                        <a:ea typeface="Calibri"/>
                        <a:cs typeface="Calibri"/>
                        <a:sym typeface="Calibri"/>
                      </a:endParaRPr>
                    </a:p>
                  </a:txBody>
                  <a:tcPr marT="0" marB="0" marR="68575" marL="68575"/>
                </a:tc>
              </a:tr>
              <a:tr h="370850">
                <a:tc>
                  <a:txBody>
                    <a:bodyPr/>
                    <a:lstStyle/>
                    <a:p>
                      <a:pPr indent="-158750" lvl="0" marL="158750" marR="0" rtl="0" algn="l">
                        <a:lnSpc>
                          <a:spcPct val="100000"/>
                        </a:lnSpc>
                        <a:spcBef>
                          <a:spcPts val="0"/>
                        </a:spcBef>
                        <a:spcAft>
                          <a:spcPts val="0"/>
                        </a:spcAft>
                        <a:buNone/>
                      </a:pPr>
                      <a:r>
                        <a:rPr b="1" lang="en-US" sz="1400" u="none" cap="none" strike="noStrike">
                          <a:latin typeface="Calibri"/>
                          <a:ea typeface="Calibri"/>
                          <a:cs typeface="Calibri"/>
                          <a:sym typeface="Calibri"/>
                        </a:rPr>
                        <a:t>B.</a:t>
                      </a:r>
                      <a:r>
                        <a:rPr lang="en-US" sz="1400" u="none" cap="none" strike="noStrike">
                          <a:latin typeface="Calibri"/>
                          <a:ea typeface="Calibri"/>
                          <a:cs typeface="Calibri"/>
                          <a:sym typeface="Calibri"/>
                        </a:rPr>
                        <a:t>  District Readiness Support Webinar 2</a:t>
                      </a:r>
                      <a:endParaRPr sz="2400" u="none" cap="none" strike="noStrike">
                        <a:latin typeface="Calibri"/>
                        <a:ea typeface="Calibri"/>
                        <a:cs typeface="Calibri"/>
                        <a:sym typeface="Calibri"/>
                      </a:endParaRPr>
                    </a:p>
                    <a:p>
                      <a:pPr indent="-2270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Review fidelity/discipline data, evaluation &amp; coaching plan </a:t>
                      </a:r>
                      <a:endParaRPr sz="2000" u="none" cap="none" strike="noStrike">
                        <a:latin typeface="Calibri"/>
                        <a:ea typeface="Calibri"/>
                        <a:cs typeface="Calibri"/>
                        <a:sym typeface="Calibri"/>
                      </a:endParaRPr>
                    </a:p>
                    <a:p>
                      <a:pPr indent="-2270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Decide on Universal Screening use and tool selection</a:t>
                      </a:r>
                      <a:br>
                        <a:rPr lang="en-US" sz="14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May 2015 </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 webinar </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a:t>
                      </a:r>
                      <a:r>
                        <a:rPr b="1" lang="en-US" sz="1400" u="none" cap="none" strike="noStrike">
                          <a:solidFill>
                            <a:srgbClr val="FF00FF"/>
                          </a:solidFill>
                          <a:latin typeface="Calibri"/>
                          <a:ea typeface="Calibri"/>
                          <a:cs typeface="Calibri"/>
                          <a:sym typeface="Calibri"/>
                        </a:rPr>
                        <a:t>DLT</a:t>
                      </a:r>
                      <a:r>
                        <a:rPr lang="en-US" sz="1400" u="none" cap="none" strike="noStrike">
                          <a:latin typeface="Calibri"/>
                          <a:ea typeface="Calibri"/>
                          <a:cs typeface="Calibri"/>
                          <a:sym typeface="Calibri"/>
                        </a:rPr>
                        <a:t>, district and building coaches, </a:t>
                      </a:r>
                      <a:r>
                        <a:rPr b="1" lang="en-US" sz="1400" u="none" cap="none" strike="noStrike">
                          <a:solidFill>
                            <a:srgbClr val="9236B0"/>
                          </a:solidFill>
                          <a:latin typeface="Calibri"/>
                          <a:ea typeface="Calibri"/>
                          <a:cs typeface="Calibri"/>
                          <a:sym typeface="Calibri"/>
                        </a:rPr>
                        <a:t>building admin</a:t>
                      </a:r>
                      <a:endParaRPr b="1" sz="2000" u="none" cap="none" strike="noStrike">
                        <a:solidFill>
                          <a:srgbClr val="9236B0"/>
                        </a:solidFill>
                        <a:latin typeface="Calibri"/>
                        <a:ea typeface="Calibri"/>
                        <a:cs typeface="Calibri"/>
                        <a:sym typeface="Calibri"/>
                      </a:endParaRPr>
                    </a:p>
                  </a:txBody>
                  <a:tcPr marT="0" marB="0" marR="68575" marL="68575"/>
                </a:tc>
              </a:tr>
              <a:tr h="370850">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C.</a:t>
                      </a:r>
                      <a:r>
                        <a:rPr lang="en-US" sz="1400" u="none" cap="none" strike="noStrike">
                          <a:latin typeface="Calibri"/>
                          <a:ea typeface="Calibri"/>
                          <a:cs typeface="Calibri"/>
                          <a:sym typeface="Calibri"/>
                        </a:rPr>
                        <a:t>  District Readiness Support Webinar 3 </a:t>
                      </a:r>
                      <a:endParaRPr sz="2400" u="none" cap="none" strike="noStrike">
                        <a:latin typeface="Calibri"/>
                        <a:ea typeface="Calibri"/>
                        <a:cs typeface="Calibri"/>
                        <a:sym typeface="Calibri"/>
                      </a:endParaRPr>
                    </a:p>
                    <a:p>
                      <a:pPr indent="-225425" lvl="0" marL="454025"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Tiered Fidelity Inventory: Purpose, process, timeline</a:t>
                      </a:r>
                      <a:br>
                        <a:rPr lang="en-US" sz="14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May 2015</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 webinar </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coaches, admin</a:t>
                      </a:r>
                      <a:endParaRPr sz="2000" u="none" cap="none" strike="noStrike">
                        <a:latin typeface="Calibri"/>
                        <a:ea typeface="Calibri"/>
                        <a:cs typeface="Calibri"/>
                        <a:sym typeface="Calibri"/>
                      </a:endParaRPr>
                    </a:p>
                  </a:txBody>
                  <a:tcPr marT="0" marB="0" marR="68575" marL="68575"/>
                </a:tc>
              </a:tr>
            </a:tbl>
          </a:graphicData>
        </a:graphic>
      </p:graphicFrame>
      <p:sp>
        <p:nvSpPr>
          <p:cNvPr id="712" name="Google Shape;712;p91"/>
          <p:cNvSpPr/>
          <p:nvPr/>
        </p:nvSpPr>
        <p:spPr>
          <a:xfrm>
            <a:off x="333375" y="1184275"/>
            <a:ext cx="8255000" cy="923925"/>
          </a:xfrm>
          <a:prstGeom prst="rect">
            <a:avLst/>
          </a:prstGeom>
          <a:noFill/>
          <a:ln>
            <a:noFill/>
          </a:ln>
        </p:spPr>
        <p:txBody>
          <a:bodyPr anchorCtr="0" anchor="t" bIns="45700" lIns="91425" spcFirstLastPara="1" rIns="91425" wrap="square" tIns="45700">
            <a:noAutofit/>
          </a:bodyPr>
          <a:lstStyle/>
          <a:p>
            <a:pPr indent="-400050" lvl="0" marL="400050" marR="0" rtl="0" algn="l">
              <a:spcBef>
                <a:spcPts val="0"/>
              </a:spcBef>
              <a:spcAft>
                <a:spcPts val="0"/>
              </a:spcAft>
              <a:buClr>
                <a:schemeClr val="dk1"/>
              </a:buClr>
              <a:buSzPts val="1800"/>
              <a:buFont typeface="Arial"/>
              <a:buAutoNum type="romanUcPeriod"/>
            </a:pPr>
            <a:r>
              <a:rPr b="1" lang="en-US" sz="1800">
                <a:solidFill>
                  <a:schemeClr val="dk1"/>
                </a:solidFill>
                <a:latin typeface="Arial"/>
                <a:ea typeface="Arial"/>
                <a:cs typeface="Arial"/>
                <a:sym typeface="Arial"/>
              </a:rPr>
              <a:t>Readiness Phase </a:t>
            </a:r>
            <a:r>
              <a:rPr lang="en-US" sz="1800">
                <a:solidFill>
                  <a:schemeClr val="dk1"/>
                </a:solidFill>
                <a:latin typeface="Arial"/>
                <a:ea typeface="Arial"/>
                <a:cs typeface="Arial"/>
                <a:sym typeface="Arial"/>
              </a:rPr>
              <a:t>– </a:t>
            </a:r>
            <a:endParaRPr/>
          </a:p>
          <a:p>
            <a:pPr indent="-3175" lvl="1" marL="396875" marR="0" rtl="0" algn="l">
              <a:spcBef>
                <a:spcPts val="0"/>
              </a:spcBef>
              <a:spcAft>
                <a:spcPts val="0"/>
              </a:spcAft>
              <a:buNone/>
            </a:pPr>
            <a:r>
              <a:rPr b="0" i="0" lang="en-US" sz="1800" u="none" cap="none" strike="noStrike">
                <a:solidFill>
                  <a:schemeClr val="dk1"/>
                </a:solidFill>
                <a:latin typeface="Arial"/>
                <a:ea typeface="Arial"/>
                <a:cs typeface="Arial"/>
                <a:sym typeface="Arial"/>
              </a:rPr>
              <a:t>Establishing the foundational infrastructure for a sustainable CR-PBIS system of supports.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92"/>
          <p:cNvSpPr txBox="1"/>
          <p:nvPr>
            <p:ph type="title"/>
          </p:nvPr>
        </p:nvSpPr>
        <p:spPr>
          <a:xfrm>
            <a:off x="333375" y="214313"/>
            <a:ext cx="8353425" cy="7969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Readiness Phase</a:t>
            </a:r>
            <a:endParaRPr/>
          </a:p>
        </p:txBody>
      </p:sp>
      <p:graphicFrame>
        <p:nvGraphicFramePr>
          <p:cNvPr id="718" name="Google Shape;718;p92"/>
          <p:cNvGraphicFramePr/>
          <p:nvPr/>
        </p:nvGraphicFramePr>
        <p:xfrm>
          <a:off x="431800" y="1397000"/>
          <a:ext cx="3000000" cy="3000000"/>
        </p:xfrm>
        <a:graphic>
          <a:graphicData uri="http://schemas.openxmlformats.org/drawingml/2006/table">
            <a:tbl>
              <a:tblPr bandRow="1" firstRow="1">
                <a:noFill/>
                <a:tableStyleId>{06C16434-F1DF-4610-BDB3-7A10A8730CBA}</a:tableStyleId>
              </a:tblPr>
              <a:tblGrid>
                <a:gridCol w="3809750"/>
                <a:gridCol w="1479525"/>
                <a:gridCol w="2965725"/>
              </a:tblGrid>
              <a:tr h="370725">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Activities</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Month/ Visit #</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Duration, Format, Audience </a:t>
                      </a:r>
                      <a:endParaRPr sz="1800" u="none" cap="none" strike="noStrike">
                        <a:latin typeface="Calibri"/>
                        <a:ea typeface="Calibri"/>
                        <a:cs typeface="Calibri"/>
                        <a:sym typeface="Calibri"/>
                      </a:endParaRPr>
                    </a:p>
                  </a:txBody>
                  <a:tcPr marT="0" marB="0" marR="68575" marL="68575" anchor="ctr"/>
                </a:tc>
              </a:tr>
              <a:tr h="1234375">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D.</a:t>
                      </a:r>
                      <a:r>
                        <a:rPr lang="en-US" sz="1400" u="none" cap="none" strike="noStrike">
                          <a:latin typeface="Calibri"/>
                          <a:ea typeface="Calibri"/>
                          <a:cs typeface="Calibri"/>
                          <a:sym typeface="Calibri"/>
                        </a:rPr>
                        <a:t>   District and Coach Readiness Collaboration</a:t>
                      </a:r>
                      <a:endParaRPr sz="2400" u="none" cap="none" strike="noStrike">
                        <a:latin typeface="Calibri"/>
                        <a:ea typeface="Calibri"/>
                        <a:cs typeface="Calibri"/>
                        <a:sym typeface="Calibri"/>
                      </a:endParaRPr>
                    </a:p>
                    <a:p>
                      <a:pPr indent="-238125" lvl="0" marL="517525"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Overview of Systems and Practices Key Features </a:t>
                      </a:r>
                      <a:endParaRPr sz="2000" u="none" cap="none" strike="noStrike">
                        <a:latin typeface="Calibri"/>
                        <a:ea typeface="Calibri"/>
                        <a:cs typeface="Calibri"/>
                        <a:sym typeface="Calibri"/>
                      </a:endParaRPr>
                    </a:p>
                    <a:p>
                      <a:pPr indent="-238125" lvl="0" marL="517525"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Data for identifying/monitoring (Tools)</a:t>
                      </a:r>
                      <a:endParaRPr sz="2000" u="none" cap="none" strike="noStrike">
                        <a:latin typeface="Calibri"/>
                        <a:ea typeface="Calibri"/>
                        <a:cs typeface="Calibri"/>
                        <a:sym typeface="Calibri"/>
                      </a:endParaRPr>
                    </a:p>
                    <a:p>
                      <a:pPr indent="-238125" lvl="0" marL="517525"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District action plan development</a:t>
                      </a:r>
                      <a:br>
                        <a:rPr lang="en-US" sz="14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May 2015; </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Visit 1 </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2 days on-site training </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a:t>
                      </a:r>
                      <a:r>
                        <a:rPr b="1" lang="en-US" sz="1400" u="none" cap="none" strike="noStrike">
                          <a:solidFill>
                            <a:srgbClr val="FF00FF"/>
                          </a:solidFill>
                          <a:latin typeface="Calibri"/>
                          <a:ea typeface="Calibri"/>
                          <a:cs typeface="Calibri"/>
                          <a:sym typeface="Calibri"/>
                        </a:rPr>
                        <a:t>DLT</a:t>
                      </a:r>
                      <a:r>
                        <a:rPr lang="en-US" sz="1400" u="none" cap="none" strike="noStrike">
                          <a:latin typeface="Calibri"/>
                          <a:ea typeface="Calibri"/>
                          <a:cs typeface="Calibri"/>
                          <a:sym typeface="Calibri"/>
                        </a:rPr>
                        <a:t>, district and building coaches, </a:t>
                      </a:r>
                      <a:r>
                        <a:rPr b="1" lang="en-US" sz="1400" u="none" cap="none" strike="noStrike">
                          <a:solidFill>
                            <a:srgbClr val="9236B0"/>
                          </a:solidFill>
                          <a:latin typeface="Calibri"/>
                          <a:ea typeface="Calibri"/>
                          <a:cs typeface="Calibri"/>
                          <a:sym typeface="Calibri"/>
                        </a:rPr>
                        <a:t>building admin </a:t>
                      </a:r>
                      <a:endParaRPr b="1" sz="2000" u="none" cap="none" strike="noStrike">
                        <a:solidFill>
                          <a:srgbClr val="9236B0"/>
                        </a:solidFill>
                        <a:latin typeface="Calibri"/>
                        <a:ea typeface="Calibri"/>
                        <a:cs typeface="Calibri"/>
                        <a:sym typeface="Calibri"/>
                      </a:endParaRPr>
                    </a:p>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sz="2400" u="none" cap="none" strike="noStrike">
                        <a:latin typeface="Calibri"/>
                        <a:ea typeface="Calibri"/>
                        <a:cs typeface="Calibri"/>
                        <a:sym typeface="Calibri"/>
                      </a:endParaRPr>
                    </a:p>
                  </a:txBody>
                  <a:tcPr marT="0" marB="0" marR="68575" marL="68575"/>
                </a:tc>
              </a:tr>
              <a:tr h="1234375">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E.</a:t>
                      </a:r>
                      <a:r>
                        <a:rPr lang="en-US" sz="1400" u="none" cap="none" strike="noStrike">
                          <a:latin typeface="Calibri"/>
                          <a:ea typeface="Calibri"/>
                          <a:cs typeface="Calibri"/>
                          <a:sym typeface="Calibri"/>
                        </a:rPr>
                        <a:t>   School Team Readiness Training</a:t>
                      </a:r>
                      <a:endParaRPr sz="2400" u="none" cap="none" strike="noStrike">
                        <a:latin typeface="Calibri"/>
                        <a:ea typeface="Calibri"/>
                        <a:cs typeface="Calibri"/>
                        <a:sym typeface="Calibri"/>
                      </a:endParaRPr>
                    </a:p>
                    <a:p>
                      <a:pPr indent="-287338" lvl="0" marL="566738"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Overview of Systems and Practices Key Features </a:t>
                      </a:r>
                      <a:endParaRPr sz="2000" u="none" cap="none" strike="noStrike">
                        <a:latin typeface="Calibri"/>
                        <a:ea typeface="Calibri"/>
                        <a:cs typeface="Calibri"/>
                        <a:sym typeface="Calibri"/>
                      </a:endParaRPr>
                    </a:p>
                    <a:p>
                      <a:pPr indent="-287338" lvl="0" marL="566738"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Tools for identifying/monitoring </a:t>
                      </a:r>
                      <a:endParaRPr sz="2000" u="none" cap="none" strike="noStrike">
                        <a:latin typeface="Calibri"/>
                        <a:ea typeface="Calibri"/>
                        <a:cs typeface="Calibri"/>
                        <a:sym typeface="Calibri"/>
                      </a:endParaRPr>
                    </a:p>
                    <a:p>
                      <a:pPr indent="-287338" lvl="0" marL="566738"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School action plan development</a:t>
                      </a:r>
                      <a:br>
                        <a:rPr lang="en-US" sz="14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June 2015; </a:t>
                      </a:r>
                      <a:endParaRPr sz="1400" u="none" cap="none" strike="noStrike">
                        <a:latin typeface="Calibri"/>
                        <a:ea typeface="Calibri"/>
                        <a:cs typeface="Calibri"/>
                        <a:sym typeface="Calibri"/>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Visit 2</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 day on-site training per cohort</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School-teams from each cohort, </a:t>
                      </a:r>
                      <a:r>
                        <a:rPr b="1" lang="en-US" sz="1400" u="none" cap="none" strike="noStrike">
                          <a:solidFill>
                            <a:srgbClr val="9236B0"/>
                          </a:solidFill>
                          <a:latin typeface="Calibri"/>
                          <a:ea typeface="Calibri"/>
                          <a:cs typeface="Calibri"/>
                          <a:sym typeface="Calibri"/>
                        </a:rPr>
                        <a:t>building</a:t>
                      </a:r>
                      <a:r>
                        <a:rPr lang="en-US" sz="1400" u="none" cap="none" strike="noStrike">
                          <a:solidFill>
                            <a:srgbClr val="9236B0"/>
                          </a:solidFill>
                          <a:latin typeface="Calibri"/>
                          <a:ea typeface="Calibri"/>
                          <a:cs typeface="Calibri"/>
                          <a:sym typeface="Calibri"/>
                        </a:rPr>
                        <a:t> </a:t>
                      </a:r>
                      <a:r>
                        <a:rPr lang="en-US" sz="1400" u="none" cap="none" strike="noStrike">
                          <a:latin typeface="Calibri"/>
                          <a:ea typeface="Calibri"/>
                          <a:cs typeface="Calibri"/>
                          <a:sym typeface="Calibri"/>
                        </a:rPr>
                        <a:t>coaches &amp; </a:t>
                      </a:r>
                      <a:r>
                        <a:rPr b="1" lang="en-US" sz="1400" u="none" cap="none" strike="noStrike">
                          <a:solidFill>
                            <a:srgbClr val="9236B0"/>
                          </a:solidFill>
                          <a:latin typeface="Calibri"/>
                          <a:ea typeface="Calibri"/>
                          <a:cs typeface="Calibri"/>
                          <a:sym typeface="Calibri"/>
                        </a:rPr>
                        <a:t>admin</a:t>
                      </a:r>
                      <a:r>
                        <a:rPr lang="en-US" sz="1400" u="none" cap="none" strike="noStrike">
                          <a:latin typeface="Calibri"/>
                          <a:ea typeface="Calibri"/>
                          <a:cs typeface="Calibri"/>
                          <a:sym typeface="Calibri"/>
                        </a:rPr>
                        <a:t>, district coach</a:t>
                      </a:r>
                      <a:endParaRPr sz="2000" u="none" cap="none" strike="noStrike">
                        <a:latin typeface="Calibri"/>
                        <a:ea typeface="Calibri"/>
                        <a:cs typeface="Calibri"/>
                        <a:sym typeface="Calibri"/>
                      </a:endParaRPr>
                    </a:p>
                  </a:txBody>
                  <a:tcPr marT="0" marB="0" marR="68575" marL="68575"/>
                </a:tc>
              </a:tr>
              <a:tr h="640050">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F.	</a:t>
                      </a:r>
                      <a:r>
                        <a:rPr lang="en-US" sz="1400" u="none" cap="none" strike="noStrike">
                          <a:latin typeface="Calibri"/>
                          <a:ea typeface="Calibri"/>
                          <a:cs typeface="Calibri"/>
                          <a:sym typeface="Calibri"/>
                        </a:rPr>
                        <a:t>Team Initiated Problem Solving (TIPS) for team-based data informed decision-making</a:t>
                      </a:r>
                      <a:endParaRPr sz="24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June 2015; </a:t>
                      </a:r>
                      <a:endParaRPr sz="1400" u="none" cap="none" strike="noStrike">
                        <a:latin typeface="Calibri"/>
                        <a:ea typeface="Calibri"/>
                        <a:cs typeface="Calibri"/>
                        <a:sym typeface="Calibri"/>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Visit 2</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 days on-site training per cohort</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School-teams, </a:t>
                      </a:r>
                      <a:r>
                        <a:rPr b="1" lang="en-US" sz="1400" u="none" cap="none" strike="noStrike">
                          <a:solidFill>
                            <a:srgbClr val="9236B0"/>
                          </a:solidFill>
                          <a:latin typeface="Calibri"/>
                          <a:ea typeface="Calibri"/>
                          <a:cs typeface="Calibri"/>
                          <a:sym typeface="Calibri"/>
                        </a:rPr>
                        <a:t>building</a:t>
                      </a:r>
                      <a:r>
                        <a:rPr lang="en-US" sz="1400" u="none" cap="none" strike="noStrike">
                          <a:solidFill>
                            <a:srgbClr val="9236B0"/>
                          </a:solidFill>
                          <a:latin typeface="Calibri"/>
                          <a:ea typeface="Calibri"/>
                          <a:cs typeface="Calibri"/>
                          <a:sym typeface="Calibri"/>
                        </a:rPr>
                        <a:t> </a:t>
                      </a:r>
                      <a:r>
                        <a:rPr lang="en-US" sz="1400" u="none" cap="none" strike="noStrike">
                          <a:latin typeface="Calibri"/>
                          <a:ea typeface="Calibri"/>
                          <a:cs typeface="Calibri"/>
                          <a:sym typeface="Calibri"/>
                        </a:rPr>
                        <a:t>coaches &amp; </a:t>
                      </a:r>
                      <a:r>
                        <a:rPr b="1" lang="en-US" sz="1400" u="none" cap="none" strike="noStrike">
                          <a:solidFill>
                            <a:srgbClr val="9236B0"/>
                          </a:solidFill>
                          <a:latin typeface="Calibri"/>
                          <a:ea typeface="Calibri"/>
                          <a:cs typeface="Calibri"/>
                          <a:sym typeface="Calibri"/>
                        </a:rPr>
                        <a:t>admin</a:t>
                      </a:r>
                      <a:r>
                        <a:rPr lang="en-US" sz="1400" u="none" cap="none" strike="noStrike">
                          <a:latin typeface="Calibri"/>
                          <a:ea typeface="Calibri"/>
                          <a:cs typeface="Calibri"/>
                          <a:sym typeface="Calibri"/>
                        </a:rPr>
                        <a:t>, coach</a:t>
                      </a:r>
                      <a:endParaRPr sz="2000" u="none" cap="none" strike="noStrike">
                        <a:latin typeface="Calibri"/>
                        <a:ea typeface="Calibri"/>
                        <a:cs typeface="Calibri"/>
                        <a:sym typeface="Calibri"/>
                      </a:endParaRPr>
                    </a:p>
                  </a:txBody>
                  <a:tcPr marT="0" marB="0" marR="68575" marL="68575"/>
                </a:tc>
              </a:tr>
              <a:tr h="487650">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Phase I Summary</a:t>
                      </a:r>
                      <a:endParaRPr sz="24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2 On-site visits</a:t>
                      </a:r>
                      <a:endParaRPr sz="24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3 Webinars</a:t>
                      </a:r>
                      <a:endParaRPr sz="24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8 Days On Site</a:t>
                      </a:r>
                      <a:endParaRPr sz="24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93"/>
          <p:cNvSpPr txBox="1"/>
          <p:nvPr>
            <p:ph type="title"/>
          </p:nvPr>
        </p:nvSpPr>
        <p:spPr>
          <a:xfrm>
            <a:off x="333375" y="214313"/>
            <a:ext cx="8353425" cy="7969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Installation Phase</a:t>
            </a:r>
            <a:endParaRPr/>
          </a:p>
        </p:txBody>
      </p:sp>
      <p:graphicFrame>
        <p:nvGraphicFramePr>
          <p:cNvPr id="724" name="Google Shape;724;p93"/>
          <p:cNvGraphicFramePr/>
          <p:nvPr/>
        </p:nvGraphicFramePr>
        <p:xfrm>
          <a:off x="431800" y="1989138"/>
          <a:ext cx="3000000" cy="3000000"/>
        </p:xfrm>
        <a:graphic>
          <a:graphicData uri="http://schemas.openxmlformats.org/drawingml/2006/table">
            <a:tbl>
              <a:tblPr bandRow="1" firstRow="1">
                <a:noFill/>
                <a:tableStyleId>{06C16434-F1DF-4610-BDB3-7A10A8730CBA}</a:tableStyleId>
              </a:tblPr>
              <a:tblGrid>
                <a:gridCol w="4520375"/>
                <a:gridCol w="987150"/>
                <a:gridCol w="2839550"/>
              </a:tblGrid>
              <a:tr h="370825">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Activities</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Month/ </a:t>
                      </a:r>
                      <a:br>
                        <a:rPr b="1" lang="en-US" sz="1200" u="none" cap="none" strike="noStrike">
                          <a:solidFill>
                            <a:srgbClr val="F2F2F2"/>
                          </a:solidFill>
                          <a:latin typeface="Calibri"/>
                          <a:ea typeface="Calibri"/>
                          <a:cs typeface="Calibri"/>
                          <a:sym typeface="Calibri"/>
                        </a:rPr>
                      </a:br>
                      <a:r>
                        <a:rPr b="1" lang="en-US" sz="1200" u="none" cap="none" strike="noStrike">
                          <a:solidFill>
                            <a:srgbClr val="F2F2F2"/>
                          </a:solidFill>
                          <a:latin typeface="Calibri"/>
                          <a:ea typeface="Calibri"/>
                          <a:cs typeface="Calibri"/>
                          <a:sym typeface="Calibri"/>
                        </a:rPr>
                        <a:t>Visit #</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Duration, Format, Audience </a:t>
                      </a:r>
                      <a:endParaRPr sz="1800" u="none" cap="none" strike="noStrike">
                        <a:latin typeface="Calibri"/>
                        <a:ea typeface="Calibri"/>
                        <a:cs typeface="Calibri"/>
                        <a:sym typeface="Calibri"/>
                      </a:endParaRPr>
                    </a:p>
                  </a:txBody>
                  <a:tcPr marT="0" marB="0" marR="68575" marL="68575"/>
                </a:tc>
              </a:tr>
              <a:tr h="853575">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A.</a:t>
                      </a:r>
                      <a:r>
                        <a:rPr lang="en-US" sz="1400" u="none" cap="none" strike="noStrike">
                          <a:latin typeface="Calibri"/>
                          <a:ea typeface="Calibri"/>
                          <a:cs typeface="Calibri"/>
                          <a:sym typeface="Calibri"/>
                        </a:rPr>
                        <a:t>   Tier II foundational interventions for all schools </a:t>
                      </a:r>
                      <a:endParaRPr sz="2400" u="none" cap="none" strike="noStrike">
                        <a:latin typeface="Calibri"/>
                        <a:ea typeface="Calibri"/>
                        <a:cs typeface="Calibri"/>
                        <a:sym typeface="Calibri"/>
                      </a:endParaRPr>
                    </a:p>
                    <a:p>
                      <a:pPr indent="-174625" lvl="0" marL="454025"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Check-in Check-out &amp; Social skills groups</a:t>
                      </a:r>
                      <a:endParaRPr sz="2000" u="none" cap="none" strike="noStrike">
                        <a:latin typeface="Calibri"/>
                        <a:ea typeface="Calibri"/>
                        <a:cs typeface="Calibri"/>
                        <a:sym typeface="Calibri"/>
                      </a:endParaRPr>
                    </a:p>
                    <a:p>
                      <a:pPr indent="-174625" lvl="0" marL="454025"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Data/tools for identifying &amp;progress-monitoring:</a:t>
                      </a:r>
                      <a:endParaRPr/>
                    </a:p>
                    <a:p>
                      <a:pPr indent="-4761" lvl="0" marL="284162" marR="0" rtl="0" algn="l">
                        <a:lnSpc>
                          <a:spcPct val="100000"/>
                        </a:lnSpc>
                        <a:spcBef>
                          <a:spcPts val="0"/>
                        </a:spcBef>
                        <a:spcAft>
                          <a:spcPts val="0"/>
                        </a:spcAft>
                        <a:buClr>
                          <a:schemeClr val="dk1"/>
                        </a:buClr>
                        <a:buFont typeface="Noto Sans Symbols"/>
                        <a:buNone/>
                      </a:pPr>
                      <a:r>
                        <a:rPr lang="en-US" sz="10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June 2015; </a:t>
                      </a:r>
                      <a:endParaRPr sz="1400" u="none" cap="none" strike="noStrike">
                        <a:latin typeface="Calibri"/>
                        <a:ea typeface="Calibri"/>
                        <a:cs typeface="Calibri"/>
                        <a:sym typeface="Calibri"/>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Visit 3</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 day on-site training per cohort </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school-teams, coaches &amp; </a:t>
                      </a:r>
                      <a:r>
                        <a:rPr b="1" lang="en-US" sz="1400" u="none" cap="none" strike="noStrike">
                          <a:solidFill>
                            <a:srgbClr val="9236B0"/>
                          </a:solidFill>
                          <a:latin typeface="Calibri"/>
                          <a:ea typeface="Calibri"/>
                          <a:cs typeface="Calibri"/>
                          <a:sym typeface="Calibri"/>
                        </a:rPr>
                        <a:t>building admin</a:t>
                      </a:r>
                      <a:r>
                        <a:rPr lang="en-US" sz="1400" u="none" cap="none" strike="noStrike">
                          <a:latin typeface="Calibri"/>
                          <a:ea typeface="Calibri"/>
                          <a:cs typeface="Calibri"/>
                          <a:sym typeface="Calibri"/>
                        </a:rPr>
                        <a:t>, district coach</a:t>
                      </a:r>
                      <a:endParaRPr sz="2000" u="none" cap="none" strike="noStrike">
                        <a:latin typeface="Calibri"/>
                        <a:ea typeface="Calibri"/>
                        <a:cs typeface="Calibri"/>
                        <a:sym typeface="Calibri"/>
                      </a:endParaRPr>
                    </a:p>
                  </a:txBody>
                  <a:tcPr marT="0" marB="0" marR="68575" marL="68575"/>
                </a:tc>
              </a:tr>
              <a:tr h="853575">
                <a:tc>
                  <a:txBody>
                    <a:bodyPr/>
                    <a:lstStyle/>
                    <a:p>
                      <a:pPr indent="-246063" lvl="0" marL="284163" marR="0" rtl="0" algn="l">
                        <a:lnSpc>
                          <a:spcPct val="100000"/>
                        </a:lnSpc>
                        <a:spcBef>
                          <a:spcPts val="0"/>
                        </a:spcBef>
                        <a:spcAft>
                          <a:spcPts val="0"/>
                        </a:spcAft>
                        <a:buNone/>
                      </a:pPr>
                      <a:r>
                        <a:rPr b="1" lang="en-US" sz="1400" u="none" cap="none" strike="noStrike">
                          <a:latin typeface="Calibri"/>
                          <a:ea typeface="Calibri"/>
                          <a:cs typeface="Calibri"/>
                          <a:sym typeface="Calibri"/>
                        </a:rPr>
                        <a:t>B.</a:t>
                      </a:r>
                      <a:r>
                        <a:rPr lang="en-US" sz="1400" u="none" cap="none" strike="noStrike">
                          <a:latin typeface="Calibri"/>
                          <a:ea typeface="Calibri"/>
                          <a:cs typeface="Calibri"/>
                          <a:sym typeface="Calibri"/>
                        </a:rPr>
                        <a:t>   Additional Tier II interventions for Middle &amp;High School</a:t>
                      </a:r>
                      <a:endParaRPr sz="2400" u="none" cap="none" strike="noStrike">
                        <a:latin typeface="Calibri"/>
                        <a:ea typeface="Calibri"/>
                        <a:cs typeface="Calibri"/>
                        <a:sym typeface="Calibri"/>
                      </a:endParaRPr>
                    </a:p>
                    <a:p>
                      <a:pPr indent="-1762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Academic Seminar</a:t>
                      </a:r>
                      <a:endParaRPr sz="2000" u="none" cap="none" strike="noStrike">
                        <a:latin typeface="Calibri"/>
                        <a:ea typeface="Calibri"/>
                        <a:cs typeface="Calibri"/>
                        <a:sym typeface="Calibri"/>
                      </a:endParaRPr>
                    </a:p>
                    <a:p>
                      <a:pPr indent="-1762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Data for identifying and progress-monitoring</a:t>
                      </a:r>
                      <a:br>
                        <a:rPr lang="en-US" sz="1400" u="none" cap="none" strike="noStrike">
                          <a:latin typeface="Calibri"/>
                          <a:ea typeface="Calibri"/>
                          <a:cs typeface="Calibri"/>
                          <a:sym typeface="Calibri"/>
                        </a:rPr>
                      </a:b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June 2015; Webinar</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 webinar </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school teams, </a:t>
                      </a:r>
                      <a:r>
                        <a:rPr b="1" lang="en-US" sz="1400" u="none" cap="none" strike="noStrike">
                          <a:solidFill>
                            <a:srgbClr val="9236B0"/>
                          </a:solidFill>
                          <a:latin typeface="Calibri"/>
                          <a:ea typeface="Calibri"/>
                          <a:cs typeface="Calibri"/>
                          <a:sym typeface="Calibri"/>
                        </a:rPr>
                        <a:t>building</a:t>
                      </a:r>
                      <a:r>
                        <a:rPr lang="en-US" sz="1400" u="none" cap="none" strike="noStrike">
                          <a:solidFill>
                            <a:srgbClr val="9236B0"/>
                          </a:solidFill>
                          <a:latin typeface="Calibri"/>
                          <a:ea typeface="Calibri"/>
                          <a:cs typeface="Calibri"/>
                          <a:sym typeface="Calibri"/>
                        </a:rPr>
                        <a:t> </a:t>
                      </a:r>
                      <a:r>
                        <a:rPr lang="en-US" sz="1400" u="none" cap="none" strike="noStrike">
                          <a:latin typeface="Calibri"/>
                          <a:ea typeface="Calibri"/>
                          <a:cs typeface="Calibri"/>
                          <a:sym typeface="Calibri"/>
                        </a:rPr>
                        <a:t>coach and </a:t>
                      </a:r>
                      <a:r>
                        <a:rPr b="1" lang="en-US" sz="1400" u="none" cap="none" strike="noStrike">
                          <a:solidFill>
                            <a:srgbClr val="9236B0"/>
                          </a:solidFill>
                          <a:latin typeface="Calibri"/>
                          <a:ea typeface="Calibri"/>
                          <a:cs typeface="Calibri"/>
                          <a:sym typeface="Calibri"/>
                        </a:rPr>
                        <a:t>admin</a:t>
                      </a:r>
                      <a:r>
                        <a:rPr lang="en-US" sz="1400" u="none" cap="none" strike="noStrike">
                          <a:latin typeface="Calibri"/>
                          <a:ea typeface="Calibri"/>
                          <a:cs typeface="Calibri"/>
                          <a:sym typeface="Calibri"/>
                        </a:rPr>
                        <a:t>, district coach</a:t>
                      </a:r>
                      <a:endParaRPr sz="2000" u="none" cap="none" strike="noStrike">
                        <a:latin typeface="Calibri"/>
                        <a:ea typeface="Calibri"/>
                        <a:cs typeface="Calibri"/>
                        <a:sym typeface="Calibri"/>
                      </a:endParaRPr>
                    </a:p>
                  </a:txBody>
                  <a:tcPr marT="0" marB="0" marR="68575" marL="68575"/>
                </a:tc>
              </a:tr>
              <a:tr h="853575">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C.</a:t>
                      </a:r>
                      <a:r>
                        <a:rPr lang="en-US" sz="1400" u="none" cap="none" strike="noStrike">
                          <a:latin typeface="Calibri"/>
                          <a:ea typeface="Calibri"/>
                          <a:cs typeface="Calibri"/>
                          <a:sym typeface="Calibri"/>
                        </a:rPr>
                        <a:t>   Modifying Tier II foundational interventions </a:t>
                      </a:r>
                      <a:endParaRPr sz="2400" u="none" cap="none" strike="noStrike">
                        <a:latin typeface="Calibri"/>
                        <a:ea typeface="Calibri"/>
                        <a:cs typeface="Calibri"/>
                        <a:sym typeface="Calibri"/>
                      </a:endParaRPr>
                    </a:p>
                    <a:p>
                      <a:pPr indent="-2270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Function Based problem solving process for Tier II </a:t>
                      </a:r>
                      <a:endParaRPr sz="2000" u="none" cap="none" strike="noStrike">
                        <a:latin typeface="Calibri"/>
                        <a:ea typeface="Calibri"/>
                        <a:cs typeface="Calibri"/>
                        <a:sym typeface="Calibri"/>
                      </a:endParaRPr>
                    </a:p>
                    <a:p>
                      <a:pPr indent="-227012" lvl="0" marL="455613"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Data for identifying and progress-monitoring</a:t>
                      </a:r>
                      <a:br>
                        <a:rPr lang="en-US" sz="1400" u="none" cap="none" strike="noStrike">
                          <a:latin typeface="Calibri"/>
                          <a:ea typeface="Calibri"/>
                          <a:cs typeface="Calibri"/>
                          <a:sym typeface="Calibri"/>
                        </a:rPr>
                      </a:b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August 2015; </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Visit 4 &amp; 5</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2 days on-site training per cohort </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b="0" lang="en-US" sz="1400" u="none" cap="none" strike="noStrike">
                          <a:solidFill>
                            <a:schemeClr val="dk1"/>
                          </a:solidFill>
                          <a:latin typeface="Calibri"/>
                          <a:ea typeface="Calibri"/>
                          <a:cs typeface="Calibri"/>
                          <a:sym typeface="Calibri"/>
                        </a:rPr>
                        <a:t>Participants: school-teams, </a:t>
                      </a:r>
                      <a:r>
                        <a:rPr b="1" lang="en-US" sz="1400" u="none" cap="none" strike="noStrike">
                          <a:solidFill>
                            <a:srgbClr val="9236B0"/>
                          </a:solidFill>
                          <a:latin typeface="Calibri"/>
                          <a:ea typeface="Calibri"/>
                          <a:cs typeface="Calibri"/>
                          <a:sym typeface="Calibri"/>
                        </a:rPr>
                        <a:t>building</a:t>
                      </a:r>
                      <a:r>
                        <a:rPr lang="en-US" sz="1400" u="none" cap="none" strike="noStrike">
                          <a:latin typeface="Calibri"/>
                          <a:ea typeface="Calibri"/>
                          <a:cs typeface="Calibri"/>
                          <a:sym typeface="Calibri"/>
                        </a:rPr>
                        <a:t>/district coach &amp; </a:t>
                      </a:r>
                      <a:r>
                        <a:rPr b="1" lang="en-US" sz="1400" u="none" cap="none" strike="noStrike">
                          <a:solidFill>
                            <a:srgbClr val="9236B0"/>
                          </a:solidFill>
                          <a:latin typeface="Calibri"/>
                          <a:ea typeface="Calibri"/>
                          <a:cs typeface="Calibri"/>
                          <a:sym typeface="Calibri"/>
                        </a:rPr>
                        <a:t>admin </a:t>
                      </a:r>
                      <a:endParaRPr b="1" sz="2000" u="none" cap="none" strike="noStrike">
                        <a:solidFill>
                          <a:srgbClr val="9236B0"/>
                        </a:solidFill>
                        <a:latin typeface="Calibri"/>
                        <a:ea typeface="Calibri"/>
                        <a:cs typeface="Calibri"/>
                        <a:sym typeface="Calibri"/>
                      </a:endParaRPr>
                    </a:p>
                  </a:txBody>
                  <a:tcPr marT="0" marB="0" marR="68575" marL="68575"/>
                </a:tc>
              </a:tr>
              <a:tr h="1066975">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D.</a:t>
                      </a:r>
                      <a:r>
                        <a:rPr lang="en-US" sz="1400" u="none" cap="none" strike="noStrike">
                          <a:latin typeface="Calibri"/>
                          <a:ea typeface="Calibri"/>
                          <a:cs typeface="Calibri"/>
                          <a:sym typeface="Calibri"/>
                        </a:rPr>
                        <a:t>  Action planning for Tier II implementation	</a:t>
                      </a:r>
                      <a:endParaRPr sz="2400" u="none" cap="none" strike="noStrike">
                        <a:latin typeface="Calibri"/>
                        <a:ea typeface="Calibri"/>
                        <a:cs typeface="Calibri"/>
                        <a:sym typeface="Calibri"/>
                      </a:endParaRPr>
                    </a:p>
                    <a:p>
                      <a:pPr indent="-225425" lvl="0" marL="454025"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Data for selection &amp;integration of EBPs into CR-PBIS </a:t>
                      </a:r>
                      <a:endParaRPr sz="2000" u="none" cap="none" strike="noStrike">
                        <a:latin typeface="Calibri"/>
                        <a:ea typeface="Calibri"/>
                        <a:cs typeface="Calibri"/>
                        <a:sym typeface="Calibri"/>
                      </a:endParaRPr>
                    </a:p>
                    <a:p>
                      <a:pPr indent="-225425" lvl="0" marL="454025"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Timeline for Implementation &amp; Evaluation</a:t>
                      </a:r>
                      <a:endParaRPr sz="2000" u="none" cap="none" strike="noStrike">
                        <a:latin typeface="Calibri"/>
                        <a:ea typeface="Calibri"/>
                        <a:cs typeface="Calibri"/>
                        <a:sym typeface="Calibri"/>
                      </a:endParaRPr>
                    </a:p>
                    <a:p>
                      <a:pPr indent="-225425" lvl="0" marL="454025"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Action planning finalized</a:t>
                      </a:r>
                      <a:br>
                        <a:rPr lang="en-US" sz="1400" u="none" cap="none" strike="noStrike">
                          <a:latin typeface="Calibri"/>
                          <a:ea typeface="Calibri"/>
                          <a:cs typeface="Calibri"/>
                          <a:sym typeface="Calibri"/>
                        </a:rPr>
                      </a:b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August 2015;</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 Visit 6</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 days on-site training per cohort </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school-teams, </a:t>
                      </a:r>
                      <a:r>
                        <a:rPr b="1" lang="en-US" sz="1400" u="none" cap="none" strike="noStrike">
                          <a:solidFill>
                            <a:srgbClr val="9236B0"/>
                          </a:solidFill>
                          <a:latin typeface="Calibri"/>
                          <a:ea typeface="Calibri"/>
                          <a:cs typeface="Calibri"/>
                          <a:sym typeface="Calibri"/>
                        </a:rPr>
                        <a:t>building</a:t>
                      </a:r>
                      <a:r>
                        <a:rPr lang="en-US" sz="1400" u="none" cap="none" strike="noStrike">
                          <a:solidFill>
                            <a:srgbClr val="9236B0"/>
                          </a:solidFill>
                          <a:latin typeface="Calibri"/>
                          <a:ea typeface="Calibri"/>
                          <a:cs typeface="Calibri"/>
                          <a:sym typeface="Calibri"/>
                        </a:rPr>
                        <a:t> </a:t>
                      </a:r>
                      <a:r>
                        <a:rPr lang="en-US" sz="1400" u="none" cap="none" strike="noStrike">
                          <a:latin typeface="Calibri"/>
                          <a:ea typeface="Calibri"/>
                          <a:cs typeface="Calibri"/>
                          <a:sym typeface="Calibri"/>
                        </a:rPr>
                        <a:t>coach &amp; </a:t>
                      </a:r>
                      <a:r>
                        <a:rPr b="1" lang="en-US" sz="1400" u="none" cap="none" strike="noStrike">
                          <a:solidFill>
                            <a:srgbClr val="9236B0"/>
                          </a:solidFill>
                          <a:latin typeface="Calibri"/>
                          <a:ea typeface="Calibri"/>
                          <a:cs typeface="Calibri"/>
                          <a:sym typeface="Calibri"/>
                        </a:rPr>
                        <a:t>admin</a:t>
                      </a:r>
                      <a:r>
                        <a:rPr lang="en-US" sz="1400" u="none" cap="none" strike="noStrike">
                          <a:latin typeface="Calibri"/>
                          <a:ea typeface="Calibri"/>
                          <a:cs typeface="Calibri"/>
                          <a:sym typeface="Calibri"/>
                        </a:rPr>
                        <a:t>, district coach</a:t>
                      </a:r>
                      <a:endParaRPr sz="2000" u="none" cap="none" strike="noStrike">
                        <a:latin typeface="Calibri"/>
                        <a:ea typeface="Calibri"/>
                        <a:cs typeface="Calibri"/>
                        <a:sym typeface="Calibri"/>
                      </a:endParaRPr>
                    </a:p>
                  </a:txBody>
                  <a:tcPr marT="0" marB="0" marR="68575" marL="68575"/>
                </a:tc>
              </a:tr>
              <a:tr h="487750">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Phase II Summary</a:t>
                      </a:r>
                      <a:endParaRPr sz="24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4 On-site visits</a:t>
                      </a:r>
                      <a:endParaRPr sz="24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 Webinar</a:t>
                      </a:r>
                      <a:endParaRPr sz="24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12 Days on site</a:t>
                      </a:r>
                      <a:endParaRPr sz="2400" u="none" cap="none" strike="noStrike">
                        <a:latin typeface="Calibri"/>
                        <a:ea typeface="Calibri"/>
                        <a:cs typeface="Calibri"/>
                        <a:sym typeface="Calibri"/>
                      </a:endParaRPr>
                    </a:p>
                  </a:txBody>
                  <a:tcPr marT="0" marB="0" marR="68575" marL="68575"/>
                </a:tc>
              </a:tr>
            </a:tbl>
          </a:graphicData>
        </a:graphic>
      </p:graphicFrame>
      <p:sp>
        <p:nvSpPr>
          <p:cNvPr id="725" name="Google Shape;725;p93"/>
          <p:cNvSpPr/>
          <p:nvPr/>
        </p:nvSpPr>
        <p:spPr>
          <a:xfrm>
            <a:off x="333375" y="1147763"/>
            <a:ext cx="8255000" cy="646112"/>
          </a:xfrm>
          <a:prstGeom prst="rect">
            <a:avLst/>
          </a:prstGeom>
          <a:noFill/>
          <a:ln>
            <a:noFill/>
          </a:ln>
        </p:spPr>
        <p:txBody>
          <a:bodyPr anchorCtr="0" anchor="t" bIns="45700" lIns="91425" spcFirstLastPara="1" rIns="91425" wrap="square" tIns="45700">
            <a:noAutofit/>
          </a:bodyPr>
          <a:lstStyle/>
          <a:p>
            <a:pPr indent="-400050" lvl="0" marL="400050" marR="0" rtl="0" algn="l">
              <a:spcBef>
                <a:spcPts val="0"/>
              </a:spcBef>
              <a:spcAft>
                <a:spcPts val="0"/>
              </a:spcAft>
              <a:buClr>
                <a:schemeClr val="dk1"/>
              </a:buClr>
              <a:buSzPts val="1800"/>
              <a:buFont typeface="Arial"/>
              <a:buAutoNum type="romanUcPeriod"/>
            </a:pPr>
            <a:r>
              <a:rPr b="1" lang="en-US" sz="1800">
                <a:solidFill>
                  <a:schemeClr val="dk1"/>
                </a:solidFill>
                <a:latin typeface="Arial"/>
                <a:ea typeface="Arial"/>
                <a:cs typeface="Arial"/>
                <a:sym typeface="Arial"/>
              </a:rPr>
              <a:t>Installation Phase </a:t>
            </a:r>
            <a:r>
              <a:rPr lang="en-US" sz="1800">
                <a:solidFill>
                  <a:schemeClr val="dk1"/>
                </a:solidFill>
                <a:latin typeface="Arial"/>
                <a:ea typeface="Arial"/>
                <a:cs typeface="Arial"/>
                <a:sym typeface="Arial"/>
              </a:rPr>
              <a:t>– </a:t>
            </a:r>
            <a:endParaRPr/>
          </a:p>
          <a:p>
            <a:pPr indent="-3175" lvl="1" marL="346075" marR="0" rtl="0" algn="l">
              <a:spcBef>
                <a:spcPts val="0"/>
              </a:spcBef>
              <a:spcAft>
                <a:spcPts val="0"/>
              </a:spcAft>
              <a:buNone/>
            </a:pPr>
            <a:r>
              <a:rPr b="0" i="0" lang="en-US" sz="1800" u="none" cap="none" strike="noStrike">
                <a:solidFill>
                  <a:schemeClr val="dk1"/>
                </a:solidFill>
                <a:latin typeface="Arial"/>
                <a:ea typeface="Arial"/>
                <a:cs typeface="Arial"/>
                <a:sym typeface="Arial"/>
              </a:rPr>
              <a:t>Training and building capacity with the practices for a continuum of supports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ctrTitle"/>
          </p:nvPr>
        </p:nvSpPr>
        <p:spPr>
          <a:xfrm>
            <a:off x="609600" y="685800"/>
            <a:ext cx="7772400" cy="1295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3A54A5"/>
                </a:solidFill>
                <a:latin typeface="Calibri"/>
                <a:ea typeface="Calibri"/>
                <a:cs typeface="Calibri"/>
                <a:sym typeface="Calibri"/>
              </a:rPr>
              <a:t>Is there a  steeper learning curve for Tier 2/3 behavior (than Tier 1 behavior)?</a:t>
            </a:r>
            <a:br>
              <a:rPr b="1" i="0" lang="en-US" sz="3200" u="none" cap="none" strike="noStrike">
                <a:solidFill>
                  <a:srgbClr val="3A54A5"/>
                </a:solidFill>
                <a:latin typeface="Calibri"/>
                <a:ea typeface="Calibri"/>
                <a:cs typeface="Calibri"/>
                <a:sym typeface="Calibri"/>
              </a:rPr>
            </a:br>
            <a:endParaRPr b="1" i="0" sz="3200" u="none" cap="none" strike="noStrike">
              <a:solidFill>
                <a:srgbClr val="3A54A5"/>
              </a:solidFill>
              <a:latin typeface="Cambria"/>
              <a:ea typeface="Cambria"/>
              <a:cs typeface="Cambria"/>
              <a:sym typeface="Cambria"/>
            </a:endParaRPr>
          </a:p>
        </p:txBody>
      </p:sp>
      <p:sp>
        <p:nvSpPr>
          <p:cNvPr id="149" name="Google Shape;149;p22"/>
          <p:cNvSpPr txBox="1"/>
          <p:nvPr>
            <p:ph idx="1" type="subTitle"/>
          </p:nvPr>
        </p:nvSpPr>
        <p:spPr>
          <a:xfrm>
            <a:off x="457200" y="2362200"/>
            <a:ext cx="7696200" cy="18288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Typically relegated to special education</a:t>
            </a:r>
            <a:endParaRPr/>
          </a:p>
          <a:p>
            <a:pPr indent="-457200" lvl="0" marL="4572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Existing SpEd routines may actually interfere with installation of EBP’s?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4"/>
          <p:cNvSpPr txBox="1"/>
          <p:nvPr>
            <p:ph type="title"/>
          </p:nvPr>
        </p:nvSpPr>
        <p:spPr>
          <a:xfrm>
            <a:off x="333375" y="214313"/>
            <a:ext cx="8353425" cy="7969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Implementation Phase</a:t>
            </a:r>
            <a:endParaRPr/>
          </a:p>
        </p:txBody>
      </p:sp>
      <p:graphicFrame>
        <p:nvGraphicFramePr>
          <p:cNvPr id="731" name="Google Shape;731;p94"/>
          <p:cNvGraphicFramePr/>
          <p:nvPr/>
        </p:nvGraphicFramePr>
        <p:xfrm>
          <a:off x="406400" y="1865313"/>
          <a:ext cx="3000000" cy="3000000"/>
        </p:xfrm>
        <a:graphic>
          <a:graphicData uri="http://schemas.openxmlformats.org/drawingml/2006/table">
            <a:tbl>
              <a:tblPr bandRow="1" firstRow="1">
                <a:noFill/>
                <a:tableStyleId>{06C16434-F1DF-4610-BDB3-7A10A8730CBA}</a:tableStyleId>
              </a:tblPr>
              <a:tblGrid>
                <a:gridCol w="3971275"/>
                <a:gridCol w="1459425"/>
                <a:gridCol w="2929075"/>
              </a:tblGrid>
              <a:tr h="370850">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Activities</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Month/ Visit #</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Duration, Format, Audience </a:t>
                      </a:r>
                      <a:endParaRPr sz="1800" u="none" cap="none" strike="noStrike">
                        <a:latin typeface="Calibri"/>
                        <a:ea typeface="Calibri"/>
                        <a:cs typeface="Calibri"/>
                        <a:sym typeface="Calibri"/>
                      </a:endParaRPr>
                    </a:p>
                  </a:txBody>
                  <a:tcPr marT="0" marB="0" marR="68575" marL="68575" anchor="ctr"/>
                </a:tc>
              </a:tr>
              <a:tr h="1371575">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A.</a:t>
                      </a:r>
                      <a:r>
                        <a:rPr lang="en-US" sz="1400" u="none" cap="none" strike="noStrike">
                          <a:latin typeface="Calibri"/>
                          <a:ea typeface="Calibri"/>
                          <a:cs typeface="Calibri"/>
                          <a:sym typeface="Calibri"/>
                        </a:rPr>
                        <a:t>   Follow up TA calls for cohorts </a:t>
                      </a:r>
                      <a:endParaRPr/>
                    </a:p>
                    <a:p>
                      <a:pPr indent="-2381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CICO Social Skill Groups; Academic Seminar (MS and HS) </a:t>
                      </a:r>
                      <a:endParaRPr/>
                    </a:p>
                    <a:p>
                      <a:pPr indent="-2381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Function based problem solving </a:t>
                      </a:r>
                      <a:endParaRPr/>
                    </a:p>
                    <a:p>
                      <a:pPr indent="-2381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TIPs; Progress Monitoring Tools; Screening Data; TFI data</a:t>
                      </a:r>
                      <a:br>
                        <a:rPr lang="en-US" sz="13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Monthly Calls</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(Sept 2015 through June 2016)</a:t>
                      </a:r>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30 webinars total: </a:t>
                      </a:r>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school-teams, </a:t>
                      </a:r>
                      <a:r>
                        <a:rPr b="1" lang="en-US" sz="1400" u="none" cap="none" strike="noStrike">
                          <a:solidFill>
                            <a:srgbClr val="9236B0"/>
                          </a:solidFill>
                          <a:latin typeface="Calibri"/>
                          <a:ea typeface="Calibri"/>
                          <a:cs typeface="Calibri"/>
                          <a:sym typeface="Calibri"/>
                        </a:rPr>
                        <a:t>building</a:t>
                      </a:r>
                      <a:r>
                        <a:rPr lang="en-US" sz="1400" u="none" cap="none" strike="noStrike">
                          <a:solidFill>
                            <a:srgbClr val="9236B0"/>
                          </a:solidFill>
                          <a:latin typeface="Calibri"/>
                          <a:ea typeface="Calibri"/>
                          <a:cs typeface="Calibri"/>
                          <a:sym typeface="Calibri"/>
                        </a:rPr>
                        <a:t> </a:t>
                      </a:r>
                      <a:r>
                        <a:rPr lang="en-US" sz="1400" u="none" cap="none" strike="noStrike">
                          <a:latin typeface="Calibri"/>
                          <a:ea typeface="Calibri"/>
                          <a:cs typeface="Calibri"/>
                          <a:sym typeface="Calibri"/>
                        </a:rPr>
                        <a:t>coach &amp; </a:t>
                      </a:r>
                      <a:r>
                        <a:rPr b="1" lang="en-US" sz="1400" u="none" cap="none" strike="noStrike">
                          <a:solidFill>
                            <a:srgbClr val="9236B0"/>
                          </a:solidFill>
                          <a:latin typeface="Calibri"/>
                          <a:ea typeface="Calibri"/>
                          <a:cs typeface="Calibri"/>
                          <a:sym typeface="Calibri"/>
                        </a:rPr>
                        <a:t>admin</a:t>
                      </a:r>
                      <a:r>
                        <a:rPr lang="en-US" sz="1400" u="none" cap="none" strike="noStrike">
                          <a:latin typeface="Calibri"/>
                          <a:ea typeface="Calibri"/>
                          <a:cs typeface="Calibri"/>
                          <a:sym typeface="Calibri"/>
                        </a:rPr>
                        <a:t>, district coach</a:t>
                      </a:r>
                      <a:endParaRPr/>
                    </a:p>
                  </a:txBody>
                  <a:tcPr marT="0" marB="0" marR="68575" marL="68575"/>
                </a:tc>
              </a:tr>
              <a:tr h="1981150">
                <a:tc>
                  <a:txBody>
                    <a:bodyPr/>
                    <a:lstStyle/>
                    <a:p>
                      <a:pPr indent="-284163" lvl="0" marL="284163" marR="0" rtl="0" algn="l">
                        <a:lnSpc>
                          <a:spcPct val="100000"/>
                        </a:lnSpc>
                        <a:spcBef>
                          <a:spcPts val="0"/>
                        </a:spcBef>
                        <a:spcAft>
                          <a:spcPts val="0"/>
                        </a:spcAft>
                        <a:buNone/>
                      </a:pPr>
                      <a:r>
                        <a:rPr b="1" lang="en-US" sz="1400" u="none" cap="none" strike="noStrike">
                          <a:latin typeface="Calibri"/>
                          <a:ea typeface="Calibri"/>
                          <a:cs typeface="Calibri"/>
                          <a:sym typeface="Calibri"/>
                        </a:rPr>
                        <a:t>B.</a:t>
                      </a:r>
                      <a:r>
                        <a:rPr lang="en-US" sz="1400" u="none" cap="none" strike="noStrike">
                          <a:latin typeface="Calibri"/>
                          <a:ea typeface="Calibri"/>
                          <a:cs typeface="Calibri"/>
                          <a:sym typeface="Calibri"/>
                        </a:rPr>
                        <a:t>   DLT On-Site Meetings: Review status of district action planning </a:t>
                      </a:r>
                      <a:endParaRPr/>
                    </a:p>
                    <a:p>
                      <a:pPr indent="-2381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Review of behavioral outcomes and Intervention fidelity data </a:t>
                      </a:r>
                      <a:endParaRPr/>
                    </a:p>
                    <a:p>
                      <a:pPr indent="-2381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Facilitate District team based problem solving</a:t>
                      </a:r>
                      <a:endParaRPr/>
                    </a:p>
                    <a:p>
                      <a:pPr indent="-2381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Review status of resources aligned to implementation targets</a:t>
                      </a:r>
                      <a:endParaRPr/>
                    </a:p>
                    <a:p>
                      <a:pPr indent="-2381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Planning of additional supports for buildings with challenges </a:t>
                      </a:r>
                      <a:br>
                        <a:rPr lang="en-US" sz="13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Oct, Dec, Feb, April, June;</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 </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Visits 7-11</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 </a:t>
                      </a:r>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5 half days/2.5 days total: half-day meeting per visit </a:t>
                      </a:r>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a:t>
                      </a:r>
                      <a:r>
                        <a:rPr b="1" lang="en-US" sz="1400" u="none" cap="none" strike="noStrike">
                          <a:solidFill>
                            <a:srgbClr val="FF00FF"/>
                          </a:solidFill>
                          <a:latin typeface="Calibri"/>
                          <a:ea typeface="Calibri"/>
                          <a:cs typeface="Calibri"/>
                          <a:sym typeface="Calibri"/>
                        </a:rPr>
                        <a:t>DLT</a:t>
                      </a:r>
                      <a:r>
                        <a:rPr lang="en-US" sz="1400" u="none" cap="none" strike="noStrike">
                          <a:latin typeface="Calibri"/>
                          <a:ea typeface="Calibri"/>
                          <a:cs typeface="Calibri"/>
                          <a:sym typeface="Calibri"/>
                        </a:rPr>
                        <a:t>, </a:t>
                      </a:r>
                      <a:r>
                        <a:rPr b="1" lang="en-US" sz="1400" u="none" cap="none" strike="noStrike">
                          <a:solidFill>
                            <a:srgbClr val="9236B0"/>
                          </a:solidFill>
                          <a:latin typeface="Calibri"/>
                          <a:ea typeface="Calibri"/>
                          <a:cs typeface="Calibri"/>
                          <a:sym typeface="Calibri"/>
                        </a:rPr>
                        <a:t>building admin</a:t>
                      </a:r>
                      <a:r>
                        <a:rPr lang="en-US" sz="1400" u="none" cap="none" strike="noStrike">
                          <a:latin typeface="Calibri"/>
                          <a:ea typeface="Calibri"/>
                          <a:cs typeface="Calibri"/>
                          <a:sym typeface="Calibri"/>
                        </a:rPr>
                        <a:t>, and district coach</a:t>
                      </a:r>
                      <a:endParaRPr/>
                    </a:p>
                  </a:txBody>
                  <a:tcPr marT="0" marB="0" marR="68575" marL="68575"/>
                </a:tc>
              </a:tr>
              <a:tr h="1127800">
                <a:tc>
                  <a:txBody>
                    <a:bodyPr/>
                    <a:lstStyle/>
                    <a:p>
                      <a:pPr indent="-160020" lvl="0" marL="160020" marR="0" rtl="0" algn="l">
                        <a:lnSpc>
                          <a:spcPct val="100000"/>
                        </a:lnSpc>
                        <a:spcBef>
                          <a:spcPts val="0"/>
                        </a:spcBef>
                        <a:spcAft>
                          <a:spcPts val="0"/>
                        </a:spcAft>
                        <a:buNone/>
                      </a:pPr>
                      <a:r>
                        <a:rPr b="1" lang="en-US" sz="1400" u="none" cap="none" strike="noStrike">
                          <a:latin typeface="Calibri"/>
                          <a:ea typeface="Calibri"/>
                          <a:cs typeface="Calibri"/>
                          <a:sym typeface="Calibri"/>
                        </a:rPr>
                        <a:t>C.</a:t>
                      </a:r>
                      <a:r>
                        <a:rPr lang="en-US" sz="1400" u="none" cap="none" strike="noStrike">
                          <a:latin typeface="Calibri"/>
                          <a:ea typeface="Calibri"/>
                          <a:cs typeface="Calibri"/>
                          <a:sym typeface="Calibri"/>
                        </a:rPr>
                        <a:t>   Coaches (Building and District) On-Site Meetings</a:t>
                      </a:r>
                      <a:endParaRPr/>
                    </a:p>
                    <a:p>
                      <a:pPr indent="-2889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Review school action plans; Coaching tips and strategies</a:t>
                      </a:r>
                      <a:endParaRPr/>
                    </a:p>
                    <a:p>
                      <a:pPr indent="-2889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Review of l outcome and fidelity data; Booster trainings</a:t>
                      </a:r>
                      <a:br>
                        <a:rPr lang="en-US" sz="1300" u="none" cap="none" strike="noStrike">
                          <a:latin typeface="Calibri"/>
                          <a:ea typeface="Calibri"/>
                          <a:cs typeface="Calibri"/>
                          <a:sym typeface="Calibri"/>
                        </a:rPr>
                      </a:br>
                      <a:endParaRPr sz="8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Oct, Dec, Feb, April, June;</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Visits 7-11 </a:t>
                      </a:r>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5 half days/2.5 days total on-site: half-day meeting per visit  </a:t>
                      </a:r>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coaches</a:t>
                      </a:r>
                      <a:endParaRPr/>
                    </a:p>
                  </a:txBody>
                  <a:tcPr marT="0" marB="0" marR="68575" marL="68575"/>
                </a:tc>
              </a:tr>
            </a:tbl>
          </a:graphicData>
        </a:graphic>
      </p:graphicFrame>
      <p:sp>
        <p:nvSpPr>
          <p:cNvPr id="732" name="Google Shape;732;p94"/>
          <p:cNvSpPr/>
          <p:nvPr/>
        </p:nvSpPr>
        <p:spPr>
          <a:xfrm>
            <a:off x="333375" y="1062038"/>
            <a:ext cx="8255000" cy="646112"/>
          </a:xfrm>
          <a:prstGeom prst="rect">
            <a:avLst/>
          </a:prstGeom>
          <a:noFill/>
          <a:ln>
            <a:noFill/>
          </a:ln>
        </p:spPr>
        <p:txBody>
          <a:bodyPr anchorCtr="0" anchor="t" bIns="45700" lIns="91425" spcFirstLastPara="1" rIns="91425" wrap="square" tIns="45700">
            <a:noAutofit/>
          </a:bodyPr>
          <a:lstStyle/>
          <a:p>
            <a:pPr indent="-515938" lvl="0" marL="566738" marR="0" rtl="0" algn="l">
              <a:spcBef>
                <a:spcPts val="0"/>
              </a:spcBef>
              <a:spcAft>
                <a:spcPts val="0"/>
              </a:spcAft>
              <a:buNone/>
            </a:pPr>
            <a:r>
              <a:rPr b="1" lang="en-US" sz="1800">
                <a:solidFill>
                  <a:schemeClr val="dk1"/>
                </a:solidFill>
                <a:latin typeface="Arial"/>
                <a:ea typeface="Arial"/>
                <a:cs typeface="Arial"/>
                <a:sym typeface="Arial"/>
              </a:rPr>
              <a:t>  III.   Implementation Phase </a:t>
            </a:r>
            <a:r>
              <a:rPr lang="en-US" sz="1800">
                <a:solidFill>
                  <a:schemeClr val="dk1"/>
                </a:solidFill>
                <a:latin typeface="Arial"/>
                <a:ea typeface="Arial"/>
                <a:cs typeface="Arial"/>
                <a:sym typeface="Arial"/>
              </a:rPr>
              <a:t>–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Supporting fidelity of implementation, and building capacity for sustainability</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95"/>
          <p:cNvSpPr txBox="1"/>
          <p:nvPr>
            <p:ph type="title"/>
          </p:nvPr>
        </p:nvSpPr>
        <p:spPr>
          <a:xfrm>
            <a:off x="333375" y="214313"/>
            <a:ext cx="8353425" cy="7969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3A54A5"/>
                </a:solidFill>
                <a:latin typeface="Cambria"/>
                <a:ea typeface="Cambria"/>
                <a:cs typeface="Cambria"/>
                <a:sym typeface="Cambria"/>
              </a:rPr>
              <a:t>Implementation Phase</a:t>
            </a:r>
            <a:endParaRPr/>
          </a:p>
        </p:txBody>
      </p:sp>
      <p:graphicFrame>
        <p:nvGraphicFramePr>
          <p:cNvPr id="738" name="Google Shape;738;p95"/>
          <p:cNvGraphicFramePr/>
          <p:nvPr/>
        </p:nvGraphicFramePr>
        <p:xfrm>
          <a:off x="431800" y="1397000"/>
          <a:ext cx="3000000" cy="3000000"/>
        </p:xfrm>
        <a:graphic>
          <a:graphicData uri="http://schemas.openxmlformats.org/drawingml/2006/table">
            <a:tbl>
              <a:tblPr bandRow="1" firstRow="1">
                <a:noFill/>
                <a:tableStyleId>{06C16434-F1DF-4610-BDB3-7A10A8730CBA}</a:tableStyleId>
              </a:tblPr>
              <a:tblGrid>
                <a:gridCol w="3809750"/>
                <a:gridCol w="1479525"/>
                <a:gridCol w="2965725"/>
              </a:tblGrid>
              <a:tr h="370850">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Activities</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Month/ Visit #</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Duration, Format, Audience </a:t>
                      </a:r>
                      <a:endParaRPr sz="1800" u="none" cap="none" strike="noStrike">
                        <a:latin typeface="Calibri"/>
                        <a:ea typeface="Calibri"/>
                        <a:cs typeface="Calibri"/>
                        <a:sym typeface="Calibri"/>
                      </a:endParaRPr>
                    </a:p>
                  </a:txBody>
                  <a:tcPr marT="0" marB="0" marR="68575" marL="68575" anchor="ctr"/>
                </a:tc>
              </a:tr>
              <a:tr h="1783075">
                <a:tc>
                  <a:txBody>
                    <a:bodyPr/>
                    <a:lstStyle/>
                    <a:p>
                      <a:pPr indent="-284163" lvl="0" marL="284163" marR="0" rtl="0" algn="l">
                        <a:lnSpc>
                          <a:spcPct val="100000"/>
                        </a:lnSpc>
                        <a:spcBef>
                          <a:spcPts val="0"/>
                        </a:spcBef>
                        <a:spcAft>
                          <a:spcPts val="0"/>
                        </a:spcAft>
                        <a:buNone/>
                      </a:pPr>
                      <a:r>
                        <a:rPr b="1" lang="en-US" sz="1400" u="none" cap="none" strike="noStrike">
                          <a:latin typeface="Calibri"/>
                          <a:ea typeface="Calibri"/>
                          <a:cs typeface="Calibri"/>
                          <a:sym typeface="Calibri"/>
                        </a:rPr>
                        <a:t>D.</a:t>
                      </a:r>
                      <a:r>
                        <a:rPr lang="en-US" sz="1400" u="none" cap="none" strike="noStrike">
                          <a:latin typeface="Calibri"/>
                          <a:ea typeface="Calibri"/>
                          <a:cs typeface="Calibri"/>
                          <a:sym typeface="Calibri"/>
                        </a:rPr>
                        <a:t>   Booster Training for Buildings Needing Additional Support</a:t>
                      </a:r>
                      <a:endParaRPr/>
                    </a:p>
                    <a:p>
                      <a:pPr indent="-227012" lvl="0" marL="455613"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Participate in team meetings; Retrain as necessary</a:t>
                      </a:r>
                      <a:endParaRPr/>
                    </a:p>
                    <a:p>
                      <a:pPr indent="-227012" lvl="0" marL="455613"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Review of behavioral outcomes and Intervention fidelity data </a:t>
                      </a:r>
                      <a:endParaRPr/>
                    </a:p>
                    <a:p>
                      <a:pPr indent="-227012" lvl="0" marL="455613"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Review and update action plan: prioritize activities</a:t>
                      </a:r>
                      <a:br>
                        <a:rPr lang="en-US" sz="13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Oct, Dec, Feb, April, June;</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Visits 7-11</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 </a:t>
                      </a:r>
                      <a:endParaRPr/>
                    </a:p>
                  </a:txBody>
                  <a:tcPr marT="0" marB="0" marR="68575" marL="68575"/>
                </a:tc>
                <a:tc>
                  <a:txBody>
                    <a:bodyPr/>
                    <a:lstStyle/>
                    <a:p>
                      <a:pPr indent="-2921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10 days on-site: 2 days per visit </a:t>
                      </a:r>
                      <a:endParaRPr/>
                    </a:p>
                    <a:p>
                      <a:pPr indent="-2921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5 visits to targeted buildings </a:t>
                      </a:r>
                      <a:endParaRPr/>
                    </a:p>
                    <a:p>
                      <a:pPr indent="-2921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school teams, </a:t>
                      </a:r>
                      <a:r>
                        <a:rPr b="1" lang="en-US" sz="1400" u="none" cap="none" strike="noStrike">
                          <a:solidFill>
                            <a:srgbClr val="9236B0"/>
                          </a:solidFill>
                          <a:latin typeface="Calibri"/>
                          <a:ea typeface="Calibri"/>
                          <a:cs typeface="Calibri"/>
                          <a:sym typeface="Calibri"/>
                        </a:rPr>
                        <a:t>school admin</a:t>
                      </a:r>
                      <a:r>
                        <a:rPr lang="en-US" sz="1400" u="none" cap="none" strike="noStrike">
                          <a:latin typeface="Calibri"/>
                          <a:ea typeface="Calibri"/>
                          <a:cs typeface="Calibri"/>
                          <a:sym typeface="Calibri"/>
                        </a:rPr>
                        <a:t>, and district coach </a:t>
                      </a:r>
                      <a:endParaRPr/>
                    </a:p>
                  </a:txBody>
                  <a:tcPr marT="0" marB="0" marR="68575" marL="68575"/>
                </a:tc>
              </a:tr>
              <a:tr h="1173475">
                <a:tc>
                  <a:txBody>
                    <a:bodyPr/>
                    <a:lstStyle/>
                    <a:p>
                      <a:pPr indent="-284163" lvl="0" marL="284163" marR="0" rtl="0" algn="l">
                        <a:lnSpc>
                          <a:spcPct val="100000"/>
                        </a:lnSpc>
                        <a:spcBef>
                          <a:spcPts val="0"/>
                        </a:spcBef>
                        <a:spcAft>
                          <a:spcPts val="0"/>
                        </a:spcAft>
                        <a:buNone/>
                      </a:pPr>
                      <a:r>
                        <a:rPr b="1" lang="en-US" sz="1400" u="none" cap="none" strike="noStrike">
                          <a:latin typeface="Calibri"/>
                          <a:ea typeface="Calibri"/>
                          <a:cs typeface="Calibri"/>
                          <a:sym typeface="Calibri"/>
                        </a:rPr>
                        <a:t>E.</a:t>
                      </a:r>
                      <a:r>
                        <a:rPr lang="en-US" sz="1400" u="none" cap="none" strike="noStrike">
                          <a:latin typeface="Calibri"/>
                          <a:ea typeface="Calibri"/>
                          <a:cs typeface="Calibri"/>
                          <a:sym typeface="Calibri"/>
                        </a:rPr>
                        <a:t>   District and Building Leadership TA Calls:   </a:t>
                      </a:r>
                      <a:r>
                        <a:rPr lang="en-US" sz="1300" u="none" cap="none" strike="noStrike">
                          <a:latin typeface="Calibri"/>
                          <a:ea typeface="Calibri"/>
                          <a:cs typeface="Calibri"/>
                          <a:sym typeface="Calibri"/>
                        </a:rPr>
                        <a:t>district planning </a:t>
                      </a:r>
                      <a:endParaRPr/>
                    </a:p>
                    <a:p>
                      <a:pPr indent="-227012" lvl="0" marL="455613"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Review of behavioral outcomes and Intervention fidelity data</a:t>
                      </a:r>
                      <a:endParaRPr/>
                    </a:p>
                    <a:p>
                      <a:pPr indent="-227012" lvl="0" marL="455613"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Facilitate District team based problem solving.</a:t>
                      </a:r>
                      <a:br>
                        <a:rPr lang="en-US" sz="13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Sept, Nov, Jan, Mar, May</a:t>
                      </a:r>
                      <a:endParaRPr/>
                    </a:p>
                  </a:txBody>
                  <a:tcPr marT="0" marB="0" marR="68575" marL="68575"/>
                </a:tc>
                <a:tc>
                  <a:txBody>
                    <a:bodyPr/>
                    <a:lstStyle/>
                    <a:p>
                      <a:pPr indent="-2921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1 webinar during each month </a:t>
                      </a:r>
                      <a:endParaRPr/>
                    </a:p>
                    <a:p>
                      <a:pPr indent="-2921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a:t>
                      </a:r>
                      <a:r>
                        <a:rPr b="1" lang="en-US" sz="1400" u="none" cap="none" strike="noStrike">
                          <a:solidFill>
                            <a:srgbClr val="FF00FF"/>
                          </a:solidFill>
                          <a:latin typeface="Calibri"/>
                          <a:ea typeface="Calibri"/>
                          <a:cs typeface="Calibri"/>
                          <a:sym typeface="Calibri"/>
                        </a:rPr>
                        <a:t>DLT</a:t>
                      </a:r>
                      <a:r>
                        <a:rPr lang="en-US" sz="1400" u="none" cap="none" strike="noStrike">
                          <a:latin typeface="Calibri"/>
                          <a:ea typeface="Calibri"/>
                          <a:cs typeface="Calibri"/>
                          <a:sym typeface="Calibri"/>
                        </a:rPr>
                        <a:t>, </a:t>
                      </a:r>
                      <a:r>
                        <a:rPr b="1" lang="en-US" sz="1400" u="none" cap="none" strike="noStrike">
                          <a:solidFill>
                            <a:srgbClr val="9236B0"/>
                          </a:solidFill>
                          <a:latin typeface="Calibri"/>
                          <a:ea typeface="Calibri"/>
                          <a:cs typeface="Calibri"/>
                          <a:sym typeface="Calibri"/>
                        </a:rPr>
                        <a:t>building admin</a:t>
                      </a:r>
                      <a:r>
                        <a:rPr lang="en-US" sz="1400" u="none" cap="none" strike="noStrike">
                          <a:latin typeface="Calibri"/>
                          <a:ea typeface="Calibri"/>
                          <a:cs typeface="Calibri"/>
                          <a:sym typeface="Calibri"/>
                        </a:rPr>
                        <a:t>, and district coaches</a:t>
                      </a:r>
                      <a:endParaRPr/>
                    </a:p>
                  </a:txBody>
                  <a:tcPr marT="0" marB="0" marR="68575" marL="68575"/>
                </a:tc>
              </a:tr>
              <a:tr h="1188725">
                <a:tc>
                  <a:txBody>
                    <a:bodyPr/>
                    <a:lstStyle/>
                    <a:p>
                      <a:pPr indent="-284163" lvl="0" marL="284163" marR="0" rtl="0" algn="l">
                        <a:lnSpc>
                          <a:spcPct val="100000"/>
                        </a:lnSpc>
                        <a:spcBef>
                          <a:spcPts val="0"/>
                        </a:spcBef>
                        <a:spcAft>
                          <a:spcPts val="0"/>
                        </a:spcAft>
                        <a:buNone/>
                      </a:pPr>
                      <a:r>
                        <a:rPr b="1" lang="en-US" sz="1400" u="none" cap="none" strike="noStrike">
                          <a:latin typeface="Calibri"/>
                          <a:ea typeface="Calibri"/>
                          <a:cs typeface="Calibri"/>
                          <a:sym typeface="Calibri"/>
                        </a:rPr>
                        <a:t>F.</a:t>
                      </a:r>
                      <a:r>
                        <a:rPr lang="en-US" sz="1400" u="none" cap="none" strike="noStrike">
                          <a:latin typeface="Calibri"/>
                          <a:ea typeface="Calibri"/>
                          <a:cs typeface="Calibri"/>
                          <a:sym typeface="Calibri"/>
                        </a:rPr>
                        <a:t>   Maximizing Specialized Service Staff to Implement Tier II</a:t>
                      </a:r>
                      <a:endParaRPr/>
                    </a:p>
                    <a:p>
                      <a:pPr indent="-227012" lvl="0" marL="455613"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Train on the shift in FTE, roles and responsibilities to facilitate Tier II implementation </a:t>
                      </a:r>
                      <a:br>
                        <a:rPr lang="en-US" sz="13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Oct, Feb;</a:t>
                      </a:r>
                      <a:endParaRPr/>
                    </a:p>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Visits 7 and 9</a:t>
                      </a:r>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2 day</a:t>
                      </a:r>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district clinicians, </a:t>
                      </a:r>
                      <a:r>
                        <a:rPr b="1" lang="en-US" sz="1400" u="none" cap="none" strike="noStrike">
                          <a:solidFill>
                            <a:srgbClr val="FF00FF"/>
                          </a:solidFill>
                          <a:latin typeface="Calibri"/>
                          <a:ea typeface="Calibri"/>
                          <a:cs typeface="Calibri"/>
                          <a:sym typeface="Calibri"/>
                        </a:rPr>
                        <a:t>DLT</a:t>
                      </a:r>
                      <a:r>
                        <a:rPr lang="en-US" sz="1400" u="none" cap="none" strike="noStrike">
                          <a:latin typeface="Calibri"/>
                          <a:ea typeface="Calibri"/>
                          <a:cs typeface="Calibri"/>
                          <a:sym typeface="Calibri"/>
                        </a:rPr>
                        <a:t>, coaches; </a:t>
                      </a:r>
                      <a:r>
                        <a:rPr b="1" lang="en-US" sz="1400" u="none" cap="none" strike="noStrike">
                          <a:solidFill>
                            <a:srgbClr val="9236B0"/>
                          </a:solidFill>
                          <a:latin typeface="Calibri"/>
                          <a:ea typeface="Calibri"/>
                          <a:cs typeface="Calibri"/>
                          <a:sym typeface="Calibri"/>
                        </a:rPr>
                        <a:t>school admin</a:t>
                      </a:r>
                      <a:endParaRPr/>
                    </a:p>
                  </a:txBody>
                  <a:tcPr marT="0" marB="0" marR="68575" marL="68575"/>
                </a:tc>
              </a:tr>
              <a:tr h="487675">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Phase III Summary</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5 On-site visits</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35 Webinars</a:t>
                      </a:r>
                      <a:endParaRPr sz="16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17 Days on site</a:t>
                      </a:r>
                      <a:endParaRPr sz="16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96"/>
          <p:cNvSpPr txBox="1"/>
          <p:nvPr>
            <p:ph type="title"/>
          </p:nvPr>
        </p:nvSpPr>
        <p:spPr>
          <a:xfrm>
            <a:off x="333375" y="338138"/>
            <a:ext cx="8353425" cy="7969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3A54A5"/>
                </a:solidFill>
                <a:latin typeface="Cambria"/>
                <a:ea typeface="Cambria"/>
                <a:cs typeface="Cambria"/>
                <a:sym typeface="Cambria"/>
              </a:rPr>
              <a:t>Planning for Full </a:t>
            </a:r>
            <a:br>
              <a:rPr b="1" i="0" lang="en-US" sz="3200" u="none" cap="none" strike="noStrike">
                <a:solidFill>
                  <a:srgbClr val="3A54A5"/>
                </a:solidFill>
                <a:latin typeface="Cambria"/>
                <a:ea typeface="Cambria"/>
                <a:cs typeface="Cambria"/>
                <a:sym typeface="Cambria"/>
              </a:rPr>
            </a:br>
            <a:r>
              <a:rPr b="1" i="0" lang="en-US" sz="3200" u="none" cap="none" strike="noStrike">
                <a:solidFill>
                  <a:srgbClr val="3A54A5"/>
                </a:solidFill>
                <a:latin typeface="Cambria"/>
                <a:ea typeface="Cambria"/>
                <a:cs typeface="Cambria"/>
                <a:sym typeface="Cambria"/>
              </a:rPr>
              <a:t>Implementation Phase</a:t>
            </a:r>
            <a:endParaRPr/>
          </a:p>
        </p:txBody>
      </p:sp>
      <p:graphicFrame>
        <p:nvGraphicFramePr>
          <p:cNvPr id="744" name="Google Shape;744;p96"/>
          <p:cNvGraphicFramePr/>
          <p:nvPr/>
        </p:nvGraphicFramePr>
        <p:xfrm>
          <a:off x="431800" y="1989138"/>
          <a:ext cx="3000000" cy="3000000"/>
        </p:xfrm>
        <a:graphic>
          <a:graphicData uri="http://schemas.openxmlformats.org/drawingml/2006/table">
            <a:tbl>
              <a:tblPr bandRow="1" firstRow="1">
                <a:noFill/>
                <a:tableStyleId>{06C16434-F1DF-4610-BDB3-7A10A8730CBA}</a:tableStyleId>
              </a:tblPr>
              <a:tblGrid>
                <a:gridCol w="4520375"/>
                <a:gridCol w="987150"/>
                <a:gridCol w="2839550"/>
              </a:tblGrid>
              <a:tr h="370850">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Activities</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Month/ </a:t>
                      </a:r>
                      <a:br>
                        <a:rPr b="1" lang="en-US" sz="1200" u="none" cap="none" strike="noStrike">
                          <a:solidFill>
                            <a:srgbClr val="F2F2F2"/>
                          </a:solidFill>
                          <a:latin typeface="Calibri"/>
                          <a:ea typeface="Calibri"/>
                          <a:cs typeface="Calibri"/>
                          <a:sym typeface="Calibri"/>
                        </a:rPr>
                      </a:br>
                      <a:r>
                        <a:rPr b="1" lang="en-US" sz="1200" u="none" cap="none" strike="noStrike">
                          <a:solidFill>
                            <a:srgbClr val="F2F2F2"/>
                          </a:solidFill>
                          <a:latin typeface="Calibri"/>
                          <a:ea typeface="Calibri"/>
                          <a:cs typeface="Calibri"/>
                          <a:sym typeface="Calibri"/>
                        </a:rPr>
                        <a:t>Visit #</a:t>
                      </a:r>
                      <a:endParaRPr sz="18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2F2F2"/>
                          </a:solidFill>
                          <a:latin typeface="Calibri"/>
                          <a:ea typeface="Calibri"/>
                          <a:cs typeface="Calibri"/>
                          <a:sym typeface="Calibri"/>
                        </a:rPr>
                        <a:t>Duration, Format, Audience </a:t>
                      </a:r>
                      <a:endParaRPr sz="1800" u="none" cap="none" strike="noStrike">
                        <a:latin typeface="Calibri"/>
                        <a:ea typeface="Calibri"/>
                        <a:cs typeface="Calibri"/>
                        <a:sym typeface="Calibri"/>
                      </a:endParaRPr>
                    </a:p>
                  </a:txBody>
                  <a:tcPr marT="0" marB="0" marR="68575" marL="68575"/>
                </a:tc>
              </a:tr>
              <a:tr h="2194550">
                <a:tc>
                  <a:txBody>
                    <a:bodyPr/>
                    <a:lstStyle/>
                    <a:p>
                      <a:pPr indent="-284163" lvl="0" marL="284163" marR="0" rtl="0" algn="l">
                        <a:lnSpc>
                          <a:spcPct val="100000"/>
                        </a:lnSpc>
                        <a:spcBef>
                          <a:spcPts val="0"/>
                        </a:spcBef>
                        <a:spcAft>
                          <a:spcPts val="0"/>
                        </a:spcAft>
                        <a:buNone/>
                      </a:pPr>
                      <a:r>
                        <a:rPr b="1" lang="en-US" sz="1400" u="none" cap="none" strike="noStrike">
                          <a:latin typeface="Calibri"/>
                          <a:ea typeface="Calibri"/>
                          <a:cs typeface="Calibri"/>
                          <a:sym typeface="Calibri"/>
                        </a:rPr>
                        <a:t>A.	</a:t>
                      </a:r>
                      <a:r>
                        <a:rPr lang="en-US" sz="1400" u="none" cap="none" strike="noStrike">
                          <a:latin typeface="Calibri"/>
                          <a:ea typeface="Calibri"/>
                          <a:cs typeface="Calibri"/>
                          <a:sym typeface="Calibri"/>
                        </a:rPr>
                        <a:t>Review of data to make decision about need for expanding the continuum by integrating Mental Health interventions </a:t>
                      </a:r>
                      <a:endParaRPr sz="2400" u="none" cap="none" strike="noStrike">
                        <a:latin typeface="Calibri"/>
                        <a:ea typeface="Calibri"/>
                        <a:cs typeface="Calibri"/>
                        <a:sym typeface="Calibri"/>
                      </a:endParaRPr>
                    </a:p>
                    <a:p>
                      <a:pPr indent="-287338" lvl="0" marL="566738"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Selecting evidence-based practices: Consumer Guide for EBPs</a:t>
                      </a:r>
                      <a:endParaRPr/>
                    </a:p>
                    <a:p>
                      <a:pPr indent="-287338" lvl="0" marL="566738"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Develop the plan to integrate MH interventions in continuum</a:t>
                      </a:r>
                      <a:endParaRPr/>
                    </a:p>
                    <a:p>
                      <a:pPr indent="-287338" lvl="0" marL="566738"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Quick overview of each interventions</a:t>
                      </a:r>
                      <a:endParaRPr/>
                    </a:p>
                    <a:p>
                      <a:pPr indent="-287338" lvl="0" marL="566738"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Target populations &amp; Suggestions for implementation</a:t>
                      </a:r>
                      <a:endParaRPr/>
                    </a:p>
                    <a:p>
                      <a:pPr indent="-287338" lvl="0" marL="566738"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Identify intervention(s) to get more information/pricing</a:t>
                      </a:r>
                      <a:br>
                        <a:rPr lang="en-US" sz="13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Spring 2016; Visit 12</a:t>
                      </a:r>
                      <a:endParaRPr sz="2400" u="none" cap="none" strike="noStrike">
                        <a:latin typeface="Calibri"/>
                        <a:ea typeface="Calibri"/>
                        <a:cs typeface="Calibri"/>
                        <a:sym typeface="Calibri"/>
                      </a:endParaRPr>
                    </a:p>
                  </a:txBody>
                  <a:tcPr marT="0" marB="0" marR="68575" marL="68575"/>
                </a:tc>
                <a:tc>
                  <a:txBody>
                    <a:bodyPr/>
                    <a:lstStyle/>
                    <a:p>
                      <a:pPr indent="-2921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3 days on-site for selection and planning to invest in MH interventions; </a:t>
                      </a:r>
                      <a:endParaRPr sz="2000" u="none" cap="none" strike="noStrike">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a:t>
                      </a:r>
                      <a:r>
                        <a:rPr b="1" lang="en-US" sz="1400" u="none" cap="none" strike="noStrike">
                          <a:solidFill>
                            <a:srgbClr val="FF00FF"/>
                          </a:solidFill>
                          <a:latin typeface="Calibri"/>
                          <a:ea typeface="Calibri"/>
                          <a:cs typeface="Calibri"/>
                          <a:sym typeface="Calibri"/>
                        </a:rPr>
                        <a:t>DLT</a:t>
                      </a:r>
                      <a:r>
                        <a:rPr lang="en-US" sz="1400" u="none" cap="none" strike="noStrike">
                          <a:latin typeface="Calibri"/>
                          <a:ea typeface="Calibri"/>
                          <a:cs typeface="Calibri"/>
                          <a:sym typeface="Calibri"/>
                        </a:rPr>
                        <a:t>, district coach, school coaches, </a:t>
                      </a:r>
                      <a:r>
                        <a:rPr b="1" lang="en-US" sz="1400" u="none" cap="none" strike="noStrike">
                          <a:solidFill>
                            <a:srgbClr val="9236B0"/>
                          </a:solidFill>
                          <a:latin typeface="Calibri"/>
                          <a:ea typeface="Calibri"/>
                          <a:cs typeface="Calibri"/>
                          <a:sym typeface="Calibri"/>
                        </a:rPr>
                        <a:t>school admin</a:t>
                      </a:r>
                      <a:endParaRPr b="1" sz="2000" u="none" cap="none" strike="noStrike">
                        <a:solidFill>
                          <a:srgbClr val="9236B0"/>
                        </a:solidFill>
                        <a:latin typeface="Calibri"/>
                        <a:ea typeface="Calibri"/>
                        <a:cs typeface="Calibri"/>
                        <a:sym typeface="Calibri"/>
                      </a:endParaRPr>
                    </a:p>
                  </a:txBody>
                  <a:tcPr marT="0" marB="0" marR="68575" marL="68575"/>
                </a:tc>
              </a:tr>
              <a:tr h="1569725">
                <a:tc>
                  <a:txBody>
                    <a:bodyPr/>
                    <a:lstStyle/>
                    <a:p>
                      <a:pPr indent="-160020" lvl="0" marL="160020" marR="0" rtl="0" algn="l">
                        <a:lnSpc>
                          <a:spcPct val="100000"/>
                        </a:lnSpc>
                        <a:spcBef>
                          <a:spcPts val="0"/>
                        </a:spcBef>
                        <a:spcAft>
                          <a:spcPts val="0"/>
                        </a:spcAft>
                        <a:buNone/>
                      </a:pPr>
                      <a:r>
                        <a:rPr lang="en-US" sz="1400" u="none" cap="none" strike="noStrike">
                          <a:latin typeface="Calibri"/>
                          <a:ea typeface="Calibri"/>
                          <a:cs typeface="Calibri"/>
                          <a:sym typeface="Calibri"/>
                        </a:rPr>
                        <a:t>B.	   Technical assistance on selection of interventions </a:t>
                      </a:r>
                      <a:endParaRPr sz="2400" u="none" cap="none" strike="noStrike">
                        <a:latin typeface="Calibri"/>
                        <a:ea typeface="Calibri"/>
                        <a:cs typeface="Calibri"/>
                        <a:sym typeface="Calibri"/>
                      </a:endParaRPr>
                    </a:p>
                    <a:p>
                      <a:pPr indent="-2889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Introduce possible Mental Health interventions to the DLT, coaches in </a:t>
                      </a:r>
                      <a:r>
                        <a:rPr lang="en-US" sz="1300" u="sng" cap="none" strike="noStrike">
                          <a:latin typeface="Calibri"/>
                          <a:ea typeface="Calibri"/>
                          <a:cs typeface="Calibri"/>
                          <a:sym typeface="Calibri"/>
                        </a:rPr>
                        <a:t>webinar 1</a:t>
                      </a:r>
                      <a:r>
                        <a:rPr lang="en-US" sz="1300" u="none" cap="none" strike="noStrike">
                          <a:latin typeface="Calibri"/>
                          <a:ea typeface="Calibri"/>
                          <a:cs typeface="Calibri"/>
                          <a:sym typeface="Calibri"/>
                        </a:rPr>
                        <a:t>. </a:t>
                      </a:r>
                      <a:endParaRPr/>
                    </a:p>
                    <a:p>
                      <a:pPr indent="-2889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Review and consider use of:  </a:t>
                      </a:r>
                      <a:r>
                        <a:rPr i="1" lang="en-US" sz="1300" u="none" cap="none" strike="noStrike">
                          <a:latin typeface="Calibri"/>
                          <a:ea typeface="Calibri"/>
                          <a:cs typeface="Calibri"/>
                          <a:sym typeface="Calibri"/>
                        </a:rPr>
                        <a:t>Using Discipline Data within SWPBIS to Identify and Address Disproportionality: A Guide for School Teams </a:t>
                      </a:r>
                      <a:r>
                        <a:rPr lang="en-US" sz="1300" u="none" cap="none" strike="noStrike">
                          <a:latin typeface="Calibri"/>
                          <a:ea typeface="Calibri"/>
                          <a:cs typeface="Calibri"/>
                          <a:sym typeface="Calibri"/>
                        </a:rPr>
                        <a:t>(</a:t>
                      </a:r>
                      <a:r>
                        <a:rPr lang="en-US" sz="1300" u="sng" cap="none" strike="noStrike">
                          <a:latin typeface="Calibri"/>
                          <a:ea typeface="Calibri"/>
                          <a:cs typeface="Calibri"/>
                          <a:sym typeface="Calibri"/>
                        </a:rPr>
                        <a:t>webinar</a:t>
                      </a:r>
                      <a:r>
                        <a:rPr lang="en-US" sz="1300" u="none" cap="none" strike="noStrike">
                          <a:latin typeface="Calibri"/>
                          <a:ea typeface="Calibri"/>
                          <a:cs typeface="Calibri"/>
                          <a:sym typeface="Calibri"/>
                        </a:rPr>
                        <a:t> 2)</a:t>
                      </a:r>
                      <a:endParaRPr sz="1300" u="none" cap="none" strike="noStrike">
                        <a:latin typeface="Calibri"/>
                        <a:ea typeface="Calibri"/>
                        <a:cs typeface="Calibri"/>
                        <a:sym typeface="Calibri"/>
                      </a:endParaRPr>
                    </a:p>
                    <a:p>
                      <a:pPr indent="-288925" lvl="0" marL="517525" marR="0" rtl="0" algn="l">
                        <a:lnSpc>
                          <a:spcPct val="100000"/>
                        </a:lnSpc>
                        <a:spcBef>
                          <a:spcPts val="0"/>
                        </a:spcBef>
                        <a:spcAft>
                          <a:spcPts val="0"/>
                        </a:spcAft>
                        <a:buClr>
                          <a:schemeClr val="dk1"/>
                        </a:buClr>
                        <a:buSzPts val="1300"/>
                        <a:buFont typeface="Noto Sans Symbols"/>
                        <a:buChar char="∙"/>
                      </a:pPr>
                      <a:r>
                        <a:rPr lang="en-US" sz="1300" u="none" cap="none" strike="noStrike">
                          <a:latin typeface="Calibri"/>
                          <a:ea typeface="Calibri"/>
                          <a:cs typeface="Calibri"/>
                          <a:sym typeface="Calibri"/>
                        </a:rPr>
                        <a:t>Review strategies for supporting coaches beyond 2016 SY</a:t>
                      </a:r>
                      <a:br>
                        <a:rPr lang="en-US" sz="1300" u="none" cap="none" strike="noStrike">
                          <a:latin typeface="Calibri"/>
                          <a:ea typeface="Calibri"/>
                          <a:cs typeface="Calibri"/>
                          <a:sym typeface="Calibri"/>
                        </a:rPr>
                      </a:b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Spring 2016</a:t>
                      </a:r>
                      <a:endParaRPr sz="2400" u="none" cap="none" strike="noStrike">
                        <a:latin typeface="Calibri"/>
                        <a:ea typeface="Calibri"/>
                        <a:cs typeface="Calibri"/>
                        <a:sym typeface="Calibri"/>
                      </a:endParaRPr>
                    </a:p>
                  </a:txBody>
                  <a:tcPr marT="0" marB="0" marR="68575" marL="68575"/>
                </a:tc>
                <a:tc>
                  <a:txBody>
                    <a:bodyPr/>
                    <a:lstStyle/>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2 webinars </a:t>
                      </a:r>
                      <a:endParaRPr sz="2000" u="none" cap="none" strike="noStrike">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400"/>
                        <a:buFont typeface="Noto Sans Symbols"/>
                        <a:buChar char="∙"/>
                      </a:pPr>
                      <a:r>
                        <a:rPr lang="en-US" sz="1400" u="none" cap="none" strike="noStrike">
                          <a:latin typeface="Calibri"/>
                          <a:ea typeface="Calibri"/>
                          <a:cs typeface="Calibri"/>
                          <a:sym typeface="Calibri"/>
                        </a:rPr>
                        <a:t>Participants: </a:t>
                      </a:r>
                      <a:r>
                        <a:rPr b="1" lang="en-US" sz="1400" u="none" cap="none" strike="noStrike">
                          <a:solidFill>
                            <a:srgbClr val="FF00FF"/>
                          </a:solidFill>
                          <a:latin typeface="Calibri"/>
                          <a:ea typeface="Calibri"/>
                          <a:cs typeface="Calibri"/>
                          <a:sym typeface="Calibri"/>
                        </a:rPr>
                        <a:t>DLT</a:t>
                      </a:r>
                      <a:r>
                        <a:rPr lang="en-US" sz="1400" u="none" cap="none" strike="noStrike">
                          <a:latin typeface="Calibri"/>
                          <a:ea typeface="Calibri"/>
                          <a:cs typeface="Calibri"/>
                          <a:sym typeface="Calibri"/>
                        </a:rPr>
                        <a:t>, district coach, school coaches, </a:t>
                      </a:r>
                      <a:r>
                        <a:rPr b="1" lang="en-US" sz="1400" u="none" cap="none" strike="noStrike">
                          <a:solidFill>
                            <a:srgbClr val="9236B0"/>
                          </a:solidFill>
                          <a:latin typeface="Calibri"/>
                          <a:ea typeface="Calibri"/>
                          <a:cs typeface="Calibri"/>
                          <a:sym typeface="Calibri"/>
                        </a:rPr>
                        <a:t>school admin</a:t>
                      </a:r>
                      <a:endParaRPr b="1" sz="2000" u="none" cap="none" strike="noStrike">
                        <a:solidFill>
                          <a:srgbClr val="9236B0"/>
                        </a:solidFill>
                        <a:latin typeface="Calibri"/>
                        <a:ea typeface="Calibri"/>
                        <a:cs typeface="Calibri"/>
                        <a:sym typeface="Calibri"/>
                      </a:endParaRPr>
                    </a:p>
                  </a:txBody>
                  <a:tcPr marT="0" marB="0" marR="68575" marL="68575"/>
                </a:tc>
              </a:tr>
              <a:tr h="487675">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Phase IV Summary</a:t>
                      </a:r>
                      <a:endParaRPr sz="24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1 On-site visits</a:t>
                      </a:r>
                      <a:endParaRPr sz="24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2 Webinars</a:t>
                      </a:r>
                      <a:endParaRPr sz="24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1" lang="en-US" sz="1600" u="none" cap="none" strike="noStrike">
                          <a:latin typeface="Calibri"/>
                          <a:ea typeface="Calibri"/>
                          <a:cs typeface="Calibri"/>
                          <a:sym typeface="Calibri"/>
                        </a:rPr>
                        <a:t>3 Days on site</a:t>
                      </a:r>
                      <a:endParaRPr sz="2400" u="none" cap="none" strike="noStrike">
                        <a:latin typeface="Calibri"/>
                        <a:ea typeface="Calibri"/>
                        <a:cs typeface="Calibri"/>
                        <a:sym typeface="Calibri"/>
                      </a:endParaRPr>
                    </a:p>
                  </a:txBody>
                  <a:tcPr marT="0" marB="0" marR="68575" marL="68575"/>
                </a:tc>
              </a:tr>
            </a:tbl>
          </a:graphicData>
        </a:graphic>
      </p:graphicFrame>
      <p:sp>
        <p:nvSpPr>
          <p:cNvPr id="745" name="Google Shape;745;p96"/>
          <p:cNvSpPr/>
          <p:nvPr/>
        </p:nvSpPr>
        <p:spPr>
          <a:xfrm>
            <a:off x="333375" y="1282700"/>
            <a:ext cx="8255000" cy="647700"/>
          </a:xfrm>
          <a:prstGeom prst="rect">
            <a:avLst/>
          </a:prstGeom>
          <a:noFill/>
          <a:ln>
            <a:noFill/>
          </a:ln>
        </p:spPr>
        <p:txBody>
          <a:bodyPr anchorCtr="0" anchor="t" bIns="45700" lIns="91425" spcFirstLastPara="1" rIns="91425" wrap="square" tIns="45700">
            <a:noAutofit/>
          </a:bodyPr>
          <a:lstStyle/>
          <a:p>
            <a:pPr indent="-395288" lvl="0" marL="395288" marR="0" rtl="0" algn="l">
              <a:spcBef>
                <a:spcPts val="0"/>
              </a:spcBef>
              <a:spcAft>
                <a:spcPts val="0"/>
              </a:spcAft>
              <a:buNone/>
            </a:pPr>
            <a:r>
              <a:rPr b="1" lang="en-US" sz="1800">
                <a:solidFill>
                  <a:schemeClr val="dk1"/>
                </a:solidFill>
                <a:latin typeface="Arial"/>
                <a:ea typeface="Arial"/>
                <a:cs typeface="Arial"/>
                <a:sym typeface="Arial"/>
              </a:rPr>
              <a:t>IV.   Planning for Full Implementation Phase</a:t>
            </a:r>
            <a:r>
              <a:rPr lang="en-US" sz="1800">
                <a:solidFill>
                  <a:schemeClr val="dk1"/>
                </a:solidFill>
                <a:latin typeface="Arial"/>
                <a:ea typeface="Arial"/>
                <a:cs typeface="Arial"/>
                <a:sym typeface="Arial"/>
              </a:rPr>
              <a:t> –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 Planning for full implementation of CR-PBIS Tier II</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97"/>
          <p:cNvSpPr txBox="1"/>
          <p:nvPr>
            <p:ph type="ctrTitle"/>
          </p:nvPr>
        </p:nvSpPr>
        <p:spPr>
          <a:xfrm>
            <a:off x="609600" y="457200"/>
            <a:ext cx="7772400" cy="14700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3A54A5"/>
                </a:solidFill>
                <a:latin typeface="Cambria"/>
                <a:ea typeface="Cambria"/>
                <a:cs typeface="Cambria"/>
                <a:sym typeface="Cambria"/>
              </a:rPr>
              <a:t>Discussion Questions</a:t>
            </a:r>
            <a:endParaRPr/>
          </a:p>
        </p:txBody>
      </p:sp>
      <p:sp>
        <p:nvSpPr>
          <p:cNvPr id="751" name="Google Shape;751;p97"/>
          <p:cNvSpPr txBox="1"/>
          <p:nvPr>
            <p:ph idx="1" type="subTitle"/>
          </p:nvPr>
        </p:nvSpPr>
        <p:spPr>
          <a:xfrm>
            <a:off x="304800" y="1981200"/>
            <a:ext cx="8077200" cy="41910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accent1"/>
              </a:buClr>
              <a:buSzPts val="2000"/>
              <a:buFont typeface="Calibri"/>
              <a:buAutoNum type="arabicPeriod"/>
            </a:pPr>
            <a:r>
              <a:rPr b="0" i="0" lang="en-US" sz="2000" u="none" cap="none" strike="noStrike">
                <a:solidFill>
                  <a:schemeClr val="dk1"/>
                </a:solidFill>
                <a:latin typeface="Calibri"/>
                <a:ea typeface="Calibri"/>
                <a:cs typeface="Calibri"/>
                <a:sym typeface="Calibri"/>
              </a:rPr>
              <a:t>Does the ‘behavior feature’ require specific professional development for Principals?</a:t>
            </a:r>
            <a:endParaRPr/>
          </a:p>
          <a:p>
            <a:pPr indent="-457200" lvl="0" marL="457200" marR="0" rtl="0" algn="l">
              <a:spcBef>
                <a:spcPts val="400"/>
              </a:spcBef>
              <a:spcAft>
                <a:spcPts val="0"/>
              </a:spcAft>
              <a:buClr>
                <a:schemeClr val="accent1"/>
              </a:buClr>
              <a:buSzPts val="2000"/>
              <a:buFont typeface="Calibri"/>
              <a:buAutoNum type="arabicPeriod"/>
            </a:pPr>
            <a:r>
              <a:rPr b="0" i="0" lang="en-US" sz="2000" u="none" cap="none" strike="noStrike">
                <a:solidFill>
                  <a:schemeClr val="dk1"/>
                </a:solidFill>
                <a:latin typeface="Calibri"/>
                <a:ea typeface="Calibri"/>
                <a:cs typeface="Calibri"/>
                <a:sym typeface="Calibri"/>
              </a:rPr>
              <a:t>How is this experience developing/installing a Training course for building administrators similar or different to what we have learned about the Principal’s role in improved achievement outcomes? (current research/knowledge)</a:t>
            </a:r>
            <a:endParaRPr/>
          </a:p>
          <a:p>
            <a:pPr indent="-457200" lvl="0" marL="457200" marR="0" rtl="0" algn="l">
              <a:spcBef>
                <a:spcPts val="400"/>
              </a:spcBef>
              <a:spcAft>
                <a:spcPts val="0"/>
              </a:spcAft>
              <a:buClr>
                <a:schemeClr val="accent1"/>
              </a:buClr>
              <a:buSzPts val="2000"/>
              <a:buFont typeface="Calibri"/>
              <a:buAutoNum type="arabicPeriod"/>
            </a:pPr>
            <a:r>
              <a:rPr b="0" i="0" lang="en-US" sz="2000" u="none" cap="none" strike="noStrike">
                <a:solidFill>
                  <a:schemeClr val="dk1"/>
                </a:solidFill>
                <a:latin typeface="Calibri"/>
                <a:ea typeface="Calibri"/>
                <a:cs typeface="Calibri"/>
                <a:sym typeface="Calibri"/>
              </a:rPr>
              <a:t>What can we learn from this dialogue that may validate/strengthen or change current approaches to clarifying the Principal’s role in installing effective behavior systems in schools? (applying what we know)</a:t>
            </a:r>
            <a:endParaRPr/>
          </a:p>
          <a:p>
            <a:pPr indent="-457200" lvl="0" marL="457200" marR="0" rtl="0" algn="l">
              <a:spcBef>
                <a:spcPts val="400"/>
              </a:spcBef>
              <a:spcAft>
                <a:spcPts val="0"/>
              </a:spcAft>
              <a:buClr>
                <a:schemeClr val="accent1"/>
              </a:buClr>
              <a:buSzPts val="2000"/>
              <a:buFont typeface="Calibri"/>
              <a:buAutoNum type="arabicPeriod"/>
            </a:pPr>
            <a:r>
              <a:rPr b="0" i="0" lang="en-US" sz="2000" u="none" cap="none" strike="noStrike">
                <a:solidFill>
                  <a:schemeClr val="dk1"/>
                </a:solidFill>
                <a:latin typeface="Calibri"/>
                <a:ea typeface="Calibri"/>
                <a:cs typeface="Calibri"/>
                <a:sym typeface="Calibri"/>
              </a:rPr>
              <a:t>What types of research would contribute to more efficiently    building required skills/knowledge of building leaders with regard to behavior support at Tiers 2/3?</a:t>
            </a:r>
            <a:endParaRPr/>
          </a:p>
          <a:p>
            <a:pPr indent="-330200" lvl="0" marL="457200" marR="0" rtl="0" algn="l">
              <a:spcBef>
                <a:spcPts val="400"/>
              </a:spcBef>
              <a:spcAft>
                <a:spcPts val="0"/>
              </a:spcAft>
              <a:buClr>
                <a:schemeClr val="accent1"/>
              </a:buClr>
              <a:buSzPts val="2000"/>
              <a:buFont typeface="Calibri"/>
              <a:buNone/>
            </a:pPr>
            <a:r>
              <a:t/>
            </a:r>
            <a:endParaRPr b="0" i="0" sz="2000" u="none" cap="none" strike="noStrike">
              <a:solidFill>
                <a:schemeClr val="dk1"/>
              </a:solidFill>
              <a:latin typeface="Calibri"/>
              <a:ea typeface="Calibri"/>
              <a:cs typeface="Calibri"/>
              <a:sym typeface="Calibri"/>
            </a:endParaRPr>
          </a:p>
          <a:p>
            <a:pPr indent="-330200" lvl="0" marL="457200" marR="0" rtl="0" algn="l">
              <a:spcBef>
                <a:spcPts val="400"/>
              </a:spcBef>
              <a:spcAft>
                <a:spcPts val="0"/>
              </a:spcAft>
              <a:buClr>
                <a:schemeClr val="accent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1295400" y="381000"/>
            <a:ext cx="7399338"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br>
              <a:rPr b="1" i="0" lang="en-US" sz="3600" u="none" cap="none" strike="noStrike">
                <a:solidFill>
                  <a:schemeClr val="accent1"/>
                </a:solidFill>
                <a:latin typeface="Cambria"/>
                <a:ea typeface="Cambria"/>
                <a:cs typeface="Cambria"/>
                <a:sym typeface="Cambria"/>
              </a:rPr>
            </a:br>
            <a:r>
              <a:rPr b="1" i="0" lang="en-US" sz="3600" u="none" cap="none" strike="noStrike">
                <a:solidFill>
                  <a:schemeClr val="accent1"/>
                </a:solidFill>
                <a:latin typeface="Cambria"/>
                <a:ea typeface="Cambria"/>
                <a:cs typeface="Cambria"/>
                <a:sym typeface="Cambria"/>
              </a:rPr>
              <a:t>Challenges/Obstacles to </a:t>
            </a:r>
            <a:br>
              <a:rPr b="1" i="0" lang="en-US" sz="3600" u="none" cap="none" strike="noStrike">
                <a:solidFill>
                  <a:schemeClr val="accent1"/>
                </a:solidFill>
                <a:latin typeface="Cambria"/>
                <a:ea typeface="Cambria"/>
                <a:cs typeface="Cambria"/>
                <a:sym typeface="Cambria"/>
              </a:rPr>
            </a:br>
            <a:r>
              <a:rPr b="1" i="0" lang="en-US" sz="3600" u="none" cap="none" strike="noStrike">
                <a:solidFill>
                  <a:schemeClr val="accent1"/>
                </a:solidFill>
                <a:latin typeface="Cambria"/>
                <a:ea typeface="Cambria"/>
                <a:cs typeface="Cambria"/>
                <a:sym typeface="Cambria"/>
              </a:rPr>
              <a:t>Effective Implementation</a:t>
            </a:r>
            <a:br>
              <a:rPr b="1" i="0" lang="en-US" sz="3600" u="none" cap="none" strike="noStrike">
                <a:solidFill>
                  <a:schemeClr val="accent1"/>
                </a:solidFill>
                <a:latin typeface="Cambria"/>
                <a:ea typeface="Cambria"/>
                <a:cs typeface="Cambria"/>
                <a:sym typeface="Cambria"/>
              </a:rPr>
            </a:br>
            <a:endParaRPr b="1" i="0" sz="3600" u="none" cap="none" strike="noStrike">
              <a:solidFill>
                <a:schemeClr val="accent1"/>
              </a:solidFill>
              <a:latin typeface="Cambria"/>
              <a:ea typeface="Cambria"/>
              <a:cs typeface="Cambria"/>
              <a:sym typeface="Cambria"/>
            </a:endParaRPr>
          </a:p>
        </p:txBody>
      </p:sp>
      <p:sp>
        <p:nvSpPr>
          <p:cNvPr id="156" name="Google Shape;156;p23"/>
          <p:cNvSpPr txBox="1"/>
          <p:nvPr>
            <p:ph idx="1" type="body"/>
          </p:nvPr>
        </p:nvSpPr>
        <p:spPr>
          <a:xfrm>
            <a:off x="685800" y="1828800"/>
            <a:ext cx="8001000" cy="4572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Referrals to Sp. Ed. seen as the “intervention”</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FBA seen as required  “paperwork” vs. a needed part of designing an intervention</a:t>
            </a:r>
            <a:endParaRPr/>
          </a:p>
          <a:p>
            <a:pPr indent="-342900" lvl="0" marL="342900" marR="0" rtl="0" algn="l">
              <a:spcBef>
                <a:spcPts val="640"/>
              </a:spcBef>
              <a:spcAft>
                <a:spcPts val="0"/>
              </a:spcAft>
              <a:buClr>
                <a:schemeClr val="accent1"/>
              </a:buClr>
              <a:buSzPts val="3200"/>
              <a:buFont typeface="Arial"/>
              <a:buChar char="•"/>
            </a:pPr>
            <a:r>
              <a:rPr b="0" i="0" lang="en-US" sz="3200" u="none" cap="none" strike="noStrike">
                <a:solidFill>
                  <a:schemeClr val="dk1"/>
                </a:solidFill>
                <a:latin typeface="Calibri"/>
                <a:ea typeface="Calibri"/>
                <a:cs typeface="Calibri"/>
                <a:sym typeface="Calibri"/>
              </a:rPr>
              <a:t>Interventions the system is familiar with vs. ones likely to produce an effect </a:t>
            </a:r>
            <a:endParaRPr/>
          </a:p>
          <a:p>
            <a:pPr indent="-285750" lvl="1" marL="742950" marR="0" rtl="0" algn="l">
              <a:spcBef>
                <a:spcPts val="520"/>
              </a:spcBef>
              <a:spcAft>
                <a:spcPts val="0"/>
              </a:spcAft>
              <a:buClr>
                <a:schemeClr val="accent1"/>
              </a:buClr>
              <a:buSzPts val="2600"/>
              <a:buFont typeface="Noto Sans Symbols"/>
              <a:buChar char="▪"/>
            </a:pPr>
            <a:r>
              <a:rPr b="0" i="0" lang="en-US" sz="2600" u="none" cap="none" strike="noStrike">
                <a:solidFill>
                  <a:schemeClr val="dk1"/>
                </a:solidFill>
                <a:latin typeface="Calibri"/>
                <a:ea typeface="Calibri"/>
                <a:cs typeface="Calibri"/>
                <a:sym typeface="Calibri"/>
              </a:rPr>
              <a:t>(ex: student sent for insight based counseling at point of misbehavior)</a:t>
            </a:r>
            <a:endParaRPr/>
          </a:p>
          <a:p>
            <a:pPr indent="-285750" lvl="1" marL="742950" marR="0" rtl="0" algn="l">
              <a:spcBef>
                <a:spcPts val="520"/>
              </a:spcBef>
              <a:spcAft>
                <a:spcPts val="0"/>
              </a:spcAft>
              <a:buClr>
                <a:schemeClr val="accent1"/>
              </a:buClr>
              <a:buFont typeface="Noto Sans Symbols"/>
              <a:buNone/>
            </a:pPr>
            <a:r>
              <a:t/>
            </a:r>
            <a:endParaRPr b="0" i="0" sz="2600" u="none" cap="none" strike="noStrike">
              <a:solidFill>
                <a:schemeClr val="dk1"/>
              </a:solidFill>
              <a:latin typeface="Calibri"/>
              <a:ea typeface="Calibri"/>
              <a:cs typeface="Calibri"/>
              <a:sym typeface="Calibri"/>
            </a:endParaRPr>
          </a:p>
          <a:p>
            <a:pPr indent="-107950" lvl="1" marL="742950" marR="0" rtl="0" algn="l">
              <a:spcBef>
                <a:spcPts val="560"/>
              </a:spcBef>
              <a:spcAft>
                <a:spcPts val="0"/>
              </a:spcAft>
              <a:buClr>
                <a:schemeClr val="accent1"/>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heme1">
  <a:themeElements>
    <a:clrScheme name="NetworkTemplateColors">
      <a:dk1>
        <a:srgbClr val="000000"/>
      </a:dk1>
      <a:lt1>
        <a:srgbClr val="FFFFFF"/>
      </a:lt1>
      <a:dk2>
        <a:srgbClr val="000000"/>
      </a:dk2>
      <a:lt2>
        <a:srgbClr val="808080"/>
      </a:lt2>
      <a:accent1>
        <a:srgbClr val="3A54A5"/>
      </a:accent1>
      <a:accent2>
        <a:srgbClr val="F4D387"/>
      </a:accent2>
      <a:accent3>
        <a:srgbClr val="2D2DB9"/>
      </a:accent3>
      <a:accent4>
        <a:srgbClr val="000000"/>
      </a:accent4>
      <a:accent5>
        <a:srgbClr val="009999"/>
      </a:accent5>
      <a:accent6>
        <a:srgbClr val="9966FF"/>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