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df767d8e08_0_8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g3df767d8e08_0_8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g3df767d8e08_0_8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df767d8e08_0_27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g3df767d8e08_0_27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3df767d8e08_0_27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f767d8e08_0_311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g3df767d8e08_0_311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3df767d8e08_0_311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df767d8e08_0_37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g3df767d8e08_0_37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3df767d8e08_0_37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df767d8e08_0_429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g3df767d8e08_0_429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g3df767d8e08_0_429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df767d8e08_0_466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g3df767d8e08_0_466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3df767d8e08_0_466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df767d8e08_0_521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g3df767d8e08_0_521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df767d8e08_0_521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df767d8e08_0_565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" name="Google Shape;491;g3df767d8e08_0_565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3df767d8e08_0_565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df767d8e08_0_601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" name="Google Shape;522;g3df767d8e08_0_601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g3df767d8e08_0_601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df767d8e08_0_65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g3df767d8e08_0_65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g3df767d8e08_0_65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df767d8e08_0_69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6" name="Google Shape;606;g3df767d8e08_0_69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3df767d8e08_0_69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f767d8e08_0_9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3df767d8e08_0_9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3df767d8e08_0_9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df767d8e08_0_779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Google Shape;649;g3df767d8e08_0_779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g3df767d8e08_0_779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df767d8e08_0_82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3" name="Google Shape;693;g3df767d8e08_0_82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g3df767d8e08_0_82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df767d8e08_0_862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2" name="Google Shape;722;g3df767d8e08_0_862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g3df767d8e08_0_862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dfd090a0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dfd090a0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f767d8e08_0_143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3df767d8e08_0_143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df767d8e08_0_143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df826ad0bb_9_9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3df826ad0bb_9_9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3df826ad0bb_9_9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f767d8e08_0_165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df767d8e08_0_165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df767d8e08_0_165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f767d8e08_0_18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df767d8e08_0_188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df767d8e08_0_18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f767d8e08_0_227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g3df767d8e08_0_227:notes"/>
          <p:cNvSpPr txBox="1"/>
          <p:nvPr>
            <p:ph idx="1" type="body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df767d8e08_0_227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Relationship Id="rId6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31.png"/><Relationship Id="rId5" Type="http://schemas.openxmlformats.org/officeDocument/2006/relationships/image" Target="../media/image24.png"/><Relationship Id="rId6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Relationship Id="rId6" Type="http://schemas.openxmlformats.org/officeDocument/2006/relationships/image" Target="../media/image40.png"/><Relationship Id="rId7" Type="http://schemas.openxmlformats.org/officeDocument/2006/relationships/image" Target="../media/image32.png"/><Relationship Id="rId8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Relationship Id="rId4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36.png"/><Relationship Id="rId5" Type="http://schemas.openxmlformats.org/officeDocument/2006/relationships/image" Target="../media/image19.png"/><Relationship Id="rId6" Type="http://schemas.openxmlformats.org/officeDocument/2006/relationships/image" Target="../media/image3.png"/><Relationship Id="rId7" Type="http://schemas.openxmlformats.org/officeDocument/2006/relationships/image" Target="../media/image39.png"/><Relationship Id="rId8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-sAopG9r7QA7UaoZkPF5DmJMGEBHUqUN/view" TargetMode="External"/><Relationship Id="rId4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16.png"/><Relationship Id="rId13" Type="http://schemas.openxmlformats.org/officeDocument/2006/relationships/image" Target="../media/image34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25.png"/><Relationship Id="rId9" Type="http://schemas.openxmlformats.org/officeDocument/2006/relationships/image" Target="../media/image35.png"/><Relationship Id="rId14" Type="http://schemas.openxmlformats.org/officeDocument/2006/relationships/image" Target="../media/image19.png"/><Relationship Id="rId5" Type="http://schemas.openxmlformats.org/officeDocument/2006/relationships/image" Target="../media/image37.png"/><Relationship Id="rId6" Type="http://schemas.openxmlformats.org/officeDocument/2006/relationships/image" Target="../media/image4.png"/><Relationship Id="rId7" Type="http://schemas.openxmlformats.org/officeDocument/2006/relationships/image" Target="../media/image18.png"/><Relationship Id="rId8" Type="http://schemas.openxmlformats.org/officeDocument/2006/relationships/image" Target="../media/image4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3D1A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3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4991A"/>
              </a:solidFill>
            </a:endParaRPr>
          </a:p>
        </p:txBody>
      </p:sp>
      <p:sp>
        <p:nvSpPr>
          <p:cNvPr id="237" name="Google Shape;237;p23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TODAY'S PROMISE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3"/>
          <p:cNvSpPr/>
          <p:nvPr/>
        </p:nvSpPr>
        <p:spPr>
          <a:xfrm>
            <a:off x="342900" y="720090"/>
            <a:ext cx="8229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700"/>
              <a:buFont typeface="Calibri"/>
              <a:buNone/>
            </a:pPr>
            <a:r>
              <a:rPr b="1" i="0" lang="en" sz="2800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In the next 60 minutes you will see</a:t>
            </a:r>
            <a:endParaRPr i="0" sz="280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9" name="Google Shape;239;p23"/>
          <p:cNvSpPr/>
          <p:nvPr/>
        </p:nvSpPr>
        <p:spPr>
          <a:xfrm>
            <a:off x="274320" y="1508760"/>
            <a:ext cx="2743200" cy="2743200"/>
          </a:xfrm>
          <a:prstGeom prst="rect">
            <a:avLst/>
          </a:prstGeom>
          <a:solidFill>
            <a:srgbClr val="F9F5F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3"/>
          <p:cNvSpPr/>
          <p:nvPr/>
        </p:nvSpPr>
        <p:spPr>
          <a:xfrm>
            <a:off x="274320" y="1508760"/>
            <a:ext cx="2743200" cy="825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3"/>
          <p:cNvSpPr/>
          <p:nvPr/>
        </p:nvSpPr>
        <p:spPr>
          <a:xfrm>
            <a:off x="1303020" y="1783080"/>
            <a:ext cx="685800" cy="685800"/>
          </a:xfrm>
          <a:prstGeom prst="ellipse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3"/>
          <p:cNvSpPr/>
          <p:nvPr/>
        </p:nvSpPr>
        <p:spPr>
          <a:xfrm>
            <a:off x="480060" y="2626093"/>
            <a:ext cx="2331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A real agentic system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3" name="Google Shape;243;p23"/>
          <p:cNvSpPr/>
          <p:nvPr/>
        </p:nvSpPr>
        <p:spPr>
          <a:xfrm>
            <a:off x="480056" y="3154684"/>
            <a:ext cx="2331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Five specialist agents — Business Analyst, Planner, Backend, Frontend, Reviewer — coordinating like a software team.</a:t>
            </a:r>
            <a:endParaRPr b="0"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3"/>
          <p:cNvSpPr/>
          <p:nvPr/>
        </p:nvSpPr>
        <p:spPr>
          <a:xfrm>
            <a:off x="3188970" y="1508760"/>
            <a:ext cx="2743200" cy="2743200"/>
          </a:xfrm>
          <a:prstGeom prst="rect">
            <a:avLst/>
          </a:prstGeom>
          <a:solidFill>
            <a:srgbClr val="F9F5F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/>
          <p:nvPr/>
        </p:nvSpPr>
        <p:spPr>
          <a:xfrm>
            <a:off x="3188970" y="1508760"/>
            <a:ext cx="2743200" cy="825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3"/>
          <p:cNvSpPr/>
          <p:nvPr/>
        </p:nvSpPr>
        <p:spPr>
          <a:xfrm>
            <a:off x="4217670" y="1783080"/>
            <a:ext cx="685800" cy="685800"/>
          </a:xfrm>
          <a:prstGeom prst="ellipse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3"/>
          <p:cNvSpPr/>
          <p:nvPr/>
        </p:nvSpPr>
        <p:spPr>
          <a:xfrm>
            <a:off x="3394710" y="2626093"/>
            <a:ext cx="2331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Build any app, live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3394706" y="3154684"/>
            <a:ext cx="2331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You suggest the app from the audience. I type the command in Discord. The agents build it. We watch it appear.</a:t>
            </a:r>
            <a:endParaRPr b="0"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3"/>
          <p:cNvSpPr/>
          <p:nvPr/>
        </p:nvSpPr>
        <p:spPr>
          <a:xfrm>
            <a:off x="6103620" y="1508760"/>
            <a:ext cx="2743200" cy="2743200"/>
          </a:xfrm>
          <a:prstGeom prst="rect">
            <a:avLst/>
          </a:prstGeom>
          <a:solidFill>
            <a:srgbClr val="F9F5F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3"/>
          <p:cNvSpPr/>
          <p:nvPr/>
        </p:nvSpPr>
        <p:spPr>
          <a:xfrm>
            <a:off x="6103620" y="1508760"/>
            <a:ext cx="2743200" cy="825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3"/>
          <p:cNvSpPr/>
          <p:nvPr/>
        </p:nvSpPr>
        <p:spPr>
          <a:xfrm>
            <a:off x="7132320" y="1783080"/>
            <a:ext cx="685800" cy="685800"/>
          </a:xfrm>
          <a:prstGeom prst="ellipse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3"/>
          <p:cNvSpPr/>
          <p:nvPr/>
        </p:nvSpPr>
        <p:spPr>
          <a:xfrm>
            <a:off x="6309360" y="2626093"/>
            <a:ext cx="2331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The architecture you can run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3" name="Google Shape;253;p23"/>
          <p:cNvSpPr/>
          <p:nvPr/>
        </p:nvSpPr>
        <p:spPr>
          <a:xfrm>
            <a:off x="6309356" y="3154684"/>
            <a:ext cx="2331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Production patterns from 150+ agents shipped at Wan Buffer. What works, what fails, where to start.</a:t>
            </a:r>
            <a:endParaRPr b="0"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4" name="Google Shape;25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4470" y="1954530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5" name="Google Shape;25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9120" y="1954530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6" name="Google Shape;25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03770" y="195453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3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08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/>
          <p:nvPr/>
        </p:nvSpPr>
        <p:spPr>
          <a:xfrm>
            <a:off x="1393" y="-10037"/>
            <a:ext cx="9144000" cy="4803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4"/>
          <p:cNvSpPr/>
          <p:nvPr/>
        </p:nvSpPr>
        <p:spPr>
          <a:xfrm>
            <a:off x="342900" y="0"/>
            <a:ext cx="6927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BEFORE  ·  YOUR IT SERVICES TEAM TODAY  ·  HOW NEW PROJECT KICKOFF WORKS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4"/>
          <p:cNvSpPr/>
          <p:nvPr/>
        </p:nvSpPr>
        <p:spPr>
          <a:xfrm>
            <a:off x="312821" y="651510"/>
            <a:ext cx="8229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1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New Client Project Kickoff </a:t>
            </a:r>
            <a:r>
              <a:rPr b="1" lang="en" sz="2400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 - 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7" name="Google Shape;267;p24"/>
          <p:cNvSpPr/>
          <p:nvPr/>
        </p:nvSpPr>
        <p:spPr>
          <a:xfrm>
            <a:off x="312821" y="1034515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400"/>
              <a:buFont typeface="Calibri"/>
              <a:buNone/>
            </a:pPr>
            <a:r>
              <a:rPr b="0" i="0" lang="en" sz="14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Current Human Process at a typical IT services org</a:t>
            </a:r>
            <a:endParaRPr b="0" i="0" sz="14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4"/>
          <p:cNvSpPr/>
          <p:nvPr/>
        </p:nvSpPr>
        <p:spPr>
          <a:xfrm>
            <a:off x="312821" y="1298809"/>
            <a:ext cx="82296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1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Scenario: Smile Dental Clinic asks for a patient booking site with admin panel.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4"/>
          <p:cNvSpPr/>
          <p:nvPr/>
        </p:nvSpPr>
        <p:spPr>
          <a:xfrm>
            <a:off x="291465" y="1645920"/>
            <a:ext cx="27774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4"/>
          <p:cNvSpPr/>
          <p:nvPr/>
        </p:nvSpPr>
        <p:spPr>
          <a:xfrm>
            <a:off x="394335" y="1735074"/>
            <a:ext cx="274200" cy="274200"/>
          </a:xfrm>
          <a:prstGeom prst="ellipse">
            <a:avLst/>
          </a:prstGeom>
          <a:solidFill>
            <a:srgbClr val="FBC02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4"/>
          <p:cNvSpPr/>
          <p:nvPr/>
        </p:nvSpPr>
        <p:spPr>
          <a:xfrm>
            <a:off x="787367" y="1765153"/>
            <a:ext cx="1748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Account Manager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2486025" y="1735074"/>
            <a:ext cx="48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Day 1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4"/>
          <p:cNvSpPr/>
          <p:nvPr/>
        </p:nvSpPr>
        <p:spPr>
          <a:xfrm>
            <a:off x="428625" y="2023110"/>
            <a:ext cx="25032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Receives brief on WhatsApp. Forwards to PM and dev lead.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4"/>
          <p:cNvSpPr/>
          <p:nvPr/>
        </p:nvSpPr>
        <p:spPr>
          <a:xfrm>
            <a:off x="428625" y="2482596"/>
            <a:ext cx="2503200" cy="3771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4"/>
          <p:cNvSpPr/>
          <p:nvPr/>
        </p:nvSpPr>
        <p:spPr>
          <a:xfrm>
            <a:off x="497205" y="2496312"/>
            <a:ext cx="2366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10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⚠  Brief gets buried in 40 messages. Two people interpret it differently.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3171825" y="1645920"/>
            <a:ext cx="27774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4"/>
          <p:cNvSpPr/>
          <p:nvPr/>
        </p:nvSpPr>
        <p:spPr>
          <a:xfrm>
            <a:off x="3274695" y="1735074"/>
            <a:ext cx="274200" cy="274200"/>
          </a:xfrm>
          <a:prstGeom prst="ellipse">
            <a:avLst/>
          </a:prstGeom>
          <a:solidFill>
            <a:srgbClr val="FBC02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4"/>
          <p:cNvSpPr/>
          <p:nvPr/>
        </p:nvSpPr>
        <p:spPr>
          <a:xfrm>
            <a:off x="3667727" y="1765153"/>
            <a:ext cx="1748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Project Manager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9" name="Google Shape;279;p24"/>
          <p:cNvSpPr/>
          <p:nvPr/>
        </p:nvSpPr>
        <p:spPr>
          <a:xfrm>
            <a:off x="5366385" y="1735074"/>
            <a:ext cx="48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Day 1–2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4"/>
          <p:cNvSpPr/>
          <p:nvPr/>
        </p:nvSpPr>
        <p:spPr>
          <a:xfrm>
            <a:off x="3308985" y="2023110"/>
            <a:ext cx="25032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Opens spreadsheet. Manually lists tasks from memory. Estimates hours.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4"/>
          <p:cNvSpPr/>
          <p:nvPr/>
        </p:nvSpPr>
        <p:spPr>
          <a:xfrm>
            <a:off x="3308985" y="2482596"/>
            <a:ext cx="2503200" cy="3771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4"/>
          <p:cNvSpPr/>
          <p:nvPr/>
        </p:nvSpPr>
        <p:spPr>
          <a:xfrm>
            <a:off x="3377565" y="2496312"/>
            <a:ext cx="2366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10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⚠  2–3 hours of work. Tasks missed. Dependencies untracked.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4"/>
          <p:cNvSpPr/>
          <p:nvPr/>
        </p:nvSpPr>
        <p:spPr>
          <a:xfrm>
            <a:off x="6052185" y="1645920"/>
            <a:ext cx="27774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4"/>
          <p:cNvSpPr/>
          <p:nvPr/>
        </p:nvSpPr>
        <p:spPr>
          <a:xfrm>
            <a:off x="6155055" y="1735074"/>
            <a:ext cx="274200" cy="274200"/>
          </a:xfrm>
          <a:prstGeom prst="ellipse">
            <a:avLst/>
          </a:prstGeom>
          <a:solidFill>
            <a:srgbClr val="FBC02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4"/>
          <p:cNvSpPr/>
          <p:nvPr/>
        </p:nvSpPr>
        <p:spPr>
          <a:xfrm>
            <a:off x="6548087" y="1765153"/>
            <a:ext cx="1748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Dev Lead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8246745" y="1735074"/>
            <a:ext cx="48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Day 2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6189345" y="2023110"/>
            <a:ext cx="25032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Reviews spreadsheet. Adds tasks PM missed. Asks 3 clarifying questions.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4"/>
          <p:cNvSpPr/>
          <p:nvPr/>
        </p:nvSpPr>
        <p:spPr>
          <a:xfrm>
            <a:off x="6189345" y="2482596"/>
            <a:ext cx="2503200" cy="3771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4"/>
          <p:cNvSpPr/>
          <p:nvPr/>
        </p:nvSpPr>
        <p:spPr>
          <a:xfrm>
            <a:off x="6257925" y="2496312"/>
            <a:ext cx="2366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10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⚠  Half a day lost before a single line of code.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4"/>
          <p:cNvSpPr/>
          <p:nvPr/>
        </p:nvSpPr>
        <p:spPr>
          <a:xfrm>
            <a:off x="291465" y="3058147"/>
            <a:ext cx="27774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4"/>
          <p:cNvSpPr/>
          <p:nvPr/>
        </p:nvSpPr>
        <p:spPr>
          <a:xfrm>
            <a:off x="394335" y="3147301"/>
            <a:ext cx="274200" cy="274200"/>
          </a:xfrm>
          <a:prstGeom prst="ellipse">
            <a:avLst/>
          </a:prstGeom>
          <a:solidFill>
            <a:srgbClr val="FBC02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4"/>
          <p:cNvSpPr/>
          <p:nvPr/>
        </p:nvSpPr>
        <p:spPr>
          <a:xfrm>
            <a:off x="787367" y="3177380"/>
            <a:ext cx="1748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PM + Dev Lead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2486025" y="3147301"/>
            <a:ext cx="48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4"/>
          <p:cNvSpPr/>
          <p:nvPr/>
        </p:nvSpPr>
        <p:spPr>
          <a:xfrm>
            <a:off x="428625" y="3435337"/>
            <a:ext cx="25032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45-min meeting to align on task order, ownership, week-1 expectations.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4"/>
          <p:cNvSpPr/>
          <p:nvPr/>
        </p:nvSpPr>
        <p:spPr>
          <a:xfrm>
            <a:off x="428625" y="3894823"/>
            <a:ext cx="2503200" cy="3771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4"/>
          <p:cNvSpPr/>
          <p:nvPr/>
        </p:nvSpPr>
        <p:spPr>
          <a:xfrm>
            <a:off x="497205" y="3908539"/>
            <a:ext cx="2366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10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⚠  Same conversation happens on the next project. Not documented.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4"/>
          <p:cNvSpPr/>
          <p:nvPr/>
        </p:nvSpPr>
        <p:spPr>
          <a:xfrm>
            <a:off x="3171825" y="3058147"/>
            <a:ext cx="27774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4"/>
          <p:cNvSpPr/>
          <p:nvPr/>
        </p:nvSpPr>
        <p:spPr>
          <a:xfrm>
            <a:off x="3274695" y="3147301"/>
            <a:ext cx="274200" cy="274200"/>
          </a:xfrm>
          <a:prstGeom prst="ellipse">
            <a:avLst/>
          </a:prstGeom>
          <a:solidFill>
            <a:srgbClr val="FBC02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4"/>
          <p:cNvSpPr/>
          <p:nvPr/>
        </p:nvSpPr>
        <p:spPr>
          <a:xfrm>
            <a:off x="3667727" y="3177380"/>
            <a:ext cx="1748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Dev Team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0" name="Google Shape;300;p24"/>
          <p:cNvSpPr/>
          <p:nvPr/>
        </p:nvSpPr>
        <p:spPr>
          <a:xfrm>
            <a:off x="5366385" y="3147301"/>
            <a:ext cx="48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Day 3–4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4"/>
          <p:cNvSpPr/>
          <p:nvPr/>
        </p:nvSpPr>
        <p:spPr>
          <a:xfrm>
            <a:off x="3308985" y="3435337"/>
            <a:ext cx="25032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Devs start. Two work on overlapping tasks. One blocks three others.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4"/>
          <p:cNvSpPr/>
          <p:nvPr/>
        </p:nvSpPr>
        <p:spPr>
          <a:xfrm>
            <a:off x="3308985" y="3894823"/>
            <a:ext cx="2503200" cy="3771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4"/>
          <p:cNvSpPr/>
          <p:nvPr/>
        </p:nvSpPr>
        <p:spPr>
          <a:xfrm>
            <a:off x="3377565" y="3908539"/>
            <a:ext cx="2366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10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⚠  Rework. Delay. Client follow-up call needed.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6052185" y="3058147"/>
            <a:ext cx="27774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4"/>
          <p:cNvSpPr/>
          <p:nvPr/>
        </p:nvSpPr>
        <p:spPr>
          <a:xfrm>
            <a:off x="6155055" y="3147301"/>
            <a:ext cx="274200" cy="274200"/>
          </a:xfrm>
          <a:prstGeom prst="ellipse">
            <a:avLst/>
          </a:prstGeom>
          <a:solidFill>
            <a:srgbClr val="FBC02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4"/>
          <p:cNvSpPr/>
          <p:nvPr/>
        </p:nvSpPr>
        <p:spPr>
          <a:xfrm>
            <a:off x="6548087" y="3177380"/>
            <a:ext cx="1748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PM (Friday)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7" name="Google Shape;307;p24"/>
          <p:cNvSpPr/>
          <p:nvPr/>
        </p:nvSpPr>
        <p:spPr>
          <a:xfrm>
            <a:off x="8246745" y="3147301"/>
            <a:ext cx="48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Weekly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6189345" y="3435337"/>
            <a:ext cx="25032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Manually emails client status. Collects updates from each dev on WhatsApp.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4"/>
          <p:cNvSpPr/>
          <p:nvPr/>
        </p:nvSpPr>
        <p:spPr>
          <a:xfrm>
            <a:off x="6189345" y="3894823"/>
            <a:ext cx="2503200" cy="3771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4"/>
          <p:cNvSpPr/>
          <p:nvPr/>
        </p:nvSpPr>
        <p:spPr>
          <a:xfrm>
            <a:off x="6257925" y="3908539"/>
            <a:ext cx="2366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0" i="1" lang="en" sz="10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⚠  30 min of status collection per project per week. Scales badly.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291475" y="4477753"/>
            <a:ext cx="8538000" cy="3429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4"/>
          <p:cNvSpPr/>
          <p:nvPr/>
        </p:nvSpPr>
        <p:spPr>
          <a:xfrm>
            <a:off x="383005" y="4507832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Result: 3–4 days lost · 2–3 missed tasks · client-side delays · scales badly across 20 projects</a:t>
            </a:r>
            <a:endParaRPr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4"/>
          <p:cNvSpPr/>
          <p:nvPr/>
        </p:nvSpPr>
        <p:spPr>
          <a:xfrm>
            <a:off x="394335" y="173507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4"/>
          <p:cNvSpPr/>
          <p:nvPr/>
        </p:nvSpPr>
        <p:spPr>
          <a:xfrm>
            <a:off x="3274695" y="173507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6155055" y="173507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4"/>
          <p:cNvSpPr/>
          <p:nvPr/>
        </p:nvSpPr>
        <p:spPr>
          <a:xfrm>
            <a:off x="394335" y="3147301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4"/>
          <p:cNvSpPr/>
          <p:nvPr/>
        </p:nvSpPr>
        <p:spPr>
          <a:xfrm>
            <a:off x="3274695" y="3147301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4"/>
          <p:cNvSpPr/>
          <p:nvPr/>
        </p:nvSpPr>
        <p:spPr>
          <a:xfrm>
            <a:off x="6155055" y="3147301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4"/>
          <p:cNvSpPr/>
          <p:nvPr/>
        </p:nvSpPr>
        <p:spPr>
          <a:xfrm>
            <a:off x="8505775" y="33372"/>
            <a:ext cx="323689" cy="401825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4"/>
          <p:cNvSpPr/>
          <p:nvPr/>
        </p:nvSpPr>
        <p:spPr>
          <a:xfrm>
            <a:off x="283875" y="4853375"/>
            <a:ext cx="853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09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5"/>
          <p:cNvSpPr/>
          <p:nvPr/>
        </p:nvSpPr>
        <p:spPr>
          <a:xfrm>
            <a:off x="0" y="0"/>
            <a:ext cx="9144000" cy="4803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5"/>
          <p:cNvSpPr/>
          <p:nvPr/>
        </p:nvSpPr>
        <p:spPr>
          <a:xfrm>
            <a:off x="342900" y="0"/>
            <a:ext cx="8229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AFTER  ·  SAME CLIENT  ·  SAME TEAM  ·  AGENTIC PIPELINE IN PLACE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5"/>
          <p:cNvSpPr/>
          <p:nvPr/>
        </p:nvSpPr>
        <p:spPr>
          <a:xfrm>
            <a:off x="342900" y="651510"/>
            <a:ext cx="8229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1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Same Kickoff </a:t>
            </a:r>
            <a:r>
              <a:rPr b="1" lang="en" sz="2400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9" name="Google Shape;329;p25"/>
          <p:cNvSpPr/>
          <p:nvPr/>
        </p:nvSpPr>
        <p:spPr>
          <a:xfrm>
            <a:off x="342900" y="99441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400"/>
              <a:buFont typeface="Calibri"/>
              <a:buNone/>
            </a:pPr>
            <a:r>
              <a:rPr b="0" i="0" lang="en" sz="14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How the process changes with an agentic system</a:t>
            </a:r>
            <a:endParaRPr b="0" i="0" sz="14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5"/>
          <p:cNvSpPr/>
          <p:nvPr/>
        </p:nvSpPr>
        <p:spPr>
          <a:xfrm>
            <a:off x="342900" y="1268730"/>
            <a:ext cx="82296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1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Same Smile Dental Clinic brief. Same team. Different operating model.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5"/>
          <p:cNvSpPr/>
          <p:nvPr/>
        </p:nvSpPr>
        <p:spPr>
          <a:xfrm>
            <a:off x="325755" y="1645920"/>
            <a:ext cx="4183500" cy="12687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5"/>
          <p:cNvSpPr/>
          <p:nvPr/>
        </p:nvSpPr>
        <p:spPr>
          <a:xfrm>
            <a:off x="428625" y="1735074"/>
            <a:ext cx="274200" cy="2742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5"/>
          <p:cNvSpPr/>
          <p:nvPr/>
        </p:nvSpPr>
        <p:spPr>
          <a:xfrm>
            <a:off x="771525" y="1765153"/>
            <a:ext cx="2811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000"/>
              <a:buFont typeface="Calibri"/>
              <a:buNone/>
            </a:pPr>
            <a:r>
              <a:rPr b="1" i="0" lang="en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Account Manager</a:t>
            </a:r>
            <a:endParaRPr i="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4" name="Google Shape;334;p25"/>
          <p:cNvSpPr/>
          <p:nvPr/>
        </p:nvSpPr>
        <p:spPr>
          <a:xfrm>
            <a:off x="3720465" y="1735074"/>
            <a:ext cx="6858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1" i="1" lang="en" sz="8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 b="0" i="0" sz="8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5"/>
          <p:cNvSpPr/>
          <p:nvPr/>
        </p:nvSpPr>
        <p:spPr>
          <a:xfrm>
            <a:off x="462915" y="2093294"/>
            <a:ext cx="39093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Pastes the brief into Discord. Hits enter.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5"/>
          <p:cNvSpPr/>
          <p:nvPr/>
        </p:nvSpPr>
        <p:spPr>
          <a:xfrm>
            <a:off x="462915" y="2402385"/>
            <a:ext cx="3909300" cy="377100"/>
          </a:xfrm>
          <a:prstGeom prst="rect">
            <a:avLst/>
          </a:prstGeom>
          <a:solidFill>
            <a:srgbClr val="1C3A10"/>
          </a:solidFill>
          <a:ln cap="flat" cmpd="sng" w="9525">
            <a:solidFill>
              <a:srgbClr val="2A501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5"/>
          <p:cNvSpPr/>
          <p:nvPr/>
        </p:nvSpPr>
        <p:spPr>
          <a:xfrm>
            <a:off x="531495" y="2416101"/>
            <a:ext cx="3771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✓  No email. No forwarding. Brief goes straight to the agent system.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5"/>
          <p:cNvSpPr/>
          <p:nvPr/>
        </p:nvSpPr>
        <p:spPr>
          <a:xfrm>
            <a:off x="4612005" y="1645920"/>
            <a:ext cx="4183500" cy="12687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5"/>
          <p:cNvSpPr/>
          <p:nvPr/>
        </p:nvSpPr>
        <p:spPr>
          <a:xfrm>
            <a:off x="4714875" y="1735074"/>
            <a:ext cx="274200" cy="2742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5"/>
          <p:cNvSpPr/>
          <p:nvPr/>
        </p:nvSpPr>
        <p:spPr>
          <a:xfrm>
            <a:off x="5057775" y="1765153"/>
            <a:ext cx="2811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000"/>
              <a:buFont typeface="Calibri"/>
              <a:buNone/>
            </a:pPr>
            <a:r>
              <a:rPr b="1" i="0" lang="en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Business Analyst Agent</a:t>
            </a:r>
            <a:endParaRPr i="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1" name="Google Shape;341;p25"/>
          <p:cNvSpPr/>
          <p:nvPr/>
        </p:nvSpPr>
        <p:spPr>
          <a:xfrm>
            <a:off x="8006715" y="1735074"/>
            <a:ext cx="6858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1" i="1" lang="en" sz="8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20 sec</a:t>
            </a:r>
            <a:endParaRPr b="0" i="0" sz="8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5"/>
          <p:cNvSpPr/>
          <p:nvPr/>
        </p:nvSpPr>
        <p:spPr>
          <a:xfrm>
            <a:off x="4749165" y="2093294"/>
            <a:ext cx="39093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Expands brief into user stories, acceptance criteria, edge cases.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5"/>
          <p:cNvSpPr/>
          <p:nvPr/>
        </p:nvSpPr>
        <p:spPr>
          <a:xfrm>
            <a:off x="4749165" y="2402385"/>
            <a:ext cx="3909300" cy="377100"/>
          </a:xfrm>
          <a:prstGeom prst="rect">
            <a:avLst/>
          </a:prstGeom>
          <a:solidFill>
            <a:srgbClr val="1C3A10"/>
          </a:solidFill>
          <a:ln cap="flat" cmpd="sng" w="9525">
            <a:solidFill>
              <a:srgbClr val="2A501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5"/>
          <p:cNvSpPr/>
          <p:nvPr/>
        </p:nvSpPr>
        <p:spPr>
          <a:xfrm>
            <a:off x="4817750" y="2416089"/>
            <a:ext cx="3575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✓  What took a BA half a day now takes 20 seconds. Nothing missed.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5"/>
          <p:cNvSpPr/>
          <p:nvPr/>
        </p:nvSpPr>
        <p:spPr>
          <a:xfrm>
            <a:off x="325755" y="3038094"/>
            <a:ext cx="4183500" cy="12687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5"/>
          <p:cNvSpPr/>
          <p:nvPr/>
        </p:nvSpPr>
        <p:spPr>
          <a:xfrm>
            <a:off x="428625" y="3127248"/>
            <a:ext cx="274200" cy="2742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5"/>
          <p:cNvSpPr/>
          <p:nvPr/>
        </p:nvSpPr>
        <p:spPr>
          <a:xfrm>
            <a:off x="771525" y="3157327"/>
            <a:ext cx="2811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000"/>
              <a:buFont typeface="Calibri"/>
              <a:buNone/>
            </a:pPr>
            <a:r>
              <a:rPr b="1" i="0" lang="en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Planner Agent → Jira</a:t>
            </a:r>
            <a:endParaRPr i="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8" name="Google Shape;348;p25"/>
          <p:cNvSpPr/>
          <p:nvPr/>
        </p:nvSpPr>
        <p:spPr>
          <a:xfrm>
            <a:off x="3720465" y="3127248"/>
            <a:ext cx="6858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1" i="1" lang="en" sz="8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30 sec</a:t>
            </a:r>
            <a:endParaRPr b="0" i="0" sz="8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5"/>
          <p:cNvSpPr/>
          <p:nvPr/>
        </p:nvSpPr>
        <p:spPr>
          <a:xfrm>
            <a:off x="462915" y="3485468"/>
            <a:ext cx="39093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Breaks stories into backend + frontend tasks. Creates real Jira tickets.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5"/>
          <p:cNvSpPr/>
          <p:nvPr/>
        </p:nvSpPr>
        <p:spPr>
          <a:xfrm>
            <a:off x="462915" y="3794559"/>
            <a:ext cx="3909300" cy="377100"/>
          </a:xfrm>
          <a:prstGeom prst="rect">
            <a:avLst/>
          </a:prstGeom>
          <a:solidFill>
            <a:srgbClr val="1C3A10"/>
          </a:solidFill>
          <a:ln cap="flat" cmpd="sng" w="9525">
            <a:solidFill>
              <a:srgbClr val="2A501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5"/>
          <p:cNvSpPr/>
          <p:nvPr/>
        </p:nvSpPr>
        <p:spPr>
          <a:xfrm>
            <a:off x="531495" y="3808275"/>
            <a:ext cx="3771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✓  PM's 2-hour spreadsheet replaced. Dependencies mapped. 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5"/>
          <p:cNvSpPr/>
          <p:nvPr/>
        </p:nvSpPr>
        <p:spPr>
          <a:xfrm>
            <a:off x="4612005" y="3038094"/>
            <a:ext cx="4183500" cy="12687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5"/>
          <p:cNvSpPr/>
          <p:nvPr/>
        </p:nvSpPr>
        <p:spPr>
          <a:xfrm>
            <a:off x="4714875" y="3127248"/>
            <a:ext cx="274200" cy="2742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5"/>
          <p:cNvSpPr/>
          <p:nvPr/>
        </p:nvSpPr>
        <p:spPr>
          <a:xfrm>
            <a:off x="5057775" y="3157325"/>
            <a:ext cx="31851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000"/>
              <a:buFont typeface="Calibri"/>
              <a:buNone/>
            </a:pPr>
            <a:r>
              <a:rPr b="1" i="0" lang="en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Backend + Frontend Executors</a:t>
            </a:r>
            <a:endParaRPr i="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5" name="Google Shape;355;p25"/>
          <p:cNvSpPr/>
          <p:nvPr/>
        </p:nvSpPr>
        <p:spPr>
          <a:xfrm>
            <a:off x="8006715" y="3127248"/>
            <a:ext cx="6858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1" i="1" lang="en" sz="8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2 min</a:t>
            </a:r>
            <a:endParaRPr b="0" i="0" sz="8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5"/>
          <p:cNvSpPr/>
          <p:nvPr/>
        </p:nvSpPr>
        <p:spPr>
          <a:xfrm>
            <a:off x="4749165" y="3485468"/>
            <a:ext cx="39093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Pick tickets in parallel. Write ASP.NET Core + React. Reviewer validates.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5"/>
          <p:cNvSpPr/>
          <p:nvPr/>
        </p:nvSpPr>
        <p:spPr>
          <a:xfrm>
            <a:off x="4749165" y="3794559"/>
            <a:ext cx="3909300" cy="377100"/>
          </a:xfrm>
          <a:prstGeom prst="rect">
            <a:avLst/>
          </a:prstGeom>
          <a:solidFill>
            <a:srgbClr val="1C3A10"/>
          </a:solidFill>
          <a:ln cap="flat" cmpd="sng" w="9525">
            <a:solidFill>
              <a:srgbClr val="2A501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5"/>
          <p:cNvSpPr/>
          <p:nvPr/>
        </p:nvSpPr>
        <p:spPr>
          <a:xfrm>
            <a:off x="4817745" y="3808275"/>
            <a:ext cx="3771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✓  Working code. Tests pass. Deployed. Client can use it now.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5"/>
          <p:cNvSpPr/>
          <p:nvPr/>
        </p:nvSpPr>
        <p:spPr>
          <a:xfrm>
            <a:off x="342900" y="4457700"/>
            <a:ext cx="8435400" cy="274200"/>
          </a:xfrm>
          <a:prstGeom prst="rect">
            <a:avLst/>
          </a:prstGeom>
          <a:solidFill>
            <a:srgbClr val="43A047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5"/>
          <p:cNvSpPr/>
          <p:nvPr/>
        </p:nvSpPr>
        <p:spPr>
          <a:xfrm>
            <a:off x="342900" y="4457700"/>
            <a:ext cx="8435400" cy="2742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i="1" lang="en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Result: under 4 minutes · zero missed tasks · working app deployed · scales to every project</a:t>
            </a:r>
            <a:endParaRPr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5"/>
          <p:cNvSpPr/>
          <p:nvPr/>
        </p:nvSpPr>
        <p:spPr>
          <a:xfrm>
            <a:off x="428625" y="173507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5"/>
          <p:cNvSpPr/>
          <p:nvPr/>
        </p:nvSpPr>
        <p:spPr>
          <a:xfrm>
            <a:off x="4714875" y="173507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5"/>
          <p:cNvSpPr/>
          <p:nvPr/>
        </p:nvSpPr>
        <p:spPr>
          <a:xfrm>
            <a:off x="428625" y="3127248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5"/>
          <p:cNvSpPr/>
          <p:nvPr/>
        </p:nvSpPr>
        <p:spPr>
          <a:xfrm>
            <a:off x="4714875" y="3127248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8505775" y="33372"/>
            <a:ext cx="323689" cy="401825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10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6"/>
          <p:cNvSpPr/>
          <p:nvPr/>
        </p:nvSpPr>
        <p:spPr>
          <a:xfrm>
            <a:off x="342900" y="242637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26"/>
          <p:cNvSpPr/>
          <p:nvPr/>
        </p:nvSpPr>
        <p:spPr>
          <a:xfrm>
            <a:off x="342900" y="345507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WHY MULTI-AGENT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6"/>
          <p:cNvSpPr/>
          <p:nvPr/>
        </p:nvSpPr>
        <p:spPr>
          <a:xfrm>
            <a:off x="342900" y="645695"/>
            <a:ext cx="822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0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One agent doing everything is worse than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342900" y="1022885"/>
            <a:ext cx="822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0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five agents doing </a:t>
            </a:r>
            <a:r>
              <a:rPr b="1" i="0" lang="en" sz="24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one thing each.</a:t>
            </a:r>
            <a:endParaRPr i="0" sz="2400" u="none" cap="none" strike="noStrike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342900" y="1645920"/>
            <a:ext cx="4080600" cy="2743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6"/>
          <p:cNvSpPr/>
          <p:nvPr/>
        </p:nvSpPr>
        <p:spPr>
          <a:xfrm>
            <a:off x="342900" y="1645920"/>
            <a:ext cx="4080600" cy="34290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6"/>
          <p:cNvSpPr/>
          <p:nvPr/>
        </p:nvSpPr>
        <p:spPr>
          <a:xfrm>
            <a:off x="342900" y="1645920"/>
            <a:ext cx="4080600" cy="3429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ONE AGENT  ·  FULL TASK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6"/>
          <p:cNvSpPr/>
          <p:nvPr/>
        </p:nvSpPr>
        <p:spPr>
          <a:xfrm>
            <a:off x="548640" y="21945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Context window fills up — quality drops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6"/>
          <p:cNvSpPr/>
          <p:nvPr/>
        </p:nvSpPr>
        <p:spPr>
          <a:xfrm>
            <a:off x="548640" y="25374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Error in step 1 corrupts step 4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6"/>
          <p:cNvSpPr/>
          <p:nvPr/>
        </p:nvSpPr>
        <p:spPr>
          <a:xfrm>
            <a:off x="548640" y="28803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Cannot retry one step independently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6"/>
          <p:cNvSpPr/>
          <p:nvPr/>
        </p:nvSpPr>
        <p:spPr>
          <a:xfrm>
            <a:off x="548640" y="32232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Hard to debug — everything is one blob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6"/>
          <p:cNvSpPr/>
          <p:nvPr/>
        </p:nvSpPr>
        <p:spPr>
          <a:xfrm>
            <a:off x="548640" y="35661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System prompt tries to do too much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6"/>
          <p:cNvSpPr/>
          <p:nvPr/>
        </p:nvSpPr>
        <p:spPr>
          <a:xfrm>
            <a:off x="548640" y="39090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Can't swap one piece without breaking the whole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6"/>
          <p:cNvSpPr/>
          <p:nvPr/>
        </p:nvSpPr>
        <p:spPr>
          <a:xfrm>
            <a:off x="4697730" y="1645920"/>
            <a:ext cx="4080600" cy="2743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6"/>
          <p:cNvSpPr/>
          <p:nvPr/>
        </p:nvSpPr>
        <p:spPr>
          <a:xfrm>
            <a:off x="4697730" y="1645920"/>
            <a:ext cx="4080600" cy="3429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6"/>
          <p:cNvSpPr/>
          <p:nvPr/>
        </p:nvSpPr>
        <p:spPr>
          <a:xfrm>
            <a:off x="4697725" y="1645925"/>
            <a:ext cx="3977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PIPELINE  ·  SPECIALIST AGENTS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6"/>
          <p:cNvSpPr/>
          <p:nvPr/>
        </p:nvSpPr>
        <p:spPr>
          <a:xfrm>
            <a:off x="4903470" y="21945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Each agent has one focused job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6"/>
          <p:cNvSpPr/>
          <p:nvPr/>
        </p:nvSpPr>
        <p:spPr>
          <a:xfrm>
            <a:off x="4903470" y="25374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Fresh context per stage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6"/>
          <p:cNvSpPr/>
          <p:nvPr/>
        </p:nvSpPr>
        <p:spPr>
          <a:xfrm>
            <a:off x="4903470" y="28803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Step 1 output verified before step 2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6"/>
          <p:cNvSpPr/>
          <p:nvPr/>
        </p:nvSpPr>
        <p:spPr>
          <a:xfrm>
            <a:off x="4903470" y="32232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Retry any step independently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6"/>
          <p:cNvSpPr/>
          <p:nvPr/>
        </p:nvSpPr>
        <p:spPr>
          <a:xfrm>
            <a:off x="4903470" y="35661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Each stage is testable and debuggable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6"/>
          <p:cNvSpPr/>
          <p:nvPr/>
        </p:nvSpPr>
        <p:spPr>
          <a:xfrm>
            <a:off x="4903470" y="3909060"/>
            <a:ext cx="36690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Swap or upgrade one without touching others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6"/>
          <p:cNvSpPr/>
          <p:nvPr/>
        </p:nvSpPr>
        <p:spPr>
          <a:xfrm>
            <a:off x="342900" y="4491990"/>
            <a:ext cx="8435400" cy="2742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26"/>
          <p:cNvSpPr/>
          <p:nvPr/>
        </p:nvSpPr>
        <p:spPr>
          <a:xfrm>
            <a:off x="342900" y="4491990"/>
            <a:ext cx="54900" cy="2742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6"/>
          <p:cNvSpPr/>
          <p:nvPr/>
        </p:nvSpPr>
        <p:spPr>
          <a:xfrm>
            <a:off x="582930" y="4491990"/>
            <a:ext cx="8092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Every developer's first instinct: build one big agent. Production's first lesson: break it into many small ones.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6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6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11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7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7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97316"/>
                </a:solidFill>
                <a:latin typeface="Calibri"/>
                <a:ea typeface="Calibri"/>
                <a:cs typeface="Calibri"/>
                <a:sym typeface="Calibri"/>
              </a:rPr>
              <a:t>AGENT MEMORY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7"/>
          <p:cNvSpPr/>
          <p:nvPr/>
        </p:nvSpPr>
        <p:spPr>
          <a:xfrm>
            <a:off x="342900" y="685800"/>
            <a:ext cx="822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30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Three types of memory.</a:t>
            </a:r>
            <a:endParaRPr i="0" sz="30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7" name="Google Shape;407;p27"/>
          <p:cNvSpPr/>
          <p:nvPr/>
        </p:nvSpPr>
        <p:spPr>
          <a:xfrm>
            <a:off x="342900" y="1023652"/>
            <a:ext cx="8229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500"/>
              <a:buFont typeface="Calibri"/>
              <a:buNone/>
            </a:pPr>
            <a:r>
              <a:rPr b="0" i="1" lang="en" sz="15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Use the right one for the job.</a:t>
            </a:r>
            <a:endParaRPr b="0" i="0" sz="15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7"/>
          <p:cNvSpPr/>
          <p:nvPr/>
        </p:nvSpPr>
        <p:spPr>
          <a:xfrm>
            <a:off x="291465" y="1469159"/>
            <a:ext cx="2777400" cy="28119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27"/>
          <p:cNvSpPr/>
          <p:nvPr/>
        </p:nvSpPr>
        <p:spPr>
          <a:xfrm>
            <a:off x="291465" y="1469159"/>
            <a:ext cx="2777400" cy="5829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0" name="Google Shape;41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951" y="1635964"/>
            <a:ext cx="278961" cy="278961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27"/>
          <p:cNvSpPr/>
          <p:nvPr/>
        </p:nvSpPr>
        <p:spPr>
          <a:xfrm>
            <a:off x="1255395" y="1606319"/>
            <a:ext cx="20916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SHORT-TERM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7"/>
          <p:cNvSpPr/>
          <p:nvPr/>
        </p:nvSpPr>
        <p:spPr>
          <a:xfrm>
            <a:off x="428625" y="215495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WHERE STORED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7"/>
          <p:cNvSpPr/>
          <p:nvPr/>
        </p:nvSpPr>
        <p:spPr>
          <a:xfrm>
            <a:off x="428625" y="230583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Conversation context window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7"/>
          <p:cNvSpPr/>
          <p:nvPr/>
        </p:nvSpPr>
        <p:spPr>
          <a:xfrm>
            <a:off x="428625" y="273788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USED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7"/>
          <p:cNvSpPr/>
          <p:nvPr/>
        </p:nvSpPr>
        <p:spPr>
          <a:xfrm>
            <a:off x="428625" y="288876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Current session state, recent tool results, user messages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7"/>
          <p:cNvSpPr/>
          <p:nvPr/>
        </p:nvSpPr>
        <p:spPr>
          <a:xfrm>
            <a:off x="428625" y="332081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LIFETIME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7"/>
          <p:cNvSpPr/>
          <p:nvPr/>
        </p:nvSpPr>
        <p:spPr>
          <a:xfrm>
            <a:off x="428625" y="347169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Disappears when session ends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7"/>
          <p:cNvSpPr/>
          <p:nvPr/>
        </p:nvSpPr>
        <p:spPr>
          <a:xfrm>
            <a:off x="394335" y="3903749"/>
            <a:ext cx="2571900" cy="3087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27"/>
          <p:cNvSpPr/>
          <p:nvPr/>
        </p:nvSpPr>
        <p:spPr>
          <a:xfrm>
            <a:off x="462915" y="3917465"/>
            <a:ext cx="2434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EXAMPLE: Today's chat between agent and user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7"/>
          <p:cNvSpPr/>
          <p:nvPr/>
        </p:nvSpPr>
        <p:spPr>
          <a:xfrm>
            <a:off x="3171825" y="1469159"/>
            <a:ext cx="2777400" cy="28119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7"/>
          <p:cNvSpPr/>
          <p:nvPr/>
        </p:nvSpPr>
        <p:spPr>
          <a:xfrm>
            <a:off x="3171825" y="1469159"/>
            <a:ext cx="2777400" cy="5829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22" name="Google Shape;42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8855" y="1635964"/>
            <a:ext cx="278961" cy="278961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7"/>
          <p:cNvSpPr/>
          <p:nvPr/>
        </p:nvSpPr>
        <p:spPr>
          <a:xfrm>
            <a:off x="4336281" y="1606319"/>
            <a:ext cx="20916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7"/>
          <p:cNvSpPr/>
          <p:nvPr/>
        </p:nvSpPr>
        <p:spPr>
          <a:xfrm>
            <a:off x="3308985" y="215495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WHERE STORED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7"/>
          <p:cNvSpPr/>
          <p:nvPr/>
        </p:nvSpPr>
        <p:spPr>
          <a:xfrm>
            <a:off x="3308985" y="230583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Structured state dict passed between agents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7"/>
          <p:cNvSpPr/>
          <p:nvPr/>
        </p:nvSpPr>
        <p:spPr>
          <a:xfrm>
            <a:off x="3308985" y="273788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USED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7"/>
          <p:cNvSpPr/>
          <p:nvPr/>
        </p:nvSpPr>
        <p:spPr>
          <a:xfrm>
            <a:off x="3308985" y="288876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Results from previous agents in the current task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7"/>
          <p:cNvSpPr/>
          <p:nvPr/>
        </p:nvSpPr>
        <p:spPr>
          <a:xfrm>
            <a:off x="3308985" y="332081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LIFETIME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7"/>
          <p:cNvSpPr/>
          <p:nvPr/>
        </p:nvSpPr>
        <p:spPr>
          <a:xfrm>
            <a:off x="3308985" y="347169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Lives for one task run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7"/>
          <p:cNvSpPr/>
          <p:nvPr/>
        </p:nvSpPr>
        <p:spPr>
          <a:xfrm>
            <a:off x="3274695" y="3903749"/>
            <a:ext cx="2571900" cy="3087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7"/>
          <p:cNvSpPr/>
          <p:nvPr/>
        </p:nvSpPr>
        <p:spPr>
          <a:xfrm>
            <a:off x="3343275" y="3917465"/>
            <a:ext cx="2434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EXAMPLE: Planner's output passed to the Coder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7"/>
          <p:cNvSpPr/>
          <p:nvPr/>
        </p:nvSpPr>
        <p:spPr>
          <a:xfrm>
            <a:off x="6052185" y="1469159"/>
            <a:ext cx="2777400" cy="28119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7"/>
          <p:cNvSpPr/>
          <p:nvPr/>
        </p:nvSpPr>
        <p:spPr>
          <a:xfrm>
            <a:off x="6052185" y="1469159"/>
            <a:ext cx="2777400" cy="5829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34" name="Google Shape;43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46515" y="1621264"/>
            <a:ext cx="278961" cy="278961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27"/>
          <p:cNvSpPr/>
          <p:nvPr/>
        </p:nvSpPr>
        <p:spPr>
          <a:xfrm>
            <a:off x="7116373" y="1606325"/>
            <a:ext cx="1036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LONG-TERM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7"/>
          <p:cNvSpPr/>
          <p:nvPr/>
        </p:nvSpPr>
        <p:spPr>
          <a:xfrm>
            <a:off x="6189345" y="215495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WHERE STORED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7"/>
          <p:cNvSpPr/>
          <p:nvPr/>
        </p:nvSpPr>
        <p:spPr>
          <a:xfrm>
            <a:off x="6189345" y="230583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Vector database (Chroma, Pinecone, FAISS)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7"/>
          <p:cNvSpPr/>
          <p:nvPr/>
        </p:nvSpPr>
        <p:spPr>
          <a:xfrm>
            <a:off x="6189345" y="273788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USED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7"/>
          <p:cNvSpPr/>
          <p:nvPr/>
        </p:nvSpPr>
        <p:spPr>
          <a:xfrm>
            <a:off x="6189345" y="288876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Project documentation, client SOPs, knowledge base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7"/>
          <p:cNvSpPr/>
          <p:nvPr/>
        </p:nvSpPr>
        <p:spPr>
          <a:xfrm>
            <a:off x="6189345" y="3320819"/>
            <a:ext cx="250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1" i="0" lang="en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LIFETIME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7"/>
          <p:cNvSpPr/>
          <p:nvPr/>
        </p:nvSpPr>
        <p:spPr>
          <a:xfrm>
            <a:off x="6189345" y="3471695"/>
            <a:ext cx="2503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Persists forever, survives restarts, scales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7"/>
          <p:cNvSpPr/>
          <p:nvPr/>
        </p:nvSpPr>
        <p:spPr>
          <a:xfrm>
            <a:off x="6155055" y="3903749"/>
            <a:ext cx="2571900" cy="3087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27"/>
          <p:cNvSpPr/>
          <p:nvPr/>
        </p:nvSpPr>
        <p:spPr>
          <a:xfrm>
            <a:off x="6223635" y="3917465"/>
            <a:ext cx="2434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EXAMPLE: Company SOPs, client briefs, past tickets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7"/>
          <p:cNvSpPr/>
          <p:nvPr/>
        </p:nvSpPr>
        <p:spPr>
          <a:xfrm>
            <a:off x="342900" y="4491990"/>
            <a:ext cx="8435400" cy="2742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7"/>
          <p:cNvSpPr/>
          <p:nvPr/>
        </p:nvSpPr>
        <p:spPr>
          <a:xfrm>
            <a:off x="342900" y="4491990"/>
            <a:ext cx="54900" cy="2742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27"/>
          <p:cNvSpPr/>
          <p:nvPr/>
        </p:nvSpPr>
        <p:spPr>
          <a:xfrm>
            <a:off x="582930" y="4491990"/>
            <a:ext cx="8092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Pick the wrong memory type — your agent forgets everything or remembers too much. Both are expensive.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7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27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12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8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8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THE FOUNDATIONAL PATTERN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8"/>
          <p:cNvSpPr/>
          <p:nvPr/>
        </p:nvSpPr>
        <p:spPr>
          <a:xfrm>
            <a:off x="342900" y="646462"/>
            <a:ext cx="8229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Separate the thinking from the doing.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57" name="Google Shape;457;p28"/>
          <p:cNvSpPr/>
          <p:nvPr/>
        </p:nvSpPr>
        <p:spPr>
          <a:xfrm>
            <a:off x="342900" y="1209460"/>
            <a:ext cx="4011900" cy="3086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8"/>
          <p:cNvSpPr/>
          <p:nvPr/>
        </p:nvSpPr>
        <p:spPr>
          <a:xfrm>
            <a:off x="342900" y="1209460"/>
            <a:ext cx="4011900" cy="411600"/>
          </a:xfrm>
          <a:prstGeom prst="rect">
            <a:avLst/>
          </a:prstGeom>
          <a:solidFill>
            <a:srgbClr val="344F1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9" name="Google Shape;45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50" y="1298614"/>
            <a:ext cx="240030" cy="24003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8"/>
          <p:cNvSpPr/>
          <p:nvPr/>
        </p:nvSpPr>
        <p:spPr>
          <a:xfrm>
            <a:off x="822960" y="1209460"/>
            <a:ext cx="3429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PLANNER AGENT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8"/>
          <p:cNvSpPr/>
          <p:nvPr/>
        </p:nvSpPr>
        <p:spPr>
          <a:xfrm>
            <a:off x="514350" y="1723810"/>
            <a:ext cx="36690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i="0" sz="8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8"/>
          <p:cNvSpPr/>
          <p:nvPr/>
        </p:nvSpPr>
        <p:spPr>
          <a:xfrm>
            <a:off x="514350" y="1860970"/>
            <a:ext cx="3669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User task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8"/>
          <p:cNvSpPr/>
          <p:nvPr/>
        </p:nvSpPr>
        <p:spPr>
          <a:xfrm>
            <a:off x="514350" y="2101000"/>
            <a:ext cx="36690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OUTPUT</a:t>
            </a:r>
            <a:endParaRPr b="0" i="0" sz="8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8"/>
          <p:cNvSpPr/>
          <p:nvPr/>
        </p:nvSpPr>
        <p:spPr>
          <a:xfrm>
            <a:off x="514350" y="2238160"/>
            <a:ext cx="3669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Numbered step list (JSON)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8"/>
          <p:cNvSpPr/>
          <p:nvPr/>
        </p:nvSpPr>
        <p:spPr>
          <a:xfrm>
            <a:off x="514350" y="2478190"/>
            <a:ext cx="3669000" cy="13374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8"/>
          <p:cNvSpPr/>
          <p:nvPr/>
        </p:nvSpPr>
        <p:spPr>
          <a:xfrm>
            <a:off x="617220" y="2526196"/>
            <a:ext cx="3463200" cy="12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B3C5E0"/>
                </a:solidFill>
                <a:latin typeface="Consolas"/>
                <a:ea typeface="Consolas"/>
                <a:cs typeface="Consolas"/>
                <a:sym typeface="Consolas"/>
              </a:rPr>
              <a:t>[</a:t>
            </a:r>
            <a:br>
              <a:rPr b="0" i="0" lang="en" sz="800" u="none" cap="none" strike="noStrike">
                <a:solidFill>
                  <a:srgbClr val="B3C5E0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 {step: 1, do: "Read brief"},</a:t>
            </a:r>
            <a:b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 {step: 2, do: "Create stories"},</a:t>
            </a:r>
            <a:b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  {step: 3, do: "Generate tickets"}</a:t>
            </a:r>
            <a:b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B3C5E0"/>
                </a:solidFill>
                <a:latin typeface="Consolas"/>
                <a:ea typeface="Consolas"/>
                <a:cs typeface="Consolas"/>
                <a:sym typeface="Consolas"/>
              </a:rPr>
              <a:t>]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8"/>
          <p:cNvSpPr/>
          <p:nvPr/>
        </p:nvSpPr>
        <p:spPr>
          <a:xfrm>
            <a:off x="514350" y="3884080"/>
            <a:ext cx="3669000" cy="274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28"/>
          <p:cNvSpPr/>
          <p:nvPr/>
        </p:nvSpPr>
        <p:spPr>
          <a:xfrm>
            <a:off x="582930" y="3897796"/>
            <a:ext cx="35319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800"/>
              <a:buFont typeface="Calibri"/>
              <a:buNone/>
            </a:pPr>
            <a:r>
              <a:rPr b="1" i="1" lang="en" sz="800" u="none" cap="none" strike="noStrike">
                <a:solidFill>
                  <a:srgbClr val="2A3D1A"/>
                </a:solidFill>
                <a:latin typeface="Calibri"/>
                <a:ea typeface="Calibri"/>
                <a:cs typeface="Calibri"/>
                <a:sym typeface="Calibri"/>
              </a:rPr>
              <a:t>Plans never execute. Only plans.</a:t>
            </a:r>
            <a:endParaRPr b="0" i="0" sz="800" u="none" cap="none" strike="noStrike">
              <a:solidFill>
                <a:srgbClr val="2A3D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8"/>
          <p:cNvSpPr/>
          <p:nvPr/>
        </p:nvSpPr>
        <p:spPr>
          <a:xfrm>
            <a:off x="4766310" y="1209460"/>
            <a:ext cx="4011900" cy="3086100"/>
          </a:xfrm>
          <a:prstGeom prst="rect">
            <a:avLst/>
          </a:prstGeom>
          <a:solidFill>
            <a:srgbClr val="F9F5F0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28"/>
          <p:cNvSpPr/>
          <p:nvPr/>
        </p:nvSpPr>
        <p:spPr>
          <a:xfrm>
            <a:off x="4766310" y="1209460"/>
            <a:ext cx="4011900" cy="411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1" name="Google Shape;47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7760" y="1298614"/>
            <a:ext cx="240030" cy="240030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28"/>
          <p:cNvSpPr/>
          <p:nvPr/>
        </p:nvSpPr>
        <p:spPr>
          <a:xfrm>
            <a:off x="5246370" y="1209460"/>
            <a:ext cx="3429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EXECUTOR AGENT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8"/>
          <p:cNvSpPr/>
          <p:nvPr/>
        </p:nvSpPr>
        <p:spPr>
          <a:xfrm>
            <a:off x="4937760" y="1723810"/>
            <a:ext cx="36690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INPUT</a:t>
            </a:r>
            <a:endParaRPr b="0" i="0" sz="8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8"/>
          <p:cNvSpPr/>
          <p:nvPr/>
        </p:nvSpPr>
        <p:spPr>
          <a:xfrm>
            <a:off x="4937760" y="1860970"/>
            <a:ext cx="3669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One step + previous results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28"/>
          <p:cNvSpPr/>
          <p:nvPr/>
        </p:nvSpPr>
        <p:spPr>
          <a:xfrm>
            <a:off x="4937760" y="2101000"/>
            <a:ext cx="36690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OUTPUT</a:t>
            </a:r>
            <a:endParaRPr b="0" i="0" sz="8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8"/>
          <p:cNvSpPr/>
          <p:nvPr/>
        </p:nvSpPr>
        <p:spPr>
          <a:xfrm>
            <a:off x="4937760" y="2238160"/>
            <a:ext cx="3669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Completed step result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8"/>
          <p:cNvSpPr/>
          <p:nvPr/>
        </p:nvSpPr>
        <p:spPr>
          <a:xfrm>
            <a:off x="4937760" y="2478190"/>
            <a:ext cx="3669000" cy="133740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8"/>
          <p:cNvSpPr/>
          <p:nvPr/>
        </p:nvSpPr>
        <p:spPr>
          <a:xfrm>
            <a:off x="5040630" y="2546770"/>
            <a:ext cx="35319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→  Receives Step 1  →  calls read_brief()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8"/>
          <p:cNvSpPr/>
          <p:nvPr/>
        </p:nvSpPr>
        <p:spPr>
          <a:xfrm>
            <a:off x="5040630" y="2855380"/>
            <a:ext cx="35319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→  Returns result  →  passes forward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28"/>
          <p:cNvSpPr/>
          <p:nvPr/>
        </p:nvSpPr>
        <p:spPr>
          <a:xfrm>
            <a:off x="5040630" y="3163990"/>
            <a:ext cx="35319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→  Receives Step 2  →  calls create_stories()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8"/>
          <p:cNvSpPr/>
          <p:nvPr/>
        </p:nvSpPr>
        <p:spPr>
          <a:xfrm>
            <a:off x="5040630" y="3472600"/>
            <a:ext cx="35319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→  Continues until plan complete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8"/>
          <p:cNvSpPr/>
          <p:nvPr/>
        </p:nvSpPr>
        <p:spPr>
          <a:xfrm>
            <a:off x="4937760" y="3884080"/>
            <a:ext cx="3669000" cy="2742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28"/>
          <p:cNvSpPr/>
          <p:nvPr/>
        </p:nvSpPr>
        <p:spPr>
          <a:xfrm>
            <a:off x="5006340" y="3897796"/>
            <a:ext cx="35319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1" lang="en" sz="1000" u="none" cap="none" strike="noStrike">
                <a:solidFill>
                  <a:srgbClr val="2A3D1A"/>
                </a:solidFill>
                <a:latin typeface="Calibri"/>
                <a:ea typeface="Calibri"/>
                <a:cs typeface="Calibri"/>
                <a:sym typeface="Calibri"/>
              </a:rPr>
              <a:t>Executors never plan. Only execute.</a:t>
            </a:r>
            <a:endParaRPr b="0" i="0" sz="1000" u="none" cap="none" strike="noStrike">
              <a:solidFill>
                <a:srgbClr val="2A3D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8"/>
          <p:cNvSpPr/>
          <p:nvPr/>
        </p:nvSpPr>
        <p:spPr>
          <a:xfrm>
            <a:off x="342900" y="4491990"/>
            <a:ext cx="8435400" cy="2742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A8F6A"/>
              </a:solidFill>
            </a:endParaRPr>
          </a:p>
        </p:txBody>
      </p:sp>
      <p:sp>
        <p:nvSpPr>
          <p:cNvPr id="485" name="Google Shape;485;p28"/>
          <p:cNvSpPr/>
          <p:nvPr/>
        </p:nvSpPr>
        <p:spPr>
          <a:xfrm>
            <a:off x="421577" y="44920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Planner never executes. Executor never plans. Each agent does exactly one job.</a:t>
            </a:r>
            <a:endParaRPr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8"/>
          <p:cNvSpPr/>
          <p:nvPr/>
        </p:nvSpPr>
        <p:spPr>
          <a:xfrm>
            <a:off x="342900" y="4491990"/>
            <a:ext cx="54900" cy="2742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8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8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13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9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9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STATE MANAGEMENT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9"/>
          <p:cNvSpPr/>
          <p:nvPr/>
        </p:nvSpPr>
        <p:spPr>
          <a:xfrm>
            <a:off x="342900" y="685800"/>
            <a:ext cx="8229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1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How does Agent B know what Agent A did?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7" name="Google Shape;497;p29"/>
          <p:cNvSpPr/>
          <p:nvPr/>
        </p:nvSpPr>
        <p:spPr>
          <a:xfrm>
            <a:off x="342900" y="109728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200"/>
              <a:buFont typeface="Calibri"/>
              <a:buNone/>
            </a:pPr>
            <a:r>
              <a:rPr b="0" i="1" lang="en" sz="12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 state dict — the shared brain across the pipeline.</a:t>
            </a:r>
            <a:endParaRPr b="0" i="0" sz="12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9"/>
          <p:cNvSpPr/>
          <p:nvPr/>
        </p:nvSpPr>
        <p:spPr>
          <a:xfrm>
            <a:off x="352210" y="1469422"/>
            <a:ext cx="5212200" cy="28806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C2E0D"/>
              </a:solidFill>
            </a:endParaRPr>
          </a:p>
        </p:txBody>
      </p:sp>
      <p:sp>
        <p:nvSpPr>
          <p:cNvPr id="499" name="Google Shape;499;p29"/>
          <p:cNvSpPr/>
          <p:nvPr/>
        </p:nvSpPr>
        <p:spPr>
          <a:xfrm>
            <a:off x="455080" y="1620560"/>
            <a:ext cx="50748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state = {"brief": "Build dentist booking"}</a:t>
            </a:r>
            <a:b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nsolas"/>
              <a:buNone/>
            </a:pPr>
            <a:br>
              <a:rPr b="0" i="0" lang="en" sz="8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DA8C7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4991A"/>
                </a:solidFill>
                <a:latin typeface="Consolas"/>
                <a:ea typeface="Consolas"/>
                <a:cs typeface="Consolas"/>
                <a:sym typeface="Consolas"/>
              </a:rPr>
              <a:t># Agent 1 reads brief, writes output</a:t>
            </a:r>
            <a:br>
              <a:rPr b="0" i="0" lang="en" sz="800" u="none" cap="none" strike="noStrike">
                <a:solidFill>
                  <a:srgbClr val="8DA8C7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state["stories"] = business_analyst(state)</a:t>
            </a:r>
            <a:b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nsolas"/>
              <a:buNone/>
            </a:pPr>
            <a:br>
              <a:rPr b="0" i="0" lang="en" sz="8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DA8C7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4991A"/>
                </a:solidFill>
                <a:latin typeface="Consolas"/>
                <a:ea typeface="Consolas"/>
                <a:cs typeface="Consolas"/>
                <a:sym typeface="Consolas"/>
              </a:rPr>
              <a:t># Agent 2 reads stories, writes plan</a:t>
            </a:r>
            <a:br>
              <a:rPr b="0" i="0" lang="en" sz="800" u="none" cap="none" strike="noStrike">
                <a:solidFill>
                  <a:srgbClr val="F4991A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state["plan"] = planner(state)</a:t>
            </a:r>
            <a:b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onsolas"/>
              <a:buNone/>
            </a:pPr>
            <a:br>
              <a:rPr b="0" i="0" lang="en" sz="800" u="none" cap="none" strike="noStrike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DA8C7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4991A"/>
                </a:solidFill>
                <a:latin typeface="Consolas"/>
                <a:ea typeface="Consolas"/>
                <a:cs typeface="Consolas"/>
                <a:sym typeface="Consolas"/>
              </a:rPr>
              <a:t># Agent 3 creates Jira tickets</a:t>
            </a:r>
            <a:br>
              <a:rPr b="0" i="0" lang="en" sz="800" u="none" cap="none" strike="noStrike">
                <a:solidFill>
                  <a:srgbClr val="8DA8C7"/>
                </a:solidFill>
                <a:latin typeface="Consolas"/>
                <a:ea typeface="Consolas"/>
                <a:cs typeface="Consolas"/>
                <a:sym typeface="Consolas"/>
              </a:rPr>
            </a:b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state["tickets"] = jira_creator(state)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9"/>
          <p:cNvSpPr/>
          <p:nvPr/>
        </p:nvSpPr>
        <p:spPr>
          <a:xfrm>
            <a:off x="5799796" y="1557933"/>
            <a:ext cx="2949000" cy="823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29"/>
          <p:cNvSpPr/>
          <p:nvPr/>
        </p:nvSpPr>
        <p:spPr>
          <a:xfrm>
            <a:off x="5902666" y="1695093"/>
            <a:ext cx="342900" cy="3429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29"/>
          <p:cNvSpPr/>
          <p:nvPr/>
        </p:nvSpPr>
        <p:spPr>
          <a:xfrm>
            <a:off x="6348436" y="1681377"/>
            <a:ext cx="23316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Agents read what others wrote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29"/>
          <p:cNvSpPr/>
          <p:nvPr/>
        </p:nvSpPr>
        <p:spPr>
          <a:xfrm>
            <a:off x="6348436" y="1935123"/>
            <a:ext cx="2331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Each agent reads from state. Everyone shares one dict.</a:t>
            </a:r>
            <a:endParaRPr b="0" i="0" sz="8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9"/>
          <p:cNvSpPr/>
          <p:nvPr/>
        </p:nvSpPr>
        <p:spPr>
          <a:xfrm>
            <a:off x="5799796" y="2483763"/>
            <a:ext cx="2949000" cy="823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9"/>
          <p:cNvSpPr/>
          <p:nvPr/>
        </p:nvSpPr>
        <p:spPr>
          <a:xfrm>
            <a:off x="5902666" y="2620923"/>
            <a:ext cx="342900" cy="3429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29"/>
          <p:cNvSpPr/>
          <p:nvPr/>
        </p:nvSpPr>
        <p:spPr>
          <a:xfrm>
            <a:off x="6348436" y="2607207"/>
            <a:ext cx="23316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Agents write to unique keys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9"/>
          <p:cNvSpPr/>
          <p:nvPr/>
        </p:nvSpPr>
        <p:spPr>
          <a:xfrm>
            <a:off x="6348436" y="2860953"/>
            <a:ext cx="2331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No two agents overwrite each other's work.</a:t>
            </a:r>
            <a:endParaRPr b="0" i="0" sz="8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9"/>
          <p:cNvSpPr/>
          <p:nvPr/>
        </p:nvSpPr>
        <p:spPr>
          <a:xfrm>
            <a:off x="5799796" y="3409593"/>
            <a:ext cx="2949000" cy="823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9"/>
          <p:cNvSpPr/>
          <p:nvPr/>
        </p:nvSpPr>
        <p:spPr>
          <a:xfrm>
            <a:off x="5902666" y="3546753"/>
            <a:ext cx="342900" cy="3429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29"/>
          <p:cNvSpPr/>
          <p:nvPr/>
        </p:nvSpPr>
        <p:spPr>
          <a:xfrm>
            <a:off x="6348436" y="3533037"/>
            <a:ext cx="23316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900"/>
              <a:buFont typeface="Calibri"/>
              <a:buNone/>
            </a:pPr>
            <a:r>
              <a:rPr b="1" i="0" lang="en" sz="12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No direct calls between agents</a:t>
            </a:r>
            <a:endParaRPr b="0" i="0" sz="12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29"/>
          <p:cNvSpPr/>
          <p:nvPr/>
        </p:nvSpPr>
        <p:spPr>
          <a:xfrm>
            <a:off x="6348436" y="3786783"/>
            <a:ext cx="2331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Agents never talk to each other directly. Only through state.</a:t>
            </a:r>
            <a:endParaRPr b="0" i="0" sz="8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9"/>
          <p:cNvSpPr/>
          <p:nvPr/>
        </p:nvSpPr>
        <p:spPr>
          <a:xfrm>
            <a:off x="342900" y="4491990"/>
            <a:ext cx="8435400" cy="2742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29"/>
          <p:cNvSpPr/>
          <p:nvPr/>
        </p:nvSpPr>
        <p:spPr>
          <a:xfrm>
            <a:off x="342900" y="4491990"/>
            <a:ext cx="54900" cy="2742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29"/>
          <p:cNvSpPr/>
          <p:nvPr/>
        </p:nvSpPr>
        <p:spPr>
          <a:xfrm>
            <a:off x="582930" y="4491990"/>
            <a:ext cx="8092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State is the only thing agents share. No callbacks. No direct calls. Just one dict that grows as the pipeline runs.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9"/>
          <p:cNvSpPr/>
          <p:nvPr/>
        </p:nvSpPr>
        <p:spPr>
          <a:xfrm>
            <a:off x="5902666" y="1695093"/>
            <a:ext cx="342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9"/>
          <p:cNvSpPr/>
          <p:nvPr/>
        </p:nvSpPr>
        <p:spPr>
          <a:xfrm>
            <a:off x="5902666" y="2620923"/>
            <a:ext cx="342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9"/>
          <p:cNvSpPr/>
          <p:nvPr/>
        </p:nvSpPr>
        <p:spPr>
          <a:xfrm>
            <a:off x="5902666" y="3546753"/>
            <a:ext cx="342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29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9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14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0"/>
          <p:cNvSpPr/>
          <p:nvPr/>
        </p:nvSpPr>
        <p:spPr>
          <a:xfrm>
            <a:off x="283892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0"/>
          <p:cNvSpPr/>
          <p:nvPr/>
        </p:nvSpPr>
        <p:spPr>
          <a:xfrm>
            <a:off x="283892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THE SYSTEM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30"/>
          <p:cNvSpPr/>
          <p:nvPr/>
        </p:nvSpPr>
        <p:spPr>
          <a:xfrm>
            <a:off x="283892" y="656296"/>
            <a:ext cx="8229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8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Five agents. One software team.</a:t>
            </a:r>
            <a:endParaRPr i="0" sz="28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8" name="Google Shape;528;p30"/>
          <p:cNvSpPr/>
          <p:nvPr/>
        </p:nvSpPr>
        <p:spPr>
          <a:xfrm>
            <a:off x="283892" y="1067776"/>
            <a:ext cx="82296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100"/>
              <a:buFont typeface="Calibri"/>
              <a:buNone/>
            </a:pPr>
            <a:r>
              <a:rPr b="0" i="1" lang="en" sz="11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Each agent has one job. Together they ship working software.</a:t>
            </a:r>
            <a:endParaRPr b="0" i="0" sz="11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0"/>
          <p:cNvSpPr/>
          <p:nvPr/>
        </p:nvSpPr>
        <p:spPr>
          <a:xfrm>
            <a:off x="267450" y="1538012"/>
            <a:ext cx="1645800" cy="2588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102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30"/>
          <p:cNvSpPr/>
          <p:nvPr/>
        </p:nvSpPr>
        <p:spPr>
          <a:xfrm>
            <a:off x="267450" y="1538011"/>
            <a:ext cx="1645800" cy="5367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F1F"/>
              </a:solidFill>
            </a:endParaRPr>
          </a:p>
        </p:txBody>
      </p:sp>
      <p:pic>
        <p:nvPicPr>
          <p:cNvPr descr="preencoded.png" id="531" name="Google Shape;53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851860" y="1644575"/>
            <a:ext cx="356125" cy="35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30"/>
          <p:cNvSpPr/>
          <p:nvPr/>
        </p:nvSpPr>
        <p:spPr>
          <a:xfrm>
            <a:off x="370332" y="1606582"/>
            <a:ext cx="342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0"/>
          <p:cNvSpPr/>
          <p:nvPr/>
        </p:nvSpPr>
        <p:spPr>
          <a:xfrm>
            <a:off x="370332" y="2600992"/>
            <a:ext cx="144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2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Business Analyst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0"/>
          <p:cNvSpPr/>
          <p:nvPr/>
        </p:nvSpPr>
        <p:spPr>
          <a:xfrm>
            <a:off x="884682" y="3041451"/>
            <a:ext cx="411600" cy="27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30"/>
          <p:cNvSpPr/>
          <p:nvPr/>
        </p:nvSpPr>
        <p:spPr>
          <a:xfrm>
            <a:off x="404625" y="3242151"/>
            <a:ext cx="1371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11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Expands the brief into user stories and acceptance criteria.</a:t>
            </a:r>
            <a:endParaRPr b="0" i="0" sz="11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0"/>
          <p:cNvSpPr/>
          <p:nvPr/>
        </p:nvSpPr>
        <p:spPr>
          <a:xfrm>
            <a:off x="2002525" y="1538012"/>
            <a:ext cx="1645800" cy="2588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102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30"/>
          <p:cNvSpPr/>
          <p:nvPr/>
        </p:nvSpPr>
        <p:spPr>
          <a:xfrm>
            <a:off x="2002525" y="1538011"/>
            <a:ext cx="1645800" cy="5367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F1F"/>
              </a:solidFill>
            </a:endParaRPr>
          </a:p>
        </p:txBody>
      </p:sp>
      <p:pic>
        <p:nvPicPr>
          <p:cNvPr descr="preencoded.png" id="538" name="Google Shape;53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2605091" y="1628769"/>
            <a:ext cx="371946" cy="371946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30"/>
          <p:cNvSpPr/>
          <p:nvPr/>
        </p:nvSpPr>
        <p:spPr>
          <a:xfrm>
            <a:off x="2105406" y="1606582"/>
            <a:ext cx="342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2105406" y="2600992"/>
            <a:ext cx="144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2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Planner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0"/>
          <p:cNvSpPr/>
          <p:nvPr/>
        </p:nvSpPr>
        <p:spPr>
          <a:xfrm>
            <a:off x="2619756" y="3041451"/>
            <a:ext cx="411600" cy="27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0"/>
          <p:cNvSpPr/>
          <p:nvPr/>
        </p:nvSpPr>
        <p:spPr>
          <a:xfrm>
            <a:off x="2139700" y="3242151"/>
            <a:ext cx="1371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11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Breaks stories into tasks. Creates real Jira tickets.</a:t>
            </a:r>
            <a:endParaRPr b="0" i="0" sz="11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0"/>
          <p:cNvSpPr/>
          <p:nvPr/>
        </p:nvSpPr>
        <p:spPr>
          <a:xfrm>
            <a:off x="3737600" y="1538012"/>
            <a:ext cx="1645800" cy="2588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102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30"/>
          <p:cNvSpPr/>
          <p:nvPr/>
        </p:nvSpPr>
        <p:spPr>
          <a:xfrm>
            <a:off x="3737600" y="1538011"/>
            <a:ext cx="1645800" cy="5367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F1F"/>
              </a:solidFill>
            </a:endParaRPr>
          </a:p>
        </p:txBody>
      </p:sp>
      <p:pic>
        <p:nvPicPr>
          <p:cNvPr descr="preencoded.png" id="545" name="Google Shape;545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4289500" y="1628769"/>
            <a:ext cx="371946" cy="371946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30"/>
          <p:cNvSpPr/>
          <p:nvPr/>
        </p:nvSpPr>
        <p:spPr>
          <a:xfrm>
            <a:off x="3840480" y="1606582"/>
            <a:ext cx="342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0"/>
          <p:cNvSpPr/>
          <p:nvPr/>
        </p:nvSpPr>
        <p:spPr>
          <a:xfrm>
            <a:off x="3840480" y="2600992"/>
            <a:ext cx="144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2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Backend Executor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0"/>
          <p:cNvSpPr/>
          <p:nvPr/>
        </p:nvSpPr>
        <p:spPr>
          <a:xfrm>
            <a:off x="4354830" y="3041451"/>
            <a:ext cx="411600" cy="27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30"/>
          <p:cNvSpPr/>
          <p:nvPr/>
        </p:nvSpPr>
        <p:spPr>
          <a:xfrm>
            <a:off x="3874775" y="3242151"/>
            <a:ext cx="1371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11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Picks backend tickets. Writes ASP.NET Core + EF Core code.</a:t>
            </a:r>
            <a:endParaRPr b="0" i="0" sz="11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0"/>
          <p:cNvSpPr/>
          <p:nvPr/>
        </p:nvSpPr>
        <p:spPr>
          <a:xfrm>
            <a:off x="5472675" y="1538012"/>
            <a:ext cx="1645800" cy="2588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102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30"/>
          <p:cNvSpPr/>
          <p:nvPr/>
        </p:nvSpPr>
        <p:spPr>
          <a:xfrm>
            <a:off x="5472675" y="1538011"/>
            <a:ext cx="1645800" cy="5367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F1F"/>
              </a:solidFill>
            </a:endParaRPr>
          </a:p>
        </p:txBody>
      </p:sp>
      <p:pic>
        <p:nvPicPr>
          <p:cNvPr descr="preencoded.png" id="552" name="Google Shape;552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6075934" y="1633923"/>
            <a:ext cx="371946" cy="371946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30"/>
          <p:cNvSpPr/>
          <p:nvPr/>
        </p:nvSpPr>
        <p:spPr>
          <a:xfrm>
            <a:off x="5575554" y="1606582"/>
            <a:ext cx="342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0"/>
          <p:cNvSpPr/>
          <p:nvPr/>
        </p:nvSpPr>
        <p:spPr>
          <a:xfrm>
            <a:off x="5575554" y="2600992"/>
            <a:ext cx="144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2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Frontend Executor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0"/>
          <p:cNvSpPr/>
          <p:nvPr/>
        </p:nvSpPr>
        <p:spPr>
          <a:xfrm>
            <a:off x="6089904" y="3041451"/>
            <a:ext cx="411600" cy="27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30"/>
          <p:cNvSpPr/>
          <p:nvPr/>
        </p:nvSpPr>
        <p:spPr>
          <a:xfrm>
            <a:off x="5609850" y="3242151"/>
            <a:ext cx="1371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11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Picks frontend tickets. Writes React + TypeScript code.</a:t>
            </a:r>
            <a:endParaRPr b="0" i="0" sz="11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0"/>
          <p:cNvSpPr/>
          <p:nvPr/>
        </p:nvSpPr>
        <p:spPr>
          <a:xfrm>
            <a:off x="7207750" y="1538012"/>
            <a:ext cx="1645800" cy="2588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102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30"/>
          <p:cNvSpPr/>
          <p:nvPr/>
        </p:nvSpPr>
        <p:spPr>
          <a:xfrm>
            <a:off x="7207750" y="1538011"/>
            <a:ext cx="1645800" cy="5367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F1F"/>
              </a:solidFill>
            </a:endParaRPr>
          </a:p>
        </p:txBody>
      </p:sp>
      <p:pic>
        <p:nvPicPr>
          <p:cNvPr descr="preencoded.png" id="559" name="Google Shape;559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0800000">
            <a:off x="7769098" y="1633923"/>
            <a:ext cx="371946" cy="371946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30"/>
          <p:cNvSpPr/>
          <p:nvPr/>
        </p:nvSpPr>
        <p:spPr>
          <a:xfrm>
            <a:off x="7310628" y="1606582"/>
            <a:ext cx="342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0"/>
          <p:cNvSpPr/>
          <p:nvPr/>
        </p:nvSpPr>
        <p:spPr>
          <a:xfrm>
            <a:off x="7310628" y="2600992"/>
            <a:ext cx="144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2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Reviewer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0"/>
          <p:cNvSpPr/>
          <p:nvPr/>
        </p:nvSpPr>
        <p:spPr>
          <a:xfrm>
            <a:off x="7824978" y="3041451"/>
            <a:ext cx="411600" cy="27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30"/>
          <p:cNvSpPr/>
          <p:nvPr/>
        </p:nvSpPr>
        <p:spPr>
          <a:xfrm>
            <a:off x="7344925" y="3242151"/>
            <a:ext cx="1371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0" lang="en" sz="11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Builds both stacks. Runs tests. Updates Jira status.</a:t>
            </a:r>
            <a:endParaRPr b="0" i="0" sz="11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0"/>
          <p:cNvSpPr/>
          <p:nvPr/>
        </p:nvSpPr>
        <p:spPr>
          <a:xfrm>
            <a:off x="267450" y="4398950"/>
            <a:ext cx="8586000" cy="3720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Plain Python  ·  Anthropic SDK  ·  Langflow visualisation  ·  Guardrails  ·  Real Jira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0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0"/>
          <p:cNvSpPr/>
          <p:nvPr/>
        </p:nvSpPr>
        <p:spPr>
          <a:xfrm>
            <a:off x="263169" y="4394250"/>
            <a:ext cx="27600" cy="3768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30"/>
          <p:cNvSpPr/>
          <p:nvPr/>
        </p:nvSpPr>
        <p:spPr>
          <a:xfrm>
            <a:off x="283875" y="4820150"/>
            <a:ext cx="8816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15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1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1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PRODUCTION SAFETY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1"/>
          <p:cNvSpPr/>
          <p:nvPr/>
        </p:nvSpPr>
        <p:spPr>
          <a:xfrm>
            <a:off x="342900" y="685800"/>
            <a:ext cx="822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0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Without guardrails, agents do exactly what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6" name="Google Shape;576;p31"/>
          <p:cNvSpPr/>
          <p:nvPr/>
        </p:nvSpPr>
        <p:spPr>
          <a:xfrm>
            <a:off x="342900" y="1062990"/>
            <a:ext cx="822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0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you </a:t>
            </a:r>
            <a:r>
              <a:rPr b="1" i="1" lang="en" sz="24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didn't</a:t>
            </a:r>
            <a:r>
              <a:rPr b="1" i="0" lang="en" sz="24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want them to.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7" name="Google Shape;577;p31"/>
          <p:cNvSpPr/>
          <p:nvPr/>
        </p:nvSpPr>
        <p:spPr>
          <a:xfrm>
            <a:off x="342900" y="1645920"/>
            <a:ext cx="4080600" cy="27432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1"/>
          <p:cNvSpPr/>
          <p:nvPr/>
        </p:nvSpPr>
        <p:spPr>
          <a:xfrm>
            <a:off x="342900" y="1645920"/>
            <a:ext cx="4080600" cy="3771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31"/>
          <p:cNvSpPr/>
          <p:nvPr/>
        </p:nvSpPr>
        <p:spPr>
          <a:xfrm>
            <a:off x="342900" y="1645925"/>
            <a:ext cx="3946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INPUT GUARDRAILS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1"/>
          <p:cNvSpPr/>
          <p:nvPr/>
        </p:nvSpPr>
        <p:spPr>
          <a:xfrm>
            <a:off x="548640" y="212598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900"/>
              <a:buFont typeface="Calibri"/>
              <a:buNone/>
            </a:pPr>
            <a:r>
              <a:rPr b="0" i="1" lang="en" sz="9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Block the request before it reaches the agent.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1"/>
          <p:cNvSpPr/>
          <p:nvPr/>
        </p:nvSpPr>
        <p:spPr>
          <a:xfrm>
            <a:off x="548640" y="243459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Destructive intent ("delete production database")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1"/>
          <p:cNvSpPr/>
          <p:nvPr/>
        </p:nvSpPr>
        <p:spPr>
          <a:xfrm>
            <a:off x="548640" y="270891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Out-of-scope requests ("send marketing email")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1"/>
          <p:cNvSpPr/>
          <p:nvPr/>
        </p:nvSpPr>
        <p:spPr>
          <a:xfrm>
            <a:off x="548640" y="298323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Cost-bomb requests ("analyze every file")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1"/>
          <p:cNvSpPr/>
          <p:nvPr/>
        </p:nvSpPr>
        <p:spPr>
          <a:xfrm>
            <a:off x="548640" y="325755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PII without authorization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1"/>
          <p:cNvSpPr/>
          <p:nvPr/>
        </p:nvSpPr>
        <p:spPr>
          <a:xfrm>
            <a:off x="548640" y="3669030"/>
            <a:ext cx="3669000" cy="6171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31"/>
          <p:cNvSpPr/>
          <p:nvPr/>
        </p:nvSpPr>
        <p:spPr>
          <a:xfrm>
            <a:off x="651510" y="3703320"/>
            <a:ext cx="34632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800"/>
              <a:buFont typeface="Consolas"/>
              <a:buNone/>
            </a:pPr>
            <a:r>
              <a:rPr b="0" i="1" lang="en" sz="800" u="none" cap="none" strike="noStrike">
                <a:solidFill>
                  <a:srgbClr val="B3C5E0"/>
                </a:solidFill>
                <a:latin typeface="Consolas"/>
                <a:ea typeface="Consolas"/>
                <a:cs typeface="Consolas"/>
                <a:sym typeface="Consolas"/>
              </a:rPr>
              <a:t>"build a script to delete all my Jira tickets"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1"/>
          <p:cNvSpPr/>
          <p:nvPr/>
        </p:nvSpPr>
        <p:spPr>
          <a:xfrm>
            <a:off x="651510" y="3977640"/>
            <a:ext cx="346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E53935"/>
                </a:solidFill>
                <a:latin typeface="Calibri"/>
                <a:ea typeface="Calibri"/>
                <a:cs typeface="Calibri"/>
                <a:sym typeface="Calibri"/>
              </a:rPr>
              <a:t>⊘  BLOCKED: destructive intent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1"/>
          <p:cNvSpPr/>
          <p:nvPr/>
        </p:nvSpPr>
        <p:spPr>
          <a:xfrm>
            <a:off x="4697730" y="1645920"/>
            <a:ext cx="4080600" cy="2743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31"/>
          <p:cNvSpPr/>
          <p:nvPr/>
        </p:nvSpPr>
        <p:spPr>
          <a:xfrm>
            <a:off x="4697730" y="1645920"/>
            <a:ext cx="4080600" cy="377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1"/>
          <p:cNvSpPr/>
          <p:nvPr/>
        </p:nvSpPr>
        <p:spPr>
          <a:xfrm>
            <a:off x="4697725" y="1645925"/>
            <a:ext cx="4007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OUTPUT GUARDRAILS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1"/>
          <p:cNvSpPr/>
          <p:nvPr/>
        </p:nvSpPr>
        <p:spPr>
          <a:xfrm>
            <a:off x="4903470" y="212598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900"/>
              <a:buFont typeface="Calibri"/>
              <a:buNone/>
            </a:pPr>
            <a:r>
              <a:rPr b="0" i="1" lang="en" sz="9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Validate the agent's output before anything happens with it.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1"/>
          <p:cNvSpPr/>
          <p:nvPr/>
        </p:nvSpPr>
        <p:spPr>
          <a:xfrm>
            <a:off x="4903470" y="243459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Hardcoded API keys or secrets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1"/>
          <p:cNvSpPr/>
          <p:nvPr/>
        </p:nvSpPr>
        <p:spPr>
          <a:xfrm>
            <a:off x="4903470" y="270891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Unsafe code (eval, exec, shell injection)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1"/>
          <p:cNvSpPr/>
          <p:nvPr/>
        </p:nvSpPr>
        <p:spPr>
          <a:xfrm>
            <a:off x="4903470" y="298323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Output schema is valid JSON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1"/>
          <p:cNvSpPr/>
          <p:nvPr/>
        </p:nvSpPr>
        <p:spPr>
          <a:xfrm>
            <a:off x="4903470" y="3257550"/>
            <a:ext cx="3669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⊘  Generated code actually compiles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1"/>
          <p:cNvSpPr/>
          <p:nvPr/>
        </p:nvSpPr>
        <p:spPr>
          <a:xfrm>
            <a:off x="4903470" y="3669030"/>
            <a:ext cx="3669000" cy="6171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31"/>
          <p:cNvSpPr/>
          <p:nvPr/>
        </p:nvSpPr>
        <p:spPr>
          <a:xfrm>
            <a:off x="5006340" y="3703320"/>
            <a:ext cx="34632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800"/>
              <a:buFont typeface="Consolas"/>
              <a:buNone/>
            </a:pPr>
            <a:r>
              <a:rPr b="0" i="1" lang="en" sz="800" u="none" cap="none" strike="noStrike">
                <a:solidFill>
                  <a:srgbClr val="B3C5E0"/>
                </a:solidFill>
                <a:latin typeface="Consolas"/>
                <a:ea typeface="Consolas"/>
                <a:cs typeface="Consolas"/>
                <a:sym typeface="Consolas"/>
              </a:rPr>
              <a:t>os.system(user_input)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1"/>
          <p:cNvSpPr/>
          <p:nvPr/>
        </p:nvSpPr>
        <p:spPr>
          <a:xfrm>
            <a:off x="5006340" y="3977640"/>
            <a:ext cx="346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97316"/>
                </a:solidFill>
                <a:latin typeface="Calibri"/>
                <a:ea typeface="Calibri"/>
                <a:cs typeface="Calibri"/>
                <a:sym typeface="Calibri"/>
              </a:rPr>
              <a:t>⊘  BLOCKED: shell injection risk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1"/>
          <p:cNvSpPr/>
          <p:nvPr/>
        </p:nvSpPr>
        <p:spPr>
          <a:xfrm>
            <a:off x="342900" y="4491990"/>
            <a:ext cx="8435400" cy="2742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3D1A"/>
              </a:solidFill>
            </a:endParaRPr>
          </a:p>
        </p:txBody>
      </p:sp>
      <p:sp>
        <p:nvSpPr>
          <p:cNvPr id="600" name="Google Shape;600;p31"/>
          <p:cNvSpPr/>
          <p:nvPr/>
        </p:nvSpPr>
        <p:spPr>
          <a:xfrm>
            <a:off x="342900" y="4492000"/>
            <a:ext cx="827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1" lang="en" u="none" cap="none" strike="noStrike">
                <a:solidFill>
                  <a:srgbClr val="2A3D1A"/>
                </a:solidFill>
                <a:latin typeface="Calibri"/>
                <a:ea typeface="Calibri"/>
                <a:cs typeface="Calibri"/>
                <a:sym typeface="Calibri"/>
              </a:rPr>
              <a:t>Every guardrail you add is a production agent that doesn't get fired at 2 AM.</a:t>
            </a:r>
            <a:endParaRPr i="0" u="none" cap="none" strike="noStrike">
              <a:solidFill>
                <a:srgbClr val="2A3D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1"/>
          <p:cNvSpPr/>
          <p:nvPr/>
        </p:nvSpPr>
        <p:spPr>
          <a:xfrm>
            <a:off x="274320" y="4766310"/>
            <a:ext cx="48006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t/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1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1"/>
          <p:cNvSpPr/>
          <p:nvPr/>
        </p:nvSpPr>
        <p:spPr>
          <a:xfrm>
            <a:off x="283875" y="4820150"/>
            <a:ext cx="8796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16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32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32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97316"/>
                </a:solidFill>
                <a:latin typeface="Calibri"/>
                <a:ea typeface="Calibri"/>
                <a:cs typeface="Calibri"/>
                <a:sym typeface="Calibri"/>
              </a:rPr>
              <a:t>THE FLOW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32"/>
          <p:cNvSpPr/>
          <p:nvPr/>
        </p:nvSpPr>
        <p:spPr>
          <a:xfrm>
            <a:off x="342900" y="685800"/>
            <a:ext cx="8229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8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How the system runs in real time</a:t>
            </a:r>
            <a:endParaRPr i="0" sz="28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2" name="Google Shape;612;p32"/>
          <p:cNvSpPr/>
          <p:nvPr/>
        </p:nvSpPr>
        <p:spPr>
          <a:xfrm>
            <a:off x="2160270" y="1337310"/>
            <a:ext cx="4800600" cy="3771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32"/>
          <p:cNvSpPr/>
          <p:nvPr/>
        </p:nvSpPr>
        <p:spPr>
          <a:xfrm>
            <a:off x="2297430" y="1371600"/>
            <a:ext cx="4526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200" u="none" cap="none" strike="noStrike">
                <a:solidFill>
                  <a:srgbClr val="2A5018"/>
                </a:solidFill>
                <a:latin typeface="Calibri"/>
                <a:ea typeface="Calibri"/>
                <a:cs typeface="Calibri"/>
                <a:sym typeface="Calibri"/>
              </a:rPr>
              <a:t>Discord command</a:t>
            </a:r>
            <a:endParaRPr b="0" i="0" sz="1200" u="none" cap="none" strike="noStrike">
              <a:solidFill>
                <a:srgbClr val="2A50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2"/>
          <p:cNvSpPr/>
          <p:nvPr/>
        </p:nvSpPr>
        <p:spPr>
          <a:xfrm>
            <a:off x="2297430" y="1525905"/>
            <a:ext cx="4526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build a dentist booking page</a:t>
            </a:r>
            <a:endParaRPr b="0" i="0" sz="8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5" name="Google Shape;615;p32"/>
          <p:cNvCxnSpPr/>
          <p:nvPr/>
        </p:nvCxnSpPr>
        <p:spPr>
          <a:xfrm>
            <a:off x="4560570" y="1763673"/>
            <a:ext cx="0" cy="891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16" name="Google Shape;616;p32"/>
          <p:cNvSpPr/>
          <p:nvPr/>
        </p:nvSpPr>
        <p:spPr>
          <a:xfrm>
            <a:off x="2160270" y="1872496"/>
            <a:ext cx="4800600" cy="377100"/>
          </a:xfrm>
          <a:prstGeom prst="rect">
            <a:avLst/>
          </a:prstGeom>
          <a:solidFill>
            <a:srgbClr val="2A5018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32"/>
          <p:cNvSpPr/>
          <p:nvPr/>
        </p:nvSpPr>
        <p:spPr>
          <a:xfrm>
            <a:off x="2297430" y="1906786"/>
            <a:ext cx="4526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 Analyst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2"/>
          <p:cNvSpPr/>
          <p:nvPr/>
        </p:nvSpPr>
        <p:spPr>
          <a:xfrm>
            <a:off x="2297430" y="2061091"/>
            <a:ext cx="4526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user stories, acceptance criteria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9" name="Google Shape;619;p32"/>
          <p:cNvCxnSpPr/>
          <p:nvPr/>
        </p:nvCxnSpPr>
        <p:spPr>
          <a:xfrm>
            <a:off x="4560570" y="2298859"/>
            <a:ext cx="0" cy="891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20" name="Google Shape;620;p32"/>
          <p:cNvSpPr/>
          <p:nvPr/>
        </p:nvSpPr>
        <p:spPr>
          <a:xfrm>
            <a:off x="2160270" y="2447021"/>
            <a:ext cx="4800600" cy="377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32"/>
          <p:cNvSpPr/>
          <p:nvPr/>
        </p:nvSpPr>
        <p:spPr>
          <a:xfrm>
            <a:off x="2297430" y="2481311"/>
            <a:ext cx="4526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Planner  →  Real Jira tickets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2"/>
          <p:cNvSpPr/>
          <p:nvPr/>
        </p:nvSpPr>
        <p:spPr>
          <a:xfrm>
            <a:off x="2297430" y="2635616"/>
            <a:ext cx="4526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tasks split: backend + frontend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2"/>
          <p:cNvSpPr/>
          <p:nvPr/>
        </p:nvSpPr>
        <p:spPr>
          <a:xfrm>
            <a:off x="7098030" y="2447021"/>
            <a:ext cx="1166100" cy="377100"/>
          </a:xfrm>
          <a:prstGeom prst="rect">
            <a:avLst/>
          </a:prstGeom>
          <a:solidFill>
            <a:srgbClr val="F1F5F9"/>
          </a:solidFill>
          <a:ln cap="flat" cmpd="sng" w="9525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32"/>
          <p:cNvSpPr/>
          <p:nvPr/>
        </p:nvSpPr>
        <p:spPr>
          <a:xfrm>
            <a:off x="7098025" y="2447023"/>
            <a:ext cx="1166100" cy="37710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JIRA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5" name="Google Shape;625;p32"/>
          <p:cNvCxnSpPr/>
          <p:nvPr/>
        </p:nvCxnSpPr>
        <p:spPr>
          <a:xfrm>
            <a:off x="6960870" y="2635616"/>
            <a:ext cx="137400" cy="0"/>
          </a:xfrm>
          <a:prstGeom prst="straightConnector1">
            <a:avLst/>
          </a:prstGeom>
          <a:noFill/>
          <a:ln cap="flat" cmpd="sng" w="14300">
            <a:solidFill>
              <a:srgbClr val="F4991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26" name="Google Shape;626;p32"/>
          <p:cNvCxnSpPr/>
          <p:nvPr/>
        </p:nvCxnSpPr>
        <p:spPr>
          <a:xfrm>
            <a:off x="4560570" y="2902888"/>
            <a:ext cx="0" cy="1236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27" name="Google Shape;627;p32"/>
          <p:cNvSpPr/>
          <p:nvPr/>
        </p:nvSpPr>
        <p:spPr>
          <a:xfrm>
            <a:off x="2091690" y="3026332"/>
            <a:ext cx="2331600" cy="377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32"/>
          <p:cNvSpPr/>
          <p:nvPr/>
        </p:nvSpPr>
        <p:spPr>
          <a:xfrm>
            <a:off x="2228850" y="3060622"/>
            <a:ext cx="2057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Backend Executor</a:t>
            </a:r>
            <a:endParaRPr b="0" i="0" sz="11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2"/>
          <p:cNvSpPr/>
          <p:nvPr/>
        </p:nvSpPr>
        <p:spPr>
          <a:xfrm>
            <a:off x="2228850" y="3214927"/>
            <a:ext cx="2057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writes ASP.NET Core code</a:t>
            </a:r>
            <a:endParaRPr b="0" i="0" sz="8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2"/>
          <p:cNvSpPr/>
          <p:nvPr/>
        </p:nvSpPr>
        <p:spPr>
          <a:xfrm>
            <a:off x="4697730" y="3026332"/>
            <a:ext cx="2331600" cy="3771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32"/>
          <p:cNvSpPr/>
          <p:nvPr/>
        </p:nvSpPr>
        <p:spPr>
          <a:xfrm>
            <a:off x="4834890" y="3060622"/>
            <a:ext cx="2057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Frontend Executor</a:t>
            </a:r>
            <a:endParaRPr b="0" i="0" sz="11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2"/>
          <p:cNvSpPr/>
          <p:nvPr/>
        </p:nvSpPr>
        <p:spPr>
          <a:xfrm>
            <a:off x="4834890" y="3214927"/>
            <a:ext cx="2057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writes React code</a:t>
            </a:r>
            <a:endParaRPr b="0" i="0" sz="8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2"/>
          <p:cNvSpPr/>
          <p:nvPr/>
        </p:nvSpPr>
        <p:spPr>
          <a:xfrm>
            <a:off x="7098030" y="3125773"/>
            <a:ext cx="1166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⇣ PARALLEL ⇣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4" name="Google Shape;634;p32"/>
          <p:cNvCxnSpPr/>
          <p:nvPr/>
        </p:nvCxnSpPr>
        <p:spPr>
          <a:xfrm>
            <a:off x="3257550" y="3433026"/>
            <a:ext cx="1302900" cy="1920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5" name="Google Shape;635;p32"/>
          <p:cNvCxnSpPr/>
          <p:nvPr/>
        </p:nvCxnSpPr>
        <p:spPr>
          <a:xfrm flipH="1" rot="10800000">
            <a:off x="4560570" y="3433050"/>
            <a:ext cx="1302900" cy="1920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6" name="Google Shape;636;p32"/>
          <p:cNvCxnSpPr/>
          <p:nvPr/>
        </p:nvCxnSpPr>
        <p:spPr>
          <a:xfrm>
            <a:off x="4560570" y="3644719"/>
            <a:ext cx="0" cy="1029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37" name="Google Shape;637;p32"/>
          <p:cNvSpPr/>
          <p:nvPr/>
        </p:nvSpPr>
        <p:spPr>
          <a:xfrm>
            <a:off x="2160270" y="3733873"/>
            <a:ext cx="4800600" cy="377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32"/>
          <p:cNvSpPr/>
          <p:nvPr/>
        </p:nvSpPr>
        <p:spPr>
          <a:xfrm>
            <a:off x="2297430" y="3768163"/>
            <a:ext cx="4526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Reviewer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2"/>
          <p:cNvSpPr/>
          <p:nvPr/>
        </p:nvSpPr>
        <p:spPr>
          <a:xfrm>
            <a:off x="2297430" y="3922468"/>
            <a:ext cx="4526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builds both, runs tests, updates Jira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0" name="Google Shape;640;p32"/>
          <p:cNvCxnSpPr/>
          <p:nvPr/>
        </p:nvCxnSpPr>
        <p:spPr>
          <a:xfrm>
            <a:off x="4560570" y="4130732"/>
            <a:ext cx="0" cy="89100"/>
          </a:xfrm>
          <a:prstGeom prst="straightConnector1">
            <a:avLst/>
          </a:prstGeom>
          <a:noFill/>
          <a:ln cap="flat" cmpd="sng" w="14300">
            <a:solidFill>
              <a:srgbClr val="4B556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41" name="Google Shape;641;p32"/>
          <p:cNvSpPr/>
          <p:nvPr/>
        </p:nvSpPr>
        <p:spPr>
          <a:xfrm>
            <a:off x="2160270" y="4269059"/>
            <a:ext cx="4800600" cy="377100"/>
          </a:xfrm>
          <a:prstGeom prst="rect">
            <a:avLst/>
          </a:prstGeom>
          <a:solidFill>
            <a:srgbClr val="344F1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32"/>
          <p:cNvSpPr/>
          <p:nvPr/>
        </p:nvSpPr>
        <p:spPr>
          <a:xfrm>
            <a:off x="2297430" y="4283680"/>
            <a:ext cx="45264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Live deployment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2"/>
          <p:cNvSpPr/>
          <p:nvPr/>
        </p:nvSpPr>
        <p:spPr>
          <a:xfrm>
            <a:off x="2297430" y="4457654"/>
            <a:ext cx="4526400" cy="1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ngrok URL  +  QR code  →  audience scans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2"/>
          <p:cNvSpPr/>
          <p:nvPr/>
        </p:nvSpPr>
        <p:spPr>
          <a:xfrm>
            <a:off x="8538210" y="4766310"/>
            <a:ext cx="3771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t/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2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32"/>
          <p:cNvSpPr/>
          <p:nvPr/>
        </p:nvSpPr>
        <p:spPr>
          <a:xfrm>
            <a:off x="283869" y="4820140"/>
            <a:ext cx="8666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17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2E0D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0" y="0"/>
            <a:ext cx="4389000" cy="5143500"/>
          </a:xfrm>
          <a:prstGeom prst="rect">
            <a:avLst/>
          </a:prstGeom>
          <a:solidFill>
            <a:srgbClr val="111D08"/>
          </a:solidFill>
          <a:ln cap="flat" cmpd="sng" w="12700">
            <a:solidFill>
              <a:srgbClr val="111D0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44F1F"/>
              </a:solidFill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4389120" y="0"/>
            <a:ext cx="54900" cy="5143500"/>
          </a:xfrm>
          <a:prstGeom prst="rect">
            <a:avLst/>
          </a:prstGeom>
          <a:solidFill>
            <a:srgbClr val="F4991A"/>
          </a:solidFill>
          <a:ln cap="flat" cmpd="sng" w="12700">
            <a:solidFill>
              <a:srgbClr val="F49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5"/>
          <p:cNvSpPr/>
          <p:nvPr/>
        </p:nvSpPr>
        <p:spPr>
          <a:xfrm>
            <a:off x="524857" y="3257803"/>
            <a:ext cx="3273600" cy="7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F5F0"/>
              </a:buClr>
              <a:buSzPts val="5400"/>
              <a:buFont typeface="Georgia"/>
              <a:buNone/>
            </a:pPr>
            <a:r>
              <a:rPr b="1" i="0" lang="en" sz="3000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Jigar</a:t>
            </a: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" sz="3000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Joshi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524850" y="3845450"/>
            <a:ext cx="34746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991A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Agentic AI </a:t>
            </a:r>
            <a:r>
              <a:rPr b="1" lang="en" sz="16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1" i="0" lang="en" sz="16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rchitecture &amp; Consultant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524857" y="4370280"/>
            <a:ext cx="3657600" cy="1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9A6A"/>
              </a:buClr>
              <a:buSzPts val="1300"/>
              <a:buFont typeface="Calibri"/>
              <a:buNone/>
            </a:pPr>
            <a:r>
              <a:rPr lang="en" sz="1300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Founder/</a:t>
            </a:r>
            <a:r>
              <a:rPr b="0" i="0" lang="en" sz="13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" sz="1300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0" i="0" lang="en" sz="13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O · Wan Buffer Serv</a:t>
            </a:r>
            <a:r>
              <a:rPr lang="en" sz="1300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ices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7" name="Google Shape;67;p15"/>
          <p:cNvCxnSpPr/>
          <p:nvPr/>
        </p:nvCxnSpPr>
        <p:spPr>
          <a:xfrm>
            <a:off x="524857" y="4266813"/>
            <a:ext cx="3474600" cy="0"/>
          </a:xfrm>
          <a:prstGeom prst="straightConnector1">
            <a:avLst/>
          </a:prstGeom>
          <a:noFill/>
          <a:ln cap="flat" cmpd="sng" w="12700">
            <a:solidFill>
              <a:srgbClr val="2A3D1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" name="Google Shape;68;p15"/>
          <p:cNvSpPr/>
          <p:nvPr/>
        </p:nvSpPr>
        <p:spPr>
          <a:xfrm>
            <a:off x="4772743" y="821412"/>
            <a:ext cx="1097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991A"/>
              </a:buClr>
              <a:buSzPts val="1600"/>
              <a:buFont typeface="Georgia"/>
              <a:buNone/>
            </a:pPr>
            <a:r>
              <a:rPr b="1" i="0" lang="en" sz="16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Consult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4781883" y="1094030"/>
            <a:ext cx="40233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08A"/>
              </a:buClr>
              <a:buSzPts val="1250"/>
              <a:buFont typeface="Calibri"/>
              <a:buNone/>
            </a:pPr>
            <a:r>
              <a:rPr b="0" i="0" lang="en" sz="1250" u="none" cap="none" strike="noStrike">
                <a:solidFill>
                  <a:srgbClr val="A8C08A"/>
                </a:solidFill>
                <a:latin typeface="Calibri"/>
                <a:ea typeface="Calibri"/>
                <a:cs typeface="Calibri"/>
                <a:sym typeface="Calibri"/>
              </a:rPr>
              <a:t>Deploy agentic workflows inside IT companies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" name="Google Shape;70;p15"/>
          <p:cNvCxnSpPr/>
          <p:nvPr/>
        </p:nvCxnSpPr>
        <p:spPr>
          <a:xfrm>
            <a:off x="4768168" y="1514617"/>
            <a:ext cx="4023300" cy="0"/>
          </a:xfrm>
          <a:prstGeom prst="straightConnector1">
            <a:avLst/>
          </a:prstGeom>
          <a:noFill/>
          <a:ln cap="flat" cmpd="sng" w="10150">
            <a:solidFill>
              <a:srgbClr val="2A3D1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" name="Google Shape;71;p15"/>
          <p:cNvSpPr/>
          <p:nvPr/>
        </p:nvSpPr>
        <p:spPr>
          <a:xfrm>
            <a:off x="4763630" y="1833204"/>
            <a:ext cx="1097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991A"/>
              </a:buClr>
              <a:buSzPts val="1600"/>
              <a:buFont typeface="Georgia"/>
              <a:buNone/>
            </a:pPr>
            <a:r>
              <a:rPr b="1" i="0" lang="en" sz="16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Train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4772770" y="2064726"/>
            <a:ext cx="40233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08A"/>
              </a:buClr>
              <a:buSzPts val="1250"/>
              <a:buFont typeface="Calibri"/>
              <a:buNone/>
            </a:pPr>
            <a:r>
              <a:rPr b="0" i="0" lang="en" sz="1250" u="none" cap="none" strike="noStrike">
                <a:solidFill>
                  <a:srgbClr val="A8C08A"/>
                </a:solidFill>
                <a:latin typeface="Calibri"/>
                <a:ea typeface="Calibri"/>
                <a:cs typeface="Calibri"/>
                <a:sym typeface="Calibri"/>
              </a:rPr>
              <a:t>Development teams</a:t>
            </a:r>
            <a:r>
              <a:rPr lang="en" sz="1250">
                <a:solidFill>
                  <a:srgbClr val="A8C08A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0" i="0" lang="en" sz="1250" u="none" cap="none" strike="noStrike">
                <a:solidFill>
                  <a:srgbClr val="A8C08A"/>
                </a:solidFill>
                <a:latin typeface="Calibri"/>
                <a:ea typeface="Calibri"/>
                <a:cs typeface="Calibri"/>
                <a:sym typeface="Calibri"/>
              </a:rPr>
              <a:t>from first agent to production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" name="Google Shape;73;p15"/>
          <p:cNvCxnSpPr/>
          <p:nvPr/>
        </p:nvCxnSpPr>
        <p:spPr>
          <a:xfrm>
            <a:off x="4768168" y="2593609"/>
            <a:ext cx="4023300" cy="0"/>
          </a:xfrm>
          <a:prstGeom prst="straightConnector1">
            <a:avLst/>
          </a:prstGeom>
          <a:noFill/>
          <a:ln cap="flat" cmpd="sng" w="10150">
            <a:solidFill>
              <a:srgbClr val="2A3D1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15"/>
          <p:cNvSpPr/>
          <p:nvPr/>
        </p:nvSpPr>
        <p:spPr>
          <a:xfrm>
            <a:off x="4768168" y="2803921"/>
            <a:ext cx="10974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991A"/>
              </a:buClr>
              <a:buSzPts val="1600"/>
              <a:buFont typeface="Georgia"/>
              <a:buNone/>
            </a:pPr>
            <a:r>
              <a:rPr b="1" i="0" lang="en" sz="16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Build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4777308" y="3027947"/>
            <a:ext cx="40233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08A"/>
              </a:buClr>
              <a:buSzPts val="1250"/>
              <a:buFont typeface="Calibri"/>
              <a:buNone/>
            </a:pPr>
            <a:r>
              <a:rPr b="0" i="0" lang="en" sz="1250" u="none" cap="none" strike="noStrike">
                <a:solidFill>
                  <a:srgbClr val="A8C08A"/>
                </a:solidFill>
                <a:latin typeface="Calibri"/>
                <a:ea typeface="Calibri"/>
                <a:cs typeface="Calibri"/>
                <a:sym typeface="Calibri"/>
              </a:rPr>
              <a:t>Every pattern taught is one used in production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" name="Google Shape;76;p15"/>
          <p:cNvCxnSpPr/>
          <p:nvPr/>
        </p:nvCxnSpPr>
        <p:spPr>
          <a:xfrm>
            <a:off x="4768168" y="3672601"/>
            <a:ext cx="4023300" cy="0"/>
          </a:xfrm>
          <a:prstGeom prst="straightConnector1">
            <a:avLst/>
          </a:prstGeom>
          <a:noFill/>
          <a:ln cap="flat" cmpd="sng" w="10150">
            <a:solidFill>
              <a:srgbClr val="2A3D1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7" name="Google Shape;77;p15" title="Jigar joshi.png"/>
          <p:cNvPicPr preferRelativeResize="0"/>
          <p:nvPr/>
        </p:nvPicPr>
        <p:blipFill rotWithShape="1">
          <a:blip r:embed="rId3">
            <a:alphaModFix/>
          </a:blip>
          <a:srcRect b="12634" l="0" r="0" t="8502"/>
          <a:stretch/>
        </p:blipFill>
        <p:spPr>
          <a:xfrm>
            <a:off x="534700" y="484075"/>
            <a:ext cx="2581800" cy="2714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4772774" y="3882878"/>
            <a:ext cx="3657600" cy="6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08A"/>
              </a:buClr>
              <a:buSzPts val="1400"/>
              <a:buFont typeface="Georgia"/>
              <a:buNone/>
            </a:pPr>
            <a:r>
              <a:rPr b="0" i="1" lang="en" sz="1400" u="none" cap="none" strike="noStrike">
                <a:solidFill>
                  <a:srgbClr val="A8C08A"/>
                </a:solidFill>
                <a:latin typeface="Georgia"/>
                <a:ea typeface="Georgia"/>
                <a:cs typeface="Georgia"/>
                <a:sym typeface="Georgia"/>
              </a:rPr>
              <a:t>I do not teach Agentic AI from slides.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08A"/>
              </a:buClr>
              <a:buSzPts val="1400"/>
              <a:buFont typeface="Georgia"/>
              <a:buNone/>
            </a:pPr>
            <a:r>
              <a:rPr b="0" i="1" lang="en" sz="1400" u="none" cap="none" strike="noStrike">
                <a:solidFill>
                  <a:srgbClr val="A8C08A"/>
                </a:solidFill>
                <a:latin typeface="Georgia"/>
                <a:ea typeface="Georgia"/>
                <a:cs typeface="Georgia"/>
                <a:sym typeface="Georgia"/>
              </a:rPr>
              <a:t>I build it</a:t>
            </a:r>
            <a:r>
              <a:rPr i="1" lang="en">
                <a:solidFill>
                  <a:srgbClr val="A8C08A"/>
                </a:solidFill>
                <a:latin typeface="Georgia"/>
                <a:ea typeface="Georgia"/>
                <a:cs typeface="Georgia"/>
                <a:sym typeface="Georgia"/>
              </a:rPr>
              <a:t> to </a:t>
            </a:r>
            <a:r>
              <a:rPr b="0" i="1" lang="en" sz="1400" u="none" cap="none" strike="noStrike">
                <a:solidFill>
                  <a:srgbClr val="A8C08A"/>
                </a:solidFill>
                <a:latin typeface="Georgia"/>
                <a:ea typeface="Georgia"/>
                <a:cs typeface="Georgia"/>
                <a:sym typeface="Georgia"/>
              </a:rPr>
              <a:t>teach </a:t>
            </a:r>
            <a:r>
              <a:rPr i="1" lang="en">
                <a:solidFill>
                  <a:srgbClr val="A8C08A"/>
                </a:solidFill>
                <a:latin typeface="Georgia"/>
                <a:ea typeface="Georgia"/>
                <a:cs typeface="Georgia"/>
                <a:sym typeface="Georgia"/>
              </a:rPr>
              <a:t>it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33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LESSONS FROM PRODUCTION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33"/>
          <p:cNvSpPr/>
          <p:nvPr/>
        </p:nvSpPr>
        <p:spPr>
          <a:xfrm>
            <a:off x="342900" y="685800"/>
            <a:ext cx="8229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What 150+ agents in production taught us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5" name="Google Shape;655;p33"/>
          <p:cNvSpPr/>
          <p:nvPr/>
        </p:nvSpPr>
        <p:spPr>
          <a:xfrm>
            <a:off x="342900" y="109728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100"/>
              <a:buFont typeface="Calibri"/>
              <a:buNone/>
            </a:pPr>
            <a:r>
              <a:rPr b="0" i="1" lang="en" sz="11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The 3 things that broke at Wan Buffer </a:t>
            </a:r>
            <a:r>
              <a:rPr i="1" lang="en" sz="1100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services </a:t>
            </a:r>
            <a:r>
              <a:rPr b="0" i="1" lang="en" sz="11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— and what we changed.</a:t>
            </a:r>
            <a:endParaRPr b="0" i="0" sz="11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33"/>
          <p:cNvSpPr/>
          <p:nvPr/>
        </p:nvSpPr>
        <p:spPr>
          <a:xfrm>
            <a:off x="308610" y="1543050"/>
            <a:ext cx="2743200" cy="31548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33"/>
          <p:cNvSpPr/>
          <p:nvPr/>
        </p:nvSpPr>
        <p:spPr>
          <a:xfrm>
            <a:off x="308610" y="1543050"/>
            <a:ext cx="2743200" cy="4803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33"/>
          <p:cNvSpPr/>
          <p:nvPr/>
        </p:nvSpPr>
        <p:spPr>
          <a:xfrm>
            <a:off x="445770" y="1611630"/>
            <a:ext cx="6858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59" name="Google Shape;65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1750" y="1666494"/>
            <a:ext cx="308611" cy="308611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33"/>
          <p:cNvSpPr/>
          <p:nvPr/>
        </p:nvSpPr>
        <p:spPr>
          <a:xfrm>
            <a:off x="480060" y="2160270"/>
            <a:ext cx="24003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F5F0E8"/>
                </a:solidFill>
                <a:latin typeface="Calibri"/>
                <a:ea typeface="Calibri"/>
                <a:cs typeface="Calibri"/>
                <a:sym typeface="Calibri"/>
              </a:rPr>
              <a:t>WHAT BROKE</a:t>
            </a:r>
            <a:endParaRPr b="0" i="0" sz="800" u="none" cap="none" strike="noStrike">
              <a:solidFill>
                <a:srgbClr val="F5F0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33"/>
          <p:cNvSpPr/>
          <p:nvPr/>
        </p:nvSpPr>
        <p:spPr>
          <a:xfrm>
            <a:off x="480060" y="2577585"/>
            <a:ext cx="2400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0" lang="en" sz="1200" u="none" cap="none" strike="noStrike">
                <a:solidFill>
                  <a:srgbClr val="F5F0E8"/>
                </a:solidFill>
                <a:latin typeface="Calibri"/>
                <a:ea typeface="Calibri"/>
                <a:cs typeface="Calibri"/>
                <a:sym typeface="Calibri"/>
              </a:rPr>
              <a:t>Agents work on your laptop. They die in production.</a:t>
            </a:r>
            <a:endParaRPr i="0" sz="1200" u="none" cap="none" strike="noStrike">
              <a:solidFill>
                <a:srgbClr val="F5F0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33"/>
          <p:cNvSpPr/>
          <p:nvPr/>
        </p:nvSpPr>
        <p:spPr>
          <a:xfrm>
            <a:off x="480060" y="3154680"/>
            <a:ext cx="24003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WHY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33"/>
          <p:cNvSpPr/>
          <p:nvPr/>
        </p:nvSpPr>
        <p:spPr>
          <a:xfrm>
            <a:off x="480060" y="3326130"/>
            <a:ext cx="24003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No retries. No timeouts. No cost limits. One stuck loop = one ₹15,000 OpenAI bill.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33"/>
          <p:cNvSpPr/>
          <p:nvPr/>
        </p:nvSpPr>
        <p:spPr>
          <a:xfrm>
            <a:off x="480060" y="4011930"/>
            <a:ext cx="2400300" cy="582900"/>
          </a:xfrm>
          <a:prstGeom prst="rect">
            <a:avLst/>
          </a:prstGeom>
          <a:solidFill>
            <a:srgbClr val="F9F5F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548640" y="4046220"/>
            <a:ext cx="226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THE FIX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3"/>
          <p:cNvSpPr/>
          <p:nvPr/>
        </p:nvSpPr>
        <p:spPr>
          <a:xfrm>
            <a:off x="548640" y="4217670"/>
            <a:ext cx="22632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900" u="none" cap="none" strike="noStrike">
                <a:solidFill>
                  <a:srgbClr val="2A5018"/>
                </a:solidFill>
                <a:latin typeface="Calibri"/>
                <a:ea typeface="Calibri"/>
                <a:cs typeface="Calibri"/>
                <a:sym typeface="Calibri"/>
              </a:rPr>
              <a:t>Every agent gets a circuit breaker, cost ceiling, and observable state. No exceptions.</a:t>
            </a:r>
            <a:endParaRPr b="0" i="0" sz="900" u="none" cap="none" strike="noStrike">
              <a:solidFill>
                <a:srgbClr val="2A50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3"/>
          <p:cNvSpPr/>
          <p:nvPr/>
        </p:nvSpPr>
        <p:spPr>
          <a:xfrm>
            <a:off x="3188970" y="1543050"/>
            <a:ext cx="2743200" cy="31548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3"/>
          <p:cNvSpPr/>
          <p:nvPr/>
        </p:nvSpPr>
        <p:spPr>
          <a:xfrm>
            <a:off x="3188970" y="1543050"/>
            <a:ext cx="2743200" cy="4803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33"/>
          <p:cNvSpPr/>
          <p:nvPr/>
        </p:nvSpPr>
        <p:spPr>
          <a:xfrm>
            <a:off x="3326130" y="1611630"/>
            <a:ext cx="6858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70" name="Google Shape;67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2110" y="1666494"/>
            <a:ext cx="308611" cy="308611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33"/>
          <p:cNvSpPr/>
          <p:nvPr/>
        </p:nvSpPr>
        <p:spPr>
          <a:xfrm>
            <a:off x="3360420" y="2160270"/>
            <a:ext cx="24003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F5F0E8"/>
                </a:solidFill>
                <a:latin typeface="Calibri"/>
                <a:ea typeface="Calibri"/>
                <a:cs typeface="Calibri"/>
                <a:sym typeface="Calibri"/>
              </a:rPr>
              <a:t>WHAT BROKE</a:t>
            </a:r>
            <a:endParaRPr b="0" i="0" sz="800" u="none" cap="none" strike="noStrike">
              <a:solidFill>
                <a:srgbClr val="F5F0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33"/>
          <p:cNvSpPr/>
          <p:nvPr/>
        </p:nvSpPr>
        <p:spPr>
          <a:xfrm>
            <a:off x="3360420" y="2577585"/>
            <a:ext cx="2400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0" lang="en" sz="1200" u="none" cap="none" strike="noStrike">
                <a:solidFill>
                  <a:srgbClr val="F5F0E8"/>
                </a:solidFill>
                <a:latin typeface="Calibri"/>
                <a:ea typeface="Calibri"/>
                <a:cs typeface="Calibri"/>
                <a:sym typeface="Calibri"/>
              </a:rPr>
              <a:t>One agent doing many jobs is worse than five agents doing one each.</a:t>
            </a:r>
            <a:endParaRPr i="0" sz="1200" u="none" cap="none" strike="noStrike">
              <a:solidFill>
                <a:srgbClr val="F5F0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33"/>
          <p:cNvSpPr/>
          <p:nvPr/>
        </p:nvSpPr>
        <p:spPr>
          <a:xfrm>
            <a:off x="3360420" y="3154680"/>
            <a:ext cx="24003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WHY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33"/>
          <p:cNvSpPr/>
          <p:nvPr/>
        </p:nvSpPr>
        <p:spPr>
          <a:xfrm>
            <a:off x="3360420" y="3326130"/>
            <a:ext cx="24003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When the system prompt tries to handle planning + coding + reviewing, output quality collapses.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33"/>
          <p:cNvSpPr/>
          <p:nvPr/>
        </p:nvSpPr>
        <p:spPr>
          <a:xfrm>
            <a:off x="3360420" y="4011930"/>
            <a:ext cx="2400300" cy="582900"/>
          </a:xfrm>
          <a:prstGeom prst="rect">
            <a:avLst/>
          </a:prstGeom>
          <a:solidFill>
            <a:srgbClr val="F9F5F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33"/>
          <p:cNvSpPr/>
          <p:nvPr/>
        </p:nvSpPr>
        <p:spPr>
          <a:xfrm>
            <a:off x="3429000" y="4046220"/>
            <a:ext cx="226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THE FIX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33"/>
          <p:cNvSpPr/>
          <p:nvPr/>
        </p:nvSpPr>
        <p:spPr>
          <a:xfrm>
            <a:off x="3429000" y="4217670"/>
            <a:ext cx="22632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900" u="none" cap="none" strike="noStrike">
                <a:solidFill>
                  <a:srgbClr val="2A5018"/>
                </a:solidFill>
                <a:latin typeface="Calibri"/>
                <a:ea typeface="Calibri"/>
                <a:cs typeface="Calibri"/>
                <a:sym typeface="Calibri"/>
              </a:rPr>
              <a:t>Single responsibility per agent. Pipelines, not god-prompts. Easier to debug and replace.</a:t>
            </a:r>
            <a:endParaRPr b="0" i="0" sz="900" u="none" cap="none" strike="noStrike">
              <a:solidFill>
                <a:srgbClr val="2A50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33"/>
          <p:cNvSpPr/>
          <p:nvPr/>
        </p:nvSpPr>
        <p:spPr>
          <a:xfrm>
            <a:off x="6069330" y="1543050"/>
            <a:ext cx="2743200" cy="3154800"/>
          </a:xfrm>
          <a:prstGeom prst="rect">
            <a:avLst/>
          </a:prstGeom>
          <a:solidFill>
            <a:srgbClr val="2A3D1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33"/>
          <p:cNvSpPr/>
          <p:nvPr/>
        </p:nvSpPr>
        <p:spPr>
          <a:xfrm>
            <a:off x="6069330" y="1543050"/>
            <a:ext cx="2743200" cy="4803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33"/>
          <p:cNvSpPr/>
          <p:nvPr/>
        </p:nvSpPr>
        <p:spPr>
          <a:xfrm>
            <a:off x="6206490" y="1611630"/>
            <a:ext cx="6858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81" name="Google Shape;68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32470" y="1666494"/>
            <a:ext cx="308611" cy="308611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33"/>
          <p:cNvSpPr/>
          <p:nvPr/>
        </p:nvSpPr>
        <p:spPr>
          <a:xfrm>
            <a:off x="6240780" y="2160270"/>
            <a:ext cx="24003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F5F0E8"/>
                </a:solidFill>
                <a:latin typeface="Calibri"/>
                <a:ea typeface="Calibri"/>
                <a:cs typeface="Calibri"/>
                <a:sym typeface="Calibri"/>
              </a:rPr>
              <a:t>WHAT BROKE</a:t>
            </a:r>
            <a:endParaRPr b="0" i="0" sz="800" u="none" cap="none" strike="noStrike">
              <a:solidFill>
                <a:srgbClr val="F5F0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33"/>
          <p:cNvSpPr/>
          <p:nvPr/>
        </p:nvSpPr>
        <p:spPr>
          <a:xfrm>
            <a:off x="6240780" y="2577585"/>
            <a:ext cx="2400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0" lang="en" sz="1200" u="none" cap="none" strike="noStrike">
                <a:solidFill>
                  <a:srgbClr val="F5F0E8"/>
                </a:solidFill>
                <a:latin typeface="Calibri"/>
                <a:ea typeface="Calibri"/>
                <a:cs typeface="Calibri"/>
                <a:sym typeface="Calibri"/>
              </a:rPr>
              <a:t>Without guardrails, agents do exactly what you didn't want them to.</a:t>
            </a:r>
            <a:endParaRPr i="0" sz="1200" u="none" cap="none" strike="noStrike">
              <a:solidFill>
                <a:srgbClr val="F5F0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33"/>
          <p:cNvSpPr/>
          <p:nvPr/>
        </p:nvSpPr>
        <p:spPr>
          <a:xfrm>
            <a:off x="6240780" y="3154680"/>
            <a:ext cx="24003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1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WHY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3"/>
          <p:cNvSpPr/>
          <p:nvPr/>
        </p:nvSpPr>
        <p:spPr>
          <a:xfrm>
            <a:off x="6240780" y="3326130"/>
            <a:ext cx="24003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An agent will happily delete your repo, drop your tables, or paste your API keys to a third party.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33"/>
          <p:cNvSpPr/>
          <p:nvPr/>
        </p:nvSpPr>
        <p:spPr>
          <a:xfrm>
            <a:off x="6240780" y="4011930"/>
            <a:ext cx="2400300" cy="582900"/>
          </a:xfrm>
          <a:prstGeom prst="rect">
            <a:avLst/>
          </a:prstGeom>
          <a:solidFill>
            <a:srgbClr val="F9F5F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3"/>
          <p:cNvSpPr/>
          <p:nvPr/>
        </p:nvSpPr>
        <p:spPr>
          <a:xfrm>
            <a:off x="6309360" y="4046220"/>
            <a:ext cx="22632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7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THE FIX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33"/>
          <p:cNvSpPr/>
          <p:nvPr/>
        </p:nvSpPr>
        <p:spPr>
          <a:xfrm>
            <a:off x="6309360" y="4217670"/>
            <a:ext cx="22632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800"/>
              <a:buFont typeface="Calibri"/>
              <a:buNone/>
            </a:pPr>
            <a:r>
              <a:rPr b="0" i="0" lang="en" sz="900" u="none" cap="none" strike="noStrike">
                <a:solidFill>
                  <a:srgbClr val="2A5018"/>
                </a:solidFill>
                <a:latin typeface="Calibri"/>
                <a:ea typeface="Calibri"/>
                <a:cs typeface="Calibri"/>
                <a:sym typeface="Calibri"/>
              </a:rPr>
              <a:t>Input + output guardrails on every agent. Human gate for any irreversible action.</a:t>
            </a:r>
            <a:endParaRPr b="0" i="0" sz="900" u="none" cap="none" strike="noStrike">
              <a:solidFill>
                <a:srgbClr val="2A50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33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33"/>
          <p:cNvSpPr/>
          <p:nvPr/>
        </p:nvSpPr>
        <p:spPr>
          <a:xfrm>
            <a:off x="283875" y="4820150"/>
            <a:ext cx="8796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21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34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34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WHERE THIS GOES NEXT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34"/>
          <p:cNvSpPr/>
          <p:nvPr/>
        </p:nvSpPr>
        <p:spPr>
          <a:xfrm>
            <a:off x="342900" y="661082"/>
            <a:ext cx="82296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3000"/>
              <a:buFont typeface="Calibri"/>
              <a:buNone/>
            </a:pPr>
            <a:r>
              <a:rPr b="1" i="0" lang="en" sz="30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MCP</a:t>
            </a:r>
            <a:r>
              <a:rPr b="1" i="0" lang="en" sz="30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 is the </a:t>
            </a:r>
            <a:r>
              <a:rPr b="1" i="0" lang="en" sz="30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REST</a:t>
            </a:r>
            <a:r>
              <a:rPr b="1" i="0" lang="en" sz="30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 of agentic AI.</a:t>
            </a:r>
            <a:endParaRPr i="0" sz="30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99" name="Google Shape;699;p34"/>
          <p:cNvSpPr/>
          <p:nvPr/>
        </p:nvSpPr>
        <p:spPr>
          <a:xfrm>
            <a:off x="342900" y="1224081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200"/>
              <a:buFont typeface="Calibri"/>
              <a:buNone/>
            </a:pPr>
            <a:r>
              <a:rPr b="0" i="1" lang="en" sz="12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Today every agent system rebuilds tool integrations from scratch. Tomorrow they don't.</a:t>
            </a:r>
            <a:endParaRPr b="0" i="0" sz="12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34"/>
          <p:cNvSpPr/>
          <p:nvPr/>
        </p:nvSpPr>
        <p:spPr>
          <a:xfrm>
            <a:off x="342900" y="1660016"/>
            <a:ext cx="4046100" cy="25377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34"/>
          <p:cNvSpPr/>
          <p:nvPr/>
        </p:nvSpPr>
        <p:spPr>
          <a:xfrm>
            <a:off x="342900" y="1660016"/>
            <a:ext cx="4046100" cy="342900"/>
          </a:xfrm>
          <a:prstGeom prst="rect">
            <a:avLst/>
          </a:prstGeom>
          <a:solidFill>
            <a:srgbClr val="E53935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34"/>
          <p:cNvSpPr/>
          <p:nvPr/>
        </p:nvSpPr>
        <p:spPr>
          <a:xfrm>
            <a:off x="342900" y="1660016"/>
            <a:ext cx="4046100" cy="3429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TODAY  ·  HARDCODED TOOLS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34"/>
          <p:cNvSpPr/>
          <p:nvPr/>
        </p:nvSpPr>
        <p:spPr>
          <a:xfrm>
            <a:off x="548640" y="214007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Every agent reimplements its own Jira tool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34"/>
          <p:cNvSpPr/>
          <p:nvPr/>
        </p:nvSpPr>
        <p:spPr>
          <a:xfrm>
            <a:off x="548640" y="251726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Every agent reimplements its own Slack tool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34"/>
          <p:cNvSpPr/>
          <p:nvPr/>
        </p:nvSpPr>
        <p:spPr>
          <a:xfrm>
            <a:off x="548640" y="289445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Tool changes require code changes everywhere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34"/>
          <p:cNvSpPr/>
          <p:nvPr/>
        </p:nvSpPr>
        <p:spPr>
          <a:xfrm>
            <a:off x="548640" y="327164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No shared tool registry across teams or projects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34"/>
          <p:cNvSpPr/>
          <p:nvPr/>
        </p:nvSpPr>
        <p:spPr>
          <a:xfrm>
            <a:off x="548640" y="364883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✗  Agent ↔ tool coupling is tight and brittle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34"/>
          <p:cNvSpPr/>
          <p:nvPr/>
        </p:nvSpPr>
        <p:spPr>
          <a:xfrm>
            <a:off x="4732020" y="1660016"/>
            <a:ext cx="4046100" cy="2537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4"/>
          <p:cNvSpPr/>
          <p:nvPr/>
        </p:nvSpPr>
        <p:spPr>
          <a:xfrm>
            <a:off x="4732020" y="1660016"/>
            <a:ext cx="4046100" cy="342900"/>
          </a:xfrm>
          <a:prstGeom prst="rect">
            <a:avLst/>
          </a:prstGeom>
          <a:solidFill>
            <a:srgbClr val="43A047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34"/>
          <p:cNvSpPr/>
          <p:nvPr/>
        </p:nvSpPr>
        <p:spPr>
          <a:xfrm>
            <a:off x="4732020" y="1660016"/>
            <a:ext cx="4046100" cy="342900"/>
          </a:xfrm>
          <a:prstGeom prst="rect">
            <a:avLst/>
          </a:prstGeom>
          <a:solidFill>
            <a:srgbClr val="344F1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TOMORROW  ·  MCP SERVERS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34"/>
          <p:cNvSpPr/>
          <p:nvPr/>
        </p:nvSpPr>
        <p:spPr>
          <a:xfrm>
            <a:off x="4937760" y="214007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One Jira MCP server, used by every agent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34"/>
          <p:cNvSpPr/>
          <p:nvPr/>
        </p:nvSpPr>
        <p:spPr>
          <a:xfrm>
            <a:off x="4937760" y="251726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One Slack MCP server, reused everywhere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34"/>
          <p:cNvSpPr/>
          <p:nvPr/>
        </p:nvSpPr>
        <p:spPr>
          <a:xfrm>
            <a:off x="4937760" y="289445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Tool changes propagate instantly to all agents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34"/>
          <p:cNvSpPr/>
          <p:nvPr/>
        </p:nvSpPr>
        <p:spPr>
          <a:xfrm>
            <a:off x="4937760" y="327164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Shared registries across teams and orgs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34"/>
          <p:cNvSpPr/>
          <p:nvPr/>
        </p:nvSpPr>
        <p:spPr>
          <a:xfrm>
            <a:off x="4937760" y="3648836"/>
            <a:ext cx="363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✓  Agent ↔ tool decoupled like REST decoupled web</a:t>
            </a:r>
            <a:endParaRPr b="0" i="0" sz="10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34"/>
          <p:cNvSpPr/>
          <p:nvPr/>
        </p:nvSpPr>
        <p:spPr>
          <a:xfrm>
            <a:off x="342900" y="4334792"/>
            <a:ext cx="8435400" cy="3429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34"/>
          <p:cNvSpPr/>
          <p:nvPr/>
        </p:nvSpPr>
        <p:spPr>
          <a:xfrm>
            <a:off x="342900" y="4364140"/>
            <a:ext cx="8435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In 2026, agents that win will be the ones using MCP. Agents that lose will be the ones that hardcoded everything.</a:t>
            </a:r>
            <a:endParaRPr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34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34"/>
          <p:cNvSpPr/>
          <p:nvPr/>
        </p:nvSpPr>
        <p:spPr>
          <a:xfrm>
            <a:off x="283875" y="4820150"/>
            <a:ext cx="875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22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5"/>
          <p:cNvSpPr/>
          <p:nvPr/>
        </p:nvSpPr>
        <p:spPr>
          <a:xfrm>
            <a:off x="342900" y="272167"/>
            <a:ext cx="8435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1700"/>
              <a:buFont typeface="Calibri"/>
              <a:buNone/>
            </a:pPr>
            <a:r>
              <a:rPr b="0" i="1" lang="en" sz="17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If your team needs an agentic system —</a:t>
            </a:r>
            <a:endParaRPr b="0" i="0" sz="17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35"/>
          <p:cNvSpPr/>
          <p:nvPr/>
        </p:nvSpPr>
        <p:spPr>
          <a:xfrm>
            <a:off x="342900" y="717937"/>
            <a:ext cx="8435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4500"/>
              <a:buFont typeface="Calibri"/>
              <a:buNone/>
            </a:pPr>
            <a:r>
              <a:rPr b="1" i="0" lang="en" sz="45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let's talk.</a:t>
            </a:r>
            <a:endParaRPr i="0" sz="45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27" name="Google Shape;727;p35"/>
          <p:cNvSpPr/>
          <p:nvPr/>
        </p:nvSpPr>
        <p:spPr>
          <a:xfrm>
            <a:off x="365012" y="1599482"/>
            <a:ext cx="2674500" cy="278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35"/>
          <p:cNvSpPr/>
          <p:nvPr/>
        </p:nvSpPr>
        <p:spPr>
          <a:xfrm>
            <a:off x="365012" y="1599481"/>
            <a:ext cx="2674500" cy="685800"/>
          </a:xfrm>
          <a:prstGeom prst="rect">
            <a:avLst/>
          </a:prstGeom>
          <a:solidFill>
            <a:srgbClr val="25D36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29" name="Google Shape;72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188" y="1690378"/>
            <a:ext cx="494900" cy="4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35"/>
          <p:cNvSpPr/>
          <p:nvPr/>
        </p:nvSpPr>
        <p:spPr>
          <a:xfrm>
            <a:off x="639202" y="1839610"/>
            <a:ext cx="240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1" i="0" lang="en" sz="1700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WHATSAPP</a:t>
            </a:r>
            <a:endParaRPr i="0" sz="170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1" name="Google Shape;731;p35"/>
          <p:cNvSpPr/>
          <p:nvPr/>
        </p:nvSpPr>
        <p:spPr>
          <a:xfrm>
            <a:off x="502177" y="2395886"/>
            <a:ext cx="2400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3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Quick chat, today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35"/>
          <p:cNvSpPr/>
          <p:nvPr/>
        </p:nvSpPr>
        <p:spPr>
          <a:xfrm>
            <a:off x="536462" y="2674996"/>
            <a:ext cx="2331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Reply within hours · personal · best for hot conversations</a:t>
            </a:r>
            <a:endParaRPr b="0" i="0" sz="8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35"/>
          <p:cNvSpPr/>
          <p:nvPr/>
        </p:nvSpPr>
        <p:spPr>
          <a:xfrm>
            <a:off x="3249259" y="1599482"/>
            <a:ext cx="2674500" cy="278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35"/>
          <p:cNvSpPr/>
          <p:nvPr/>
        </p:nvSpPr>
        <p:spPr>
          <a:xfrm>
            <a:off x="3249262" y="1599481"/>
            <a:ext cx="2674500" cy="685800"/>
          </a:xfrm>
          <a:prstGeom prst="rect">
            <a:avLst/>
          </a:prstGeom>
          <a:solidFill>
            <a:srgbClr val="0A66C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35" name="Google Shape;73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6437" y="1736703"/>
            <a:ext cx="411617" cy="41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35"/>
          <p:cNvSpPr/>
          <p:nvPr/>
        </p:nvSpPr>
        <p:spPr>
          <a:xfrm>
            <a:off x="3495754" y="1839610"/>
            <a:ext cx="24003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1" i="0" lang="en" sz="1700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LINKEDIN</a:t>
            </a:r>
            <a:endParaRPr i="0" sz="170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7" name="Google Shape;737;p35"/>
          <p:cNvSpPr/>
          <p:nvPr/>
        </p:nvSpPr>
        <p:spPr>
          <a:xfrm>
            <a:off x="3386429" y="2407062"/>
            <a:ext cx="2400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300"/>
              <a:buFont typeface="Calibri"/>
              <a:buNone/>
            </a:pPr>
            <a:r>
              <a:rPr b="1"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Daily agentic AI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35"/>
          <p:cNvSpPr/>
          <p:nvPr/>
        </p:nvSpPr>
        <p:spPr>
          <a:xfrm>
            <a:off x="3420719" y="2686168"/>
            <a:ext cx="2331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800"/>
              <a:buFont typeface="Calibri"/>
              <a:buNone/>
            </a:pPr>
            <a:r>
              <a:rPr b="0" i="1" lang="en" sz="800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Follow for production lessons · case studies · behind the scenes</a:t>
            </a:r>
            <a:endParaRPr b="0" i="0" sz="80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5"/>
          <p:cNvSpPr/>
          <p:nvPr/>
        </p:nvSpPr>
        <p:spPr>
          <a:xfrm>
            <a:off x="342900" y="4713420"/>
            <a:ext cx="8435400" cy="2742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12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1" lang="en" sz="12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b="1" i="0" lang="en" sz="12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b="1" lang="en" sz="12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</a:t>
            </a:r>
            <a:r>
              <a:rPr lang="en" sz="12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12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&amp; CEO </a:t>
            </a:r>
            <a:r>
              <a:rPr lang="en" sz="12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i="0" lang="en" sz="12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b="1" lang="en" sz="1200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an Buffer Services</a:t>
            </a:r>
            <a:endParaRPr b="1" i="0" sz="12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0" name="Google Shape;740;p35" title="Wanddy PNG WB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33506" y="228936"/>
            <a:ext cx="2674500" cy="4685633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35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2" name="Google Shape;742;p35" title="whatsap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7075" y="3008637"/>
            <a:ext cx="1366236" cy="136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35" title="Linkedin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32890" y="3008637"/>
            <a:ext cx="1366236" cy="1366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 title="PPTVide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/>
          <p:nvPr/>
        </p:nvSpPr>
        <p:spPr>
          <a:xfrm>
            <a:off x="352735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>
            <a:off x="352735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THE REFRAME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342900" y="2031633"/>
            <a:ext cx="38970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300"/>
              <a:buFont typeface="Calibri"/>
              <a:buNone/>
            </a:pPr>
            <a:r>
              <a:rPr b="1" i="0" lang="en" sz="18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Today is about what comes</a:t>
            </a:r>
            <a:r>
              <a:rPr b="1" lang="en" sz="1800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b="1" i="0" lang="en" sz="18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next:</a:t>
            </a:r>
            <a:endParaRPr i="0" sz="18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342900" y="2521833"/>
            <a:ext cx="4024500" cy="13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900"/>
              <a:buFont typeface="Calibri"/>
              <a:buNone/>
            </a:pPr>
            <a:r>
              <a:rPr b="1" i="0" lang="en" sz="30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AI that runs</a:t>
            </a:r>
            <a:endParaRPr b="1" sz="3000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900"/>
              <a:buFont typeface="Calibri"/>
              <a:buNone/>
            </a:pPr>
            <a:r>
              <a:rPr b="1" i="0" lang="en" sz="30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without you</a:t>
            </a:r>
            <a:r>
              <a:rPr b="1" i="0" lang="en" sz="30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 in </a:t>
            </a:r>
            <a:endParaRPr b="1" i="0" sz="30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900"/>
              <a:buFont typeface="Calibri"/>
              <a:buNone/>
            </a:pPr>
            <a:r>
              <a:rPr b="1" i="0" lang="en" sz="30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the IDE at all.</a:t>
            </a:r>
            <a:endParaRPr i="0" sz="30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411742" y="4232553"/>
            <a:ext cx="8435400" cy="4116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411742" y="4232553"/>
            <a:ext cx="54900" cy="411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7316"/>
              </a:solidFill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651769" y="4232548"/>
            <a:ext cx="5869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100"/>
              <a:buFont typeface="Calibri"/>
              <a:buNone/>
            </a:pPr>
            <a:r>
              <a:rPr b="0"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Autonomous agents. Real Jira tickets. Real code. Live deployment. In 60 minutes.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7" title="I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6004" y="816575"/>
            <a:ext cx="4241145" cy="30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/>
          <p:nvPr/>
        </p:nvSpPr>
        <p:spPr>
          <a:xfrm>
            <a:off x="284150" y="804950"/>
            <a:ext cx="3955800" cy="9060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441241" y="972112"/>
            <a:ext cx="40245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2300"/>
              <a:buFont typeface="Calibri"/>
              <a:buNone/>
            </a:pPr>
            <a:r>
              <a:rPr b="1" i="0" lang="en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You've been told AI can write your code.</a:t>
            </a:r>
            <a:endParaRPr i="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441242" y="1348790"/>
            <a:ext cx="34938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2300"/>
              <a:buFont typeface="Calibri"/>
              <a:buNone/>
            </a:pPr>
            <a:r>
              <a:rPr b="1" i="0" lang="en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You've been told to be careful with it.</a:t>
            </a:r>
            <a:endParaRPr i="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0" name="Google Shape;100;p17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04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8" title="Rio 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60883" y="2260800"/>
            <a:ext cx="1515976" cy="227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 title="Mike PN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468" y="2552091"/>
            <a:ext cx="1376435" cy="239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 title="Elyra PN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1157" y="2938774"/>
            <a:ext cx="1521293" cy="228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 title="Halpie P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59031" y="2130956"/>
            <a:ext cx="1595983" cy="239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 title="Aven PNG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29337" y="2310780"/>
            <a:ext cx="1595976" cy="2393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 title="Spark 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52287" y="2451000"/>
            <a:ext cx="1640599" cy="246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 title="Classie PNG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76402" y="2922783"/>
            <a:ext cx="1421571" cy="213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 title="Zivo PNG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374028" y="3069016"/>
            <a:ext cx="1463316" cy="219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 title="Leo PNG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44737" y="2945914"/>
            <a:ext cx="1521293" cy="228193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/>
          <p:nvPr/>
        </p:nvSpPr>
        <p:spPr>
          <a:xfrm>
            <a:off x="463325" y="259925"/>
            <a:ext cx="5379600" cy="1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900"/>
              <a:buFont typeface="Calibri"/>
              <a:buNone/>
            </a:pPr>
            <a:r>
              <a:rPr b="1" lang="en" sz="3200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Our Agentic</a:t>
            </a:r>
            <a:endParaRPr b="1" sz="3300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900"/>
              <a:buFont typeface="Calibri"/>
              <a:buNone/>
            </a:pPr>
            <a:r>
              <a:rPr b="1" lang="en" sz="3200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Virtual Family</a:t>
            </a:r>
            <a:endParaRPr b="1" i="0" sz="32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6" name="Google Shape;116;p18" title="Kairo PNG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17232" y="2952963"/>
            <a:ext cx="1515981" cy="227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 title="Odoo PNG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59761" y="2818401"/>
            <a:ext cx="1425993" cy="250679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/>
          <p:nvPr/>
        </p:nvSpPr>
        <p:spPr>
          <a:xfrm rot="-230420">
            <a:off x="4790508" y="552871"/>
            <a:ext cx="2786056" cy="1475106"/>
          </a:xfrm>
          <a:prstGeom prst="wedgeEllipseCallout">
            <a:avLst>
              <a:gd fmla="val -42587" name="adj1"/>
              <a:gd fmla="val 59340" name="adj2"/>
            </a:avLst>
          </a:prstGeom>
          <a:solidFill>
            <a:srgbClr val="344F1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8"/>
          <p:cNvSpPr/>
          <p:nvPr/>
        </p:nvSpPr>
        <p:spPr>
          <a:xfrm>
            <a:off x="5185047" y="942402"/>
            <a:ext cx="2182200" cy="5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900"/>
              <a:buFont typeface="Calibri"/>
              <a:buNone/>
            </a:pPr>
            <a:r>
              <a:rPr b="1" lang="en" sz="2600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I’m Wanddy</a:t>
            </a:r>
            <a:endParaRPr b="1" i="0" sz="260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0" name="Google Shape;120;p18"/>
          <p:cNvSpPr/>
          <p:nvPr/>
        </p:nvSpPr>
        <p:spPr>
          <a:xfrm>
            <a:off x="4919394" y="1376421"/>
            <a:ext cx="2480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4991A"/>
              </a:buClr>
              <a:buSzPts val="1700"/>
              <a:buFont typeface="Georgia"/>
              <a:buNone/>
            </a:pPr>
            <a:r>
              <a:rPr i="1" lang="en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Meet my Agentic AI </a:t>
            </a:r>
            <a:endParaRPr i="1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4991A"/>
              </a:buClr>
              <a:buSzPts val="1700"/>
              <a:buFont typeface="Georgia"/>
              <a:buNone/>
            </a:pPr>
            <a:r>
              <a:rPr i="1" lang="en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Virtually buddies.</a:t>
            </a:r>
            <a:endParaRPr i="1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1" name="Google Shape;121;p18" title="Wanddy PNG WB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016853" y="1421709"/>
            <a:ext cx="2270300" cy="3977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3D1A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>
            <a:off x="342900" y="1028700"/>
            <a:ext cx="8229600" cy="8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b="1" lang="en" sz="5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Before</a:t>
            </a:r>
            <a:r>
              <a:rPr b="1" i="0" lang="en" sz="5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slides.</a:t>
            </a:r>
            <a:endParaRPr i="0" sz="54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19"/>
          <p:cNvSpPr/>
          <p:nvPr/>
        </p:nvSpPr>
        <p:spPr>
          <a:xfrm>
            <a:off x="342900" y="1851660"/>
            <a:ext cx="8229600" cy="8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5400"/>
              <a:buFont typeface="Calibri"/>
              <a:buNone/>
            </a:pPr>
            <a:r>
              <a:rPr b="1" lang="en" sz="5400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Let’s give goal</a:t>
            </a:r>
            <a:endParaRPr i="0" sz="5400" u="none" cap="none" strike="noStrike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4046220" y="2743200"/>
            <a:ext cx="1028700" cy="276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/>
          <p:nvPr/>
        </p:nvSpPr>
        <p:spPr>
          <a:xfrm>
            <a:off x="342900" y="2948940"/>
            <a:ext cx="8229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1400"/>
              <a:buFont typeface="Calibri"/>
              <a:buNone/>
            </a:pPr>
            <a:r>
              <a:rPr b="0" i="1" lang="en" sz="14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Anything reasonable. Restaurant menu. Yoga schedule. Booking form. Portfolio.</a:t>
            </a:r>
            <a:endParaRPr b="0" i="0" sz="14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342900" y="3326130"/>
            <a:ext cx="8229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1400"/>
              <a:buFont typeface="Calibri"/>
              <a:buNone/>
            </a:pPr>
            <a:r>
              <a:rPr b="0" i="1" lang="en" sz="14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I'll type it in Discord. The agents will build it. We'll watch it go live.</a:t>
            </a:r>
            <a:endParaRPr b="0" i="0" sz="14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9"/>
          <p:cNvSpPr/>
          <p:nvPr/>
        </p:nvSpPr>
        <p:spPr>
          <a:xfrm>
            <a:off x="2160270" y="3909060"/>
            <a:ext cx="4800600" cy="480300"/>
          </a:xfrm>
          <a:prstGeom prst="rect">
            <a:avLst/>
          </a:prstGeom>
          <a:solidFill>
            <a:srgbClr val="F9F5F0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9"/>
          <p:cNvSpPr/>
          <p:nvPr/>
        </p:nvSpPr>
        <p:spPr>
          <a:xfrm>
            <a:off x="2171695" y="3909060"/>
            <a:ext cx="4800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onsolas"/>
              <a:buNone/>
            </a:pPr>
            <a:r>
              <a:rPr b="1" i="0" lang="en" sz="1700" u="none" cap="none" strike="noStrike">
                <a:solidFill>
                  <a:srgbClr val="F4991A"/>
                </a:solidFill>
                <a:latin typeface="Consolas"/>
                <a:ea typeface="Consolas"/>
                <a:cs typeface="Consolas"/>
                <a:sym typeface="Consolas"/>
              </a:rPr>
              <a:t>!build  a  ___________________________</a:t>
            </a:r>
            <a:endParaRPr b="0" i="0" sz="17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9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9"/>
          <p:cNvSpPr/>
          <p:nvPr/>
        </p:nvSpPr>
        <p:spPr>
          <a:xfrm>
            <a:off x="283869" y="4820140"/>
            <a:ext cx="8666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18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0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READING THE ROOM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0"/>
          <p:cNvSpPr/>
          <p:nvPr/>
        </p:nvSpPr>
        <p:spPr>
          <a:xfrm>
            <a:off x="342900" y="788670"/>
            <a:ext cx="8435400" cy="6171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0"/>
          <p:cNvSpPr/>
          <p:nvPr/>
        </p:nvSpPr>
        <p:spPr>
          <a:xfrm>
            <a:off x="342900" y="788670"/>
            <a:ext cx="54900" cy="617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0"/>
          <p:cNvSpPr/>
          <p:nvPr/>
        </p:nvSpPr>
        <p:spPr>
          <a:xfrm>
            <a:off x="582930" y="788670"/>
            <a:ext cx="80925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In Chhello Show, the boy spends the whole film trying to understand how the projector works —</a:t>
            </a:r>
            <a:endParaRPr i="1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what makes the magic.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20"/>
          <p:cNvSpPr/>
          <p:nvPr/>
        </p:nvSpPr>
        <p:spPr>
          <a:xfrm>
            <a:off x="342900" y="1759149"/>
            <a:ext cx="8435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2000"/>
              <a:buFont typeface="Calibri"/>
              <a:buNone/>
            </a:pPr>
            <a:r>
              <a:rPr i="0" lang="en" sz="2400" u="none" cap="none" strike="noStrike">
                <a:solidFill>
                  <a:srgbClr val="7A8F6A"/>
                </a:solidFill>
                <a:latin typeface="Georgia"/>
                <a:ea typeface="Georgia"/>
                <a:cs typeface="Georgia"/>
                <a:sym typeface="Georgia"/>
              </a:rPr>
              <a:t>Today I'm not going to show you the magic.</a:t>
            </a:r>
            <a:endParaRPr i="0" sz="2400" u="none" cap="none" strike="noStrike">
              <a:solidFill>
                <a:srgbClr val="7A8F6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20"/>
          <p:cNvSpPr/>
          <p:nvPr/>
        </p:nvSpPr>
        <p:spPr>
          <a:xfrm>
            <a:off x="342900" y="2318148"/>
            <a:ext cx="84354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8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I'm going to show you the </a:t>
            </a:r>
            <a:r>
              <a:rPr b="1" i="0" lang="en" sz="28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mechanism</a:t>
            </a:r>
            <a:r>
              <a:rPr b="1" i="0" lang="en" sz="28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 i="0" sz="28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20"/>
          <p:cNvSpPr/>
          <p:nvPr/>
        </p:nvSpPr>
        <p:spPr>
          <a:xfrm>
            <a:off x="1028700" y="3159099"/>
            <a:ext cx="7063800" cy="13290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0"/>
          <p:cNvSpPr/>
          <p:nvPr/>
        </p:nvSpPr>
        <p:spPr>
          <a:xfrm>
            <a:off x="1028700" y="3263910"/>
            <a:ext cx="7063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900"/>
              <a:buFont typeface="Calibri"/>
              <a:buNone/>
            </a:pPr>
            <a:r>
              <a:rPr b="1" i="0" lang="en" sz="10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QUICK SHOW OF HANDS</a:t>
            </a:r>
            <a:endParaRPr b="0" i="0" sz="10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0"/>
          <p:cNvSpPr/>
          <p:nvPr/>
        </p:nvSpPr>
        <p:spPr>
          <a:xfrm>
            <a:off x="1028700" y="3548064"/>
            <a:ext cx="70638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libri"/>
              <a:buNone/>
            </a:pPr>
            <a:r>
              <a:rPr b="1" i="0" lang="en" sz="2100" u="none" cap="none" strike="noStrike">
                <a:solidFill>
                  <a:srgbClr val="F9F5F0"/>
                </a:solidFill>
                <a:latin typeface="Georgia"/>
                <a:ea typeface="Georgia"/>
                <a:cs typeface="Georgia"/>
                <a:sym typeface="Georgia"/>
              </a:rPr>
              <a:t>Who has actually built an AI agent before?</a:t>
            </a:r>
            <a:endParaRPr i="0" sz="2100" u="none" cap="none" strike="noStrike">
              <a:solidFill>
                <a:srgbClr val="F9F5F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Google Shape;151;p20"/>
          <p:cNvSpPr/>
          <p:nvPr/>
        </p:nvSpPr>
        <p:spPr>
          <a:xfrm>
            <a:off x="1028700" y="4003407"/>
            <a:ext cx="7063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3C5E0"/>
              </a:buClr>
              <a:buSzPts val="1100"/>
              <a:buFont typeface="Calibri"/>
              <a:buNone/>
            </a:pPr>
            <a:r>
              <a:rPr b="0" i="1" lang="en" sz="1100" u="none" cap="none" strike="noStrike">
                <a:solidFill>
                  <a:srgbClr val="F9F5F0"/>
                </a:solidFill>
                <a:latin typeface="Calibri"/>
                <a:ea typeface="Calibri"/>
                <a:cs typeface="Calibri"/>
                <a:sym typeface="Calibri"/>
              </a:rPr>
              <a:t>Written the code  ·  made it call tools  ·  ran a loop</a:t>
            </a:r>
            <a:endParaRPr b="0" i="0" sz="11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283875" y="4820150"/>
            <a:ext cx="880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05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1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FOUNDATION  ·  90 SECONDS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1"/>
          <p:cNvSpPr/>
          <p:nvPr/>
        </p:nvSpPr>
        <p:spPr>
          <a:xfrm>
            <a:off x="342900" y="720090"/>
            <a:ext cx="8229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An agent is three things working together.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2" name="Google Shape;162;p21"/>
          <p:cNvSpPr/>
          <p:nvPr/>
        </p:nvSpPr>
        <p:spPr>
          <a:xfrm>
            <a:off x="274325" y="1371600"/>
            <a:ext cx="2743200" cy="24168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1"/>
          <p:cNvSpPr/>
          <p:nvPr/>
        </p:nvSpPr>
        <p:spPr>
          <a:xfrm>
            <a:off x="264490" y="1371600"/>
            <a:ext cx="2743200" cy="5484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4" name="Google Shape;16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003" y="1518275"/>
            <a:ext cx="255025" cy="25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1"/>
          <p:cNvSpPr/>
          <p:nvPr/>
        </p:nvSpPr>
        <p:spPr>
          <a:xfrm>
            <a:off x="1140493" y="1491438"/>
            <a:ext cx="991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700"/>
              <a:buFont typeface="Calibri"/>
              <a:buNone/>
            </a:pPr>
            <a:r>
              <a:rPr b="1" i="0" lang="en" sz="18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LLM</a:t>
            </a:r>
            <a:endParaRPr i="0" sz="1800" u="none" cap="none" strike="noStrike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445770" y="2162434"/>
            <a:ext cx="240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The brain that decides what to do.</a:t>
            </a:r>
            <a:endParaRPr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445770" y="2986443"/>
            <a:ext cx="24003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Claude  ·  GPT  ·  Gemini</a:t>
            </a:r>
            <a:endParaRPr b="0"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3188975" y="1371600"/>
            <a:ext cx="2743200" cy="24168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1"/>
          <p:cNvSpPr/>
          <p:nvPr/>
        </p:nvSpPr>
        <p:spPr>
          <a:xfrm>
            <a:off x="3188975" y="1371600"/>
            <a:ext cx="2743200" cy="5484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0" name="Google Shape;17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1649" y="1518284"/>
            <a:ext cx="255025" cy="25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/>
          <p:nvPr/>
        </p:nvSpPr>
        <p:spPr>
          <a:xfrm>
            <a:off x="4123213" y="1491425"/>
            <a:ext cx="1170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700"/>
              <a:buFont typeface="Calibri"/>
              <a:buNone/>
            </a:pPr>
            <a:r>
              <a:rPr b="1" i="0" lang="en" sz="18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TOOLS</a:t>
            </a:r>
            <a:endParaRPr i="0" sz="1800" u="none" cap="none" strike="noStrike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3360420" y="2162434"/>
            <a:ext cx="240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Functions the LLM can call to act on the world.</a:t>
            </a:r>
            <a:endParaRPr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1"/>
          <p:cNvSpPr/>
          <p:nvPr/>
        </p:nvSpPr>
        <p:spPr>
          <a:xfrm>
            <a:off x="3360420" y="2986443"/>
            <a:ext cx="24003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search_jira()  ·  create_ticket()  ·  send_email()</a:t>
            </a:r>
            <a:endParaRPr b="0"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1"/>
          <p:cNvSpPr/>
          <p:nvPr/>
        </p:nvSpPr>
        <p:spPr>
          <a:xfrm>
            <a:off x="6103625" y="1371600"/>
            <a:ext cx="2743200" cy="24168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19050">
              <a:srgbClr val="000000">
                <a:alpha val="784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1"/>
          <p:cNvSpPr/>
          <p:nvPr/>
        </p:nvSpPr>
        <p:spPr>
          <a:xfrm>
            <a:off x="6103625" y="1371600"/>
            <a:ext cx="2743200" cy="548400"/>
          </a:xfrm>
          <a:prstGeom prst="rect">
            <a:avLst/>
          </a:prstGeom>
          <a:solidFill>
            <a:srgbClr val="2A3D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6" name="Google Shape;17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12992" y="1542900"/>
            <a:ext cx="205789" cy="2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1"/>
          <p:cNvSpPr/>
          <p:nvPr/>
        </p:nvSpPr>
        <p:spPr>
          <a:xfrm>
            <a:off x="6855816" y="1484675"/>
            <a:ext cx="1170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700"/>
              <a:buFont typeface="Calibri"/>
              <a:buNone/>
            </a:pPr>
            <a:r>
              <a:rPr b="1" i="0" lang="en" sz="1800" u="none" cap="none" strike="noStrike">
                <a:solidFill>
                  <a:srgbClr val="F4991A"/>
                </a:solidFill>
                <a:latin typeface="Georgia"/>
                <a:ea typeface="Georgia"/>
                <a:cs typeface="Georgia"/>
                <a:sym typeface="Georgia"/>
              </a:rPr>
              <a:t>LOOP</a:t>
            </a:r>
            <a:endParaRPr i="0" sz="1800" u="none" cap="none" strike="noStrike">
              <a:solidFill>
                <a:srgbClr val="F4991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6275070" y="2162434"/>
            <a:ext cx="2400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0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The cycle that lets it keep going until done.</a:t>
            </a:r>
            <a:endParaRPr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1"/>
          <p:cNvSpPr/>
          <p:nvPr/>
        </p:nvSpPr>
        <p:spPr>
          <a:xfrm>
            <a:off x="6275070" y="2986443"/>
            <a:ext cx="24003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Calibri"/>
              <a:buNone/>
            </a:pPr>
            <a:r>
              <a:rPr b="0" i="1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Reason  →  Act  →  Observe  →  repeat</a:t>
            </a:r>
            <a:endParaRPr b="0"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1"/>
          <p:cNvSpPr/>
          <p:nvPr/>
        </p:nvSpPr>
        <p:spPr>
          <a:xfrm>
            <a:off x="402175" y="3962950"/>
            <a:ext cx="8435100" cy="6411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286946" y="3963025"/>
            <a:ext cx="51300" cy="6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/>
          <p:nvPr/>
        </p:nvSpPr>
        <p:spPr>
          <a:xfrm>
            <a:off x="591600" y="4135200"/>
            <a:ext cx="7233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Take any one of these three away </a:t>
            </a:r>
            <a:r>
              <a:rPr i="1" lang="en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i="1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 you don't have an agent. You have a chatbot, a script, </a:t>
            </a:r>
            <a:endParaRPr i="1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i="1" lang="en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or a one-shot prompt.</a:t>
            </a:r>
            <a:endParaRPr i="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3" name="Google Shape;183;p21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1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06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5F0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/>
          <p:nvPr/>
        </p:nvSpPr>
        <p:spPr>
          <a:xfrm>
            <a:off x="342900" y="342900"/>
            <a:ext cx="342900" cy="411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4991A"/>
              </a:solidFill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342900" y="44577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F4991A"/>
                </a:solidFill>
                <a:latin typeface="Calibri"/>
                <a:ea typeface="Calibri"/>
                <a:cs typeface="Calibri"/>
                <a:sym typeface="Calibri"/>
              </a:rPr>
              <a:t>FOUNDATION  ·  90 SECONDS</a:t>
            </a:r>
            <a:endParaRPr b="0" i="0" sz="800" u="none" cap="none" strike="noStrike">
              <a:solidFill>
                <a:srgbClr val="F499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2"/>
          <p:cNvSpPr/>
          <p:nvPr/>
        </p:nvSpPr>
        <p:spPr>
          <a:xfrm>
            <a:off x="342900" y="649906"/>
            <a:ext cx="8229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2300"/>
              <a:buFont typeface="Calibri"/>
              <a:buNone/>
            </a:pPr>
            <a:r>
              <a:rPr b="1" i="0" lang="en" sz="24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How an agent actually thinks.</a:t>
            </a:r>
            <a:endParaRPr i="0" sz="24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3" name="Google Shape;193;p22"/>
          <p:cNvSpPr/>
          <p:nvPr/>
        </p:nvSpPr>
        <p:spPr>
          <a:xfrm>
            <a:off x="342900" y="1091465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200"/>
              <a:buFont typeface="Calibri"/>
              <a:buNone/>
            </a:pPr>
            <a:r>
              <a:rPr b="0" i="1" lang="en" sz="1200" u="none" cap="none" strike="noStrike">
                <a:solidFill>
                  <a:srgbClr val="7A9A6A"/>
                </a:solidFill>
                <a:latin typeface="Calibri"/>
                <a:ea typeface="Calibri"/>
                <a:cs typeface="Calibri"/>
                <a:sym typeface="Calibri"/>
              </a:rPr>
              <a:t>The ReAct loop — reason, act, observe, repeat.</a:t>
            </a:r>
            <a:endParaRPr b="0" i="0" sz="1200" u="none" cap="none" strike="noStrike">
              <a:solidFill>
                <a:srgbClr val="7A9A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2"/>
          <p:cNvSpPr/>
          <p:nvPr/>
        </p:nvSpPr>
        <p:spPr>
          <a:xfrm>
            <a:off x="377190" y="1497129"/>
            <a:ext cx="41148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2"/>
          <p:cNvSpPr/>
          <p:nvPr/>
        </p:nvSpPr>
        <p:spPr>
          <a:xfrm>
            <a:off x="377190" y="1497129"/>
            <a:ext cx="54900" cy="12687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2"/>
          <p:cNvSpPr/>
          <p:nvPr/>
        </p:nvSpPr>
        <p:spPr>
          <a:xfrm>
            <a:off x="548640" y="1668579"/>
            <a:ext cx="377100" cy="3771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2"/>
          <p:cNvSpPr/>
          <p:nvPr/>
        </p:nvSpPr>
        <p:spPr>
          <a:xfrm>
            <a:off x="1028700" y="1668579"/>
            <a:ext cx="3360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B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REASON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8" name="Google Shape;198;p22"/>
          <p:cNvSpPr/>
          <p:nvPr/>
        </p:nvSpPr>
        <p:spPr>
          <a:xfrm>
            <a:off x="1028700" y="1977189"/>
            <a:ext cx="3360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What is the user asking? What do I need to find out?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1028700" y="2219826"/>
            <a:ext cx="3326100" cy="377100"/>
          </a:xfrm>
          <a:prstGeom prst="rect">
            <a:avLst/>
          </a:prstGeom>
          <a:solidFill>
            <a:srgbClr val="344F1F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2"/>
          <p:cNvSpPr/>
          <p:nvPr/>
        </p:nvSpPr>
        <p:spPr>
          <a:xfrm>
            <a:off x="1097280" y="2233542"/>
            <a:ext cx="318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onsolas"/>
                <a:ea typeface="Consolas"/>
                <a:cs typeface="Consolas"/>
                <a:sym typeface="Consolas"/>
              </a:rPr>
              <a:t>"I need to check the Jira ticket status"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4629150" y="1497129"/>
            <a:ext cx="41148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2"/>
          <p:cNvSpPr/>
          <p:nvPr/>
        </p:nvSpPr>
        <p:spPr>
          <a:xfrm>
            <a:off x="4629150" y="1497129"/>
            <a:ext cx="54900" cy="12687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2"/>
          <p:cNvSpPr/>
          <p:nvPr/>
        </p:nvSpPr>
        <p:spPr>
          <a:xfrm>
            <a:off x="4800600" y="1668579"/>
            <a:ext cx="377100" cy="3771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5280660" y="1668579"/>
            <a:ext cx="3360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ACT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5280660" y="1977189"/>
            <a:ext cx="3360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Call a tool to take action.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2"/>
          <p:cNvSpPr/>
          <p:nvPr/>
        </p:nvSpPr>
        <p:spPr>
          <a:xfrm>
            <a:off x="5280660" y="2219826"/>
            <a:ext cx="3326100" cy="377100"/>
          </a:xfrm>
          <a:prstGeom prst="rect">
            <a:avLst/>
          </a:prstGeom>
          <a:solidFill>
            <a:srgbClr val="344F1F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2"/>
          <p:cNvSpPr/>
          <p:nvPr/>
        </p:nvSpPr>
        <p:spPr>
          <a:xfrm>
            <a:off x="5349240" y="2233542"/>
            <a:ext cx="318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onsolas"/>
                <a:ea typeface="Consolas"/>
                <a:cs typeface="Consolas"/>
                <a:sym typeface="Consolas"/>
              </a:rPr>
              <a:t>search_jira("PRJ-002")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2"/>
          <p:cNvSpPr/>
          <p:nvPr/>
        </p:nvSpPr>
        <p:spPr>
          <a:xfrm>
            <a:off x="377190" y="2943125"/>
            <a:ext cx="41148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2"/>
          <p:cNvSpPr/>
          <p:nvPr/>
        </p:nvSpPr>
        <p:spPr>
          <a:xfrm>
            <a:off x="377190" y="2943125"/>
            <a:ext cx="54900" cy="12687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2"/>
          <p:cNvSpPr/>
          <p:nvPr/>
        </p:nvSpPr>
        <p:spPr>
          <a:xfrm>
            <a:off x="548640" y="3114575"/>
            <a:ext cx="377100" cy="3771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2"/>
          <p:cNvSpPr/>
          <p:nvPr/>
        </p:nvSpPr>
        <p:spPr>
          <a:xfrm>
            <a:off x="1028700" y="3114575"/>
            <a:ext cx="3360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3A047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OBSERVE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2" name="Google Shape;212;p22"/>
          <p:cNvSpPr/>
          <p:nvPr/>
        </p:nvSpPr>
        <p:spPr>
          <a:xfrm>
            <a:off x="1028700" y="3423185"/>
            <a:ext cx="3360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Read the result of that action.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1028700" y="3665822"/>
            <a:ext cx="3326100" cy="377100"/>
          </a:xfrm>
          <a:prstGeom prst="rect">
            <a:avLst/>
          </a:prstGeom>
          <a:solidFill>
            <a:srgbClr val="344F1F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1097280" y="3679538"/>
            <a:ext cx="318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onsolas"/>
                <a:ea typeface="Consolas"/>
                <a:cs typeface="Consolas"/>
                <a:sym typeface="Consolas"/>
              </a:rPr>
              <a:t>"Status: In Progress, assigned to Rakesh"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4629150" y="2943125"/>
            <a:ext cx="4114800" cy="1268700"/>
          </a:xfrm>
          <a:prstGeom prst="rect">
            <a:avLst/>
          </a:prstGeom>
          <a:solidFill>
            <a:srgbClr val="F5F0E8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>
            <a:off x="4629150" y="2943125"/>
            <a:ext cx="54900" cy="12687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2"/>
          <p:cNvSpPr/>
          <p:nvPr/>
        </p:nvSpPr>
        <p:spPr>
          <a:xfrm>
            <a:off x="4800600" y="3114575"/>
            <a:ext cx="377100" cy="377100"/>
          </a:xfrm>
          <a:prstGeom prst="ellipse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2"/>
          <p:cNvSpPr/>
          <p:nvPr/>
        </p:nvSpPr>
        <p:spPr>
          <a:xfrm>
            <a:off x="5280660" y="3114575"/>
            <a:ext cx="3360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3935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344F1F"/>
                </a:solidFill>
                <a:latin typeface="Georgia"/>
                <a:ea typeface="Georgia"/>
                <a:cs typeface="Georgia"/>
                <a:sym typeface="Georgia"/>
              </a:rPr>
              <a:t>REPEAT</a:t>
            </a:r>
            <a:endParaRPr i="0" sz="1600" u="none" cap="none" strike="noStrike">
              <a:solidFill>
                <a:srgbClr val="344F1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5280660" y="3423185"/>
            <a:ext cx="3360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rPr>
              <a:t>Use what you learned. Loop back to Reason.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2"/>
          <p:cNvSpPr/>
          <p:nvPr/>
        </p:nvSpPr>
        <p:spPr>
          <a:xfrm>
            <a:off x="5280660" y="3665822"/>
            <a:ext cx="3326100" cy="377100"/>
          </a:xfrm>
          <a:prstGeom prst="rect">
            <a:avLst/>
          </a:prstGeom>
          <a:solidFill>
            <a:srgbClr val="344F1F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2"/>
          <p:cNvSpPr/>
          <p:nvPr/>
        </p:nvSpPr>
        <p:spPr>
          <a:xfrm>
            <a:off x="5349240" y="3679538"/>
            <a:ext cx="318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Consolas"/>
              <a:buNone/>
            </a:pPr>
            <a:r>
              <a:rPr b="0" i="1" lang="en" sz="1000" u="none" cap="none" strike="noStrike">
                <a:solidFill>
                  <a:srgbClr val="F9F5F0"/>
                </a:solidFill>
                <a:latin typeface="Consolas"/>
                <a:ea typeface="Consolas"/>
                <a:cs typeface="Consolas"/>
                <a:sym typeface="Consolas"/>
              </a:rPr>
              <a:t>"Now I know enough to answer."  →  Step 1</a:t>
            </a:r>
            <a:endParaRPr b="0" i="0" sz="1000" u="none" cap="none" strike="noStrike">
              <a:solidFill>
                <a:srgbClr val="F9F5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2"/>
          <p:cNvSpPr/>
          <p:nvPr/>
        </p:nvSpPr>
        <p:spPr>
          <a:xfrm>
            <a:off x="342900" y="4459304"/>
            <a:ext cx="8435400" cy="342900"/>
          </a:xfrm>
          <a:prstGeom prst="rect">
            <a:avLst/>
          </a:prstGeom>
          <a:solidFill>
            <a:srgbClr val="F2EAD3"/>
          </a:solidFill>
          <a:ln cap="flat" cmpd="sng" w="9525">
            <a:solidFill>
              <a:srgbClr val="D4C8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2"/>
          <p:cNvSpPr/>
          <p:nvPr/>
        </p:nvSpPr>
        <p:spPr>
          <a:xfrm>
            <a:off x="342900" y="4459304"/>
            <a:ext cx="54900" cy="342900"/>
          </a:xfrm>
          <a:prstGeom prst="rect">
            <a:avLst/>
          </a:prstGeom>
          <a:solidFill>
            <a:srgbClr val="F4991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2"/>
          <p:cNvSpPr/>
          <p:nvPr/>
        </p:nvSpPr>
        <p:spPr>
          <a:xfrm>
            <a:off x="582930" y="4459304"/>
            <a:ext cx="8092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00"/>
              <a:buFont typeface="Calibri"/>
              <a:buNone/>
            </a:pPr>
            <a:r>
              <a:rPr b="0" i="1" lang="en" u="none" cap="none" strike="noStrike">
                <a:solidFill>
                  <a:srgbClr val="344F1F"/>
                </a:solidFill>
                <a:latin typeface="Calibri"/>
                <a:ea typeface="Calibri"/>
                <a:cs typeface="Calibri"/>
                <a:sym typeface="Calibri"/>
              </a:rPr>
              <a:t>Every agent today follows this loop. The only difference is what tools you give it — and how you control it.</a:t>
            </a:r>
            <a:endParaRPr b="0" i="0" u="none" cap="none" strike="noStrike">
              <a:solidFill>
                <a:srgbClr val="344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2"/>
          <p:cNvSpPr/>
          <p:nvPr/>
        </p:nvSpPr>
        <p:spPr>
          <a:xfrm>
            <a:off x="548640" y="1668579"/>
            <a:ext cx="377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2"/>
          <p:cNvSpPr/>
          <p:nvPr/>
        </p:nvSpPr>
        <p:spPr>
          <a:xfrm>
            <a:off x="4800600" y="1668579"/>
            <a:ext cx="377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2"/>
          <p:cNvSpPr/>
          <p:nvPr/>
        </p:nvSpPr>
        <p:spPr>
          <a:xfrm>
            <a:off x="548640" y="3114575"/>
            <a:ext cx="377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2"/>
          <p:cNvSpPr/>
          <p:nvPr/>
        </p:nvSpPr>
        <p:spPr>
          <a:xfrm>
            <a:off x="4800600" y="3114575"/>
            <a:ext cx="377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2"/>
          <p:cNvSpPr/>
          <p:nvPr/>
        </p:nvSpPr>
        <p:spPr>
          <a:xfrm>
            <a:off x="8414309" y="114246"/>
            <a:ext cx="432839" cy="537324"/>
          </a:xfrm>
          <a:custGeom>
            <a:rect b="b" l="l" r="r" t="t"/>
            <a:pathLst>
              <a:path extrusionOk="0" h="1868953" w="1505528">
                <a:moveTo>
                  <a:pt x="0" y="0"/>
                </a:moveTo>
                <a:lnTo>
                  <a:pt x="1505528" y="0"/>
                </a:lnTo>
                <a:lnTo>
                  <a:pt x="1505528" y="1868952"/>
                </a:lnTo>
                <a:lnTo>
                  <a:pt x="0" y="1868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339" l="-30330" r="-29690" t="-73819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2"/>
          <p:cNvSpPr/>
          <p:nvPr/>
        </p:nvSpPr>
        <p:spPr>
          <a:xfrm>
            <a:off x="283875" y="4820150"/>
            <a:ext cx="88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igar Joshi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 · 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Agentic AI Architecture &amp; Consultant &amp; CEO - </a:t>
            </a:r>
            <a:r>
              <a:rPr i="0" lang="en" sz="1000" u="none" cap="none" strike="noStrike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 W</a:t>
            </a:r>
            <a:r>
              <a:rPr lang="en" sz="1000">
                <a:solidFill>
                  <a:srgbClr val="7A8F6A"/>
                </a:solidFill>
                <a:latin typeface="Calibri"/>
                <a:ea typeface="Calibri"/>
                <a:cs typeface="Calibri"/>
                <a:sym typeface="Calibri"/>
              </a:rPr>
              <a:t>an Buffer Services                                                                                                                                                             07 </a:t>
            </a:r>
            <a:endParaRPr i="0" sz="1000" u="none" cap="none" strike="noStrike">
              <a:solidFill>
                <a:srgbClr val="7A8F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