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3402">
          <p15:clr>
            <a:srgbClr val="A4A3A4"/>
          </p15:clr>
        </p15:guide>
        <p15:guide id="3" orient="horz" pos="311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94B352-407D-468D-BFA7-3092BADBD756}">
  <a:tblStyle styleId="{8694B352-407D-468D-BFA7-3092BADBD7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3402"/>
        <p:guide pos="311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87331eec90_0_1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187331eec9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9229f88ec8_0_4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19229f88ec8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What about if I had one and four fingers ? how many does that make? Yes five!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4b4548f5ee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14b4548f5e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Now I’ve  got some counters-  I’m going to put out five counters.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Let’s count COUNT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If I have four blue counters and one yellow counter do I still have five?  LETS COUNT -   COUNT WITH ME counters yes!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WHat about of I have three blue counters and two yellow counters- do I still </a:t>
            </a:r>
            <a:r>
              <a:rPr lang="en-GB"/>
              <a:t>have</a:t>
            </a:r>
            <a:r>
              <a:rPr lang="en-GB"/>
              <a:t> five counters?COUNT WITH ME Yes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88b91f9882_1_2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188b91f9882_1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Now it’s your turn- If I have four green counters and one yellow counter do I </a:t>
            </a:r>
            <a:r>
              <a:rPr lang="en-GB"/>
              <a:t>still</a:t>
            </a:r>
            <a:r>
              <a:rPr lang="en-GB"/>
              <a:t> have five </a:t>
            </a:r>
            <a:r>
              <a:rPr lang="en-GB"/>
              <a:t>counties</a:t>
            </a:r>
            <a:r>
              <a:rPr lang="en-GB"/>
              <a:t> altogether? THUMBS UP/DOWN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WHat about if I have three blue counters abn two red counters? Yes!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9229f88ec8_0_5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19229f88ec8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Now it’s your turn- If I have four green counters and one yellow counter do I still have five counties altogether? THUMBS UP/DOWN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WHat about if I have three blue counters abn two red counters? Yes!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4b4548f5ee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14b4548f5e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NCR.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How its </a:t>
            </a:r>
            <a:r>
              <a:rPr lang="en-GB"/>
              <a:t>time</a:t>
            </a:r>
            <a:r>
              <a:rPr lang="en-GB"/>
              <a:t> to do the worksheet. Please get your </a:t>
            </a:r>
            <a:r>
              <a:rPr lang="en-GB"/>
              <a:t>worksheet</a:t>
            </a:r>
            <a:r>
              <a:rPr lang="en-GB"/>
              <a:t> and and pencil.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What we need </a:t>
            </a:r>
            <a:r>
              <a:rPr lang="en-GB"/>
              <a:t>circle</a:t>
            </a:r>
            <a:r>
              <a:rPr lang="en-GB"/>
              <a:t> the boxes that are </a:t>
            </a:r>
            <a:r>
              <a:rPr lang="en-GB"/>
              <a:t>showing</a:t>
            </a:r>
            <a:r>
              <a:rPr lang="en-GB"/>
              <a:t> the </a:t>
            </a:r>
            <a:r>
              <a:rPr lang="en-GB"/>
              <a:t>number</a:t>
            </a:r>
            <a:r>
              <a:rPr lang="en-GB"/>
              <a:t> five, or five objects in the box.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Lets’ try the </a:t>
            </a:r>
            <a:r>
              <a:rPr lang="en-GB"/>
              <a:t>first</a:t>
            </a:r>
            <a:r>
              <a:rPr lang="en-GB"/>
              <a:t> one- how many </a:t>
            </a:r>
            <a:r>
              <a:rPr lang="en-GB"/>
              <a:t>objects</a:t>
            </a:r>
            <a:r>
              <a:rPr lang="en-GB"/>
              <a:t> are there ? Let’s count the moons - COUNT how many? Only four?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WHat about the next box? How many? COUNT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Now id; like you to complete the worksheet. Off you go.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8821301848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1882130184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8a1da1584c_2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8a1da1584c_2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860e1a1b1c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860e1a1b1c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919fa3d0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919fa3d0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919fa3d080_0_1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1919fa3d080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9229f88ec8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19229f88ec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Number - the amount or the value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b4548f5ee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14b4548f5e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This is a hand- how many fingers does it have? Lets count them.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turn to the </a:t>
            </a:r>
            <a:r>
              <a:rPr lang="en-GB"/>
              <a:t>person</a:t>
            </a:r>
            <a:r>
              <a:rPr lang="en-GB"/>
              <a:t> next to you and give them a high five. Do you know what it’s called high five? It’s </a:t>
            </a:r>
            <a:r>
              <a:rPr lang="en-GB"/>
              <a:t>because</a:t>
            </a:r>
            <a:r>
              <a:rPr lang="en-GB"/>
              <a:t> we have five fingers!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4b4548f5ee_0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14b4548f5e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Which hand is showing five fingers? Is it this one? Or this one?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9229f88ec8_0_1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19229f88ec8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How else can I show the </a:t>
            </a:r>
            <a:r>
              <a:rPr lang="en-GB"/>
              <a:t>number</a:t>
            </a:r>
            <a:r>
              <a:rPr lang="en-GB"/>
              <a:t> five? What if I show three fingers on one hand and two on the other hand? What does that make? COUNT  Yes, five!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aus01.safelinks.protection.outlook.com/?url=http%3A%2F%2Fcreativecommons.org%2Flicenses%2Fby%2F4.0%2F&amp;data=05%7C01%7Cittenders%40det.nsw.edu.au%7Cded6fbbe1dab40eb80e908dac3996389%7C05a0e69a418a47c19c259387261bf991%7C0%7C0%7C638037360878246695%7CUnknown%7CTWFpbGZsb3d8eyJWIjoiMC4wLjAwMDAiLCJQIjoiV2luMzIiLCJBTiI6Ik1haWwiLCJXVCI6Mn0%3D%7C3000%7C%7C%7C&amp;sdata=4xRUwXrozDSxsDJuI%2FnPRb2exQaNIqkruPuufY019fc%3D&amp;reserved=0" TargetMode="Externa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7.jpg"/><Relationship Id="rId6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aus01.safelinks.protection.outlook.com/?url=http%3A%2F%2Fcreativecommons.org%2Flicenses%2Fby%2F4.0%2F&amp;data=05%7C01%7Cittenders%40det.nsw.edu.au%7Cded6fbbe1dab40eb80e908dac3996389%7C05a0e69a418a47c19c259387261bf991%7C0%7C0%7C638037360878246695%7CUnknown%7CTWFpbGZsb3d8eyJWIjoiMC4wLjAwMDAiLCJQIjoiV2luMzIiLCJBTiI6Ik1haWwiLCJXVCI6Mn0%3D%7C3000%7C%7C%7C&amp;sdata=4xRUwXrozDSxsDJuI%2FnPRb2exQaNIqkruPuufY019fc%3D&amp;reserved=0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458975" y="445025"/>
            <a:ext cx="3200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458975" y="1438150"/>
            <a:ext cx="33852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2" type="body"/>
          </p:nvPr>
        </p:nvSpPr>
        <p:spPr>
          <a:xfrm>
            <a:off x="39338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p12"/>
          <p:cNvSpPr txBox="1"/>
          <p:nvPr>
            <p:ph idx="3" type="title"/>
          </p:nvPr>
        </p:nvSpPr>
        <p:spPr>
          <a:xfrm>
            <a:off x="3921320" y="445025"/>
            <a:ext cx="3200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">
  <p:cSld name="TITLE_ONLY_1_3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70" name="Google Shape;70;p13"/>
          <p:cNvGraphicFramePr/>
          <p:nvPr/>
        </p:nvGraphicFramePr>
        <p:xfrm>
          <a:off x="952500" y="1615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{8694B352-407D-468D-BFA7-3092BADBD756}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Heading</a:t>
                      </a:r>
                      <a:endParaRPr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Heading</a:t>
                      </a:r>
                      <a:endParaRPr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Heading</a:t>
                      </a:r>
                      <a:endParaRPr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 1">
  <p:cSld name="TITLE_ONLY_1_3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4910200" y="1438275"/>
            <a:ext cx="3444600" cy="453300"/>
          </a:xfrm>
          <a:prstGeom prst="rect">
            <a:avLst/>
          </a:prstGeom>
          <a:solidFill>
            <a:srgbClr val="00305E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563675" y="2204525"/>
            <a:ext cx="34446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3" type="subTitle"/>
          </p:nvPr>
        </p:nvSpPr>
        <p:spPr>
          <a:xfrm>
            <a:off x="563675" y="1438275"/>
            <a:ext cx="3444600" cy="453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4" type="body"/>
          </p:nvPr>
        </p:nvSpPr>
        <p:spPr>
          <a:xfrm>
            <a:off x="4910200" y="2204525"/>
            <a:ext cx="34446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rgbClr val="00305E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86" name="Google Shape;86;p15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9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900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90" name="Google Shape;90;p16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91" name="Google Shape;91;p16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rgbClr val="353B5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/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95" name="Google Shape;95;p16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rgbClr val="00305E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330214" y="460805"/>
            <a:ext cx="84822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 txBox="1"/>
          <p:nvPr>
            <p:ph type="title"/>
          </p:nvPr>
        </p:nvSpPr>
        <p:spPr>
          <a:xfrm>
            <a:off x="435900" y="460799"/>
            <a:ext cx="82722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435900" y="1438275"/>
            <a:ext cx="8272200" cy="29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3pPr>
            <a:lvl4pPr indent="-304800" lvl="3" marL="18288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8pPr>
            <a:lvl9pPr indent="-304800" lvl="8" marL="4114800" rtl="0" algn="l">
              <a:spcBef>
                <a:spcPts val="500"/>
              </a:spcBef>
              <a:spcAft>
                <a:spcPts val="5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idx="11" type="ftr"/>
          </p:nvPr>
        </p:nvSpPr>
        <p:spPr>
          <a:xfrm>
            <a:off x="435898" y="4463850"/>
            <a:ext cx="3736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3">
  <p:cSld name="BLANK_3">
    <p:bg>
      <p:bgPr>
        <a:noFill/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0" y="-2025"/>
            <a:ext cx="30096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3240350" y="1979600"/>
            <a:ext cx="5666400" cy="1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© State of New South Wales (Department of Education), 2022. Except for trade marks, this resource is licensed under the </a:t>
            </a:r>
            <a:r>
              <a:rPr lang="en-GB" sz="1100" u="sng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Licence</a:t>
            </a:r>
            <a:r>
              <a:rPr lang="en-GB" sz="11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 http://creativecommons.org/licenses/by/4.0/.	  	        </a:t>
            </a:r>
            <a:endParaRPr sz="11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               Attribution should be given to © State of New South Wales (Department of Education), 2022.</a:t>
            </a:r>
            <a:endParaRPr sz="1100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100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1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These materials have been developed in association with Education Services Australia and Ochre Education.</a:t>
            </a:r>
            <a:endParaRPr sz="1100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341" y="3994845"/>
            <a:ext cx="1022458" cy="45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05" y="1756850"/>
            <a:ext cx="2022141" cy="218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3313" y="3968905"/>
            <a:ext cx="1485297" cy="50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4724" y="2745900"/>
            <a:ext cx="635575" cy="1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chemeClr val="accent6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458975" y="445025"/>
            <a:ext cx="6600600" cy="53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Clr>
                <a:srgbClr val="000000"/>
              </a:buClr>
              <a:buSzPts val="8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8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8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8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8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8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8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8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458975" y="1438275"/>
            <a:ext cx="6472500" cy="308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8pPr>
            <a:lvl9pPr indent="-330200" lvl="8" marL="4114800" rtl="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ked examp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" type="subTitle"/>
          </p:nvPr>
        </p:nvSpPr>
        <p:spPr>
          <a:xfrm>
            <a:off x="458800" y="1394375"/>
            <a:ext cx="33630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8" name="Google Shape;118;p20"/>
          <p:cNvSpPr txBox="1"/>
          <p:nvPr>
            <p:ph idx="2" type="subTitle"/>
          </p:nvPr>
        </p:nvSpPr>
        <p:spPr>
          <a:xfrm>
            <a:off x="5266400" y="1394375"/>
            <a:ext cx="33630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noFill/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25" y="8450"/>
            <a:ext cx="9144000" cy="1090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 b="0" sz="3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58975" y="445025"/>
            <a:ext cx="8226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8" name="Google Shape;18;p3" title="NSW Government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41425" y="3881523"/>
            <a:ext cx="843550" cy="91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C86D39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None/>
              <a:defRPr b="1" sz="29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None/>
              <a:defRPr b="1" sz="29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None/>
              <a:defRPr b="1" sz="29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None/>
              <a:defRPr b="1" sz="29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None/>
              <a:defRPr b="1" sz="29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None/>
              <a:defRPr b="1" sz="29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None/>
              <a:defRPr b="1" sz="29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None/>
              <a:defRPr b="1" sz="29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4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9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rgbClr val="353B5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9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900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136" name="Google Shape;136;p24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rgbClr val="01838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9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900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138" name="Google Shape;138;p24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490250" y="1823625"/>
            <a:ext cx="8194800" cy="23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0" i="1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1" type="subTitle"/>
          </p:nvPr>
        </p:nvSpPr>
        <p:spPr>
          <a:xfrm>
            <a:off x="474525" y="34742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indent="-3429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 sz="2000"/>
            </a:lvl2pPr>
            <a:lvl3pPr indent="-3302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 sz="1800"/>
            </a:lvl3pPr>
            <a:lvl4pPr indent="-3302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800"/>
            </a:lvl4pPr>
            <a:lvl5pPr indent="-3302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8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9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9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900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25" name="Google Shape;25;p4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b="1" sz="1900">
                <a:solidFill>
                  <a:schemeClr val="accen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900">
                <a:solidFill>
                  <a:schemeClr val="accent1"/>
                </a:solidFill>
              </a:defRPr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90250" y="1823625"/>
            <a:ext cx="8194800" cy="23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1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474525" y="34742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indent="-3429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 sz="2000"/>
            </a:lvl2pPr>
            <a:lvl3pPr indent="-3302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 sz="1800"/>
            </a:lvl3pPr>
            <a:lvl4pPr indent="-3302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800"/>
            </a:lvl4pPr>
            <a:lvl5pPr indent="-3302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800"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b="0"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1">
  <p:cSld name="TITLE_AND_TWO_COLUMNS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9"/>
          <p:cNvSpPr txBox="1"/>
          <p:nvPr/>
        </p:nvSpPr>
        <p:spPr>
          <a:xfrm>
            <a:off x="3258225" y="2396975"/>
            <a:ext cx="5427000" cy="17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© State of New South Wales (Department of Education), 2022. Except for trade marks, this resource is licensed under the </a:t>
            </a:r>
            <a:r>
              <a:rPr lang="en-GB" sz="1000" u="sng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Licence</a:t>
            </a:r>
            <a:r>
              <a:rPr lang="en-GB" sz="10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 http://creativecommons.org/licenses/by/4.0/.</a:t>
            </a:r>
            <a:r>
              <a:rPr lang="en-GB" sz="10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	        </a:t>
            </a:r>
            <a:endParaRPr sz="10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Attribution should be given to © State of New South Wales (Department of Education), 2022.</a:t>
            </a:r>
            <a:endParaRPr i="0" sz="1000" u="none" cap="none" strike="noStrike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479" y="1917675"/>
            <a:ext cx="2022141" cy="218611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/>
          <p:nvPr/>
        </p:nvSpPr>
        <p:spPr>
          <a:xfrm>
            <a:off x="0" y="0"/>
            <a:ext cx="9144000" cy="1090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" name="Google Shape;4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3149" y="3816600"/>
            <a:ext cx="635575" cy="1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rgbClr val="353B5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rgbClr val="01305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ublic Sans"/>
              <a:buNone/>
              <a:defRPr b="1" i="0" sz="24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ublic Sans"/>
              <a:buChar char="●"/>
              <a:defRPr i="0" sz="18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ublic Sans"/>
              <a:buChar char="–"/>
              <a:defRPr i="0" sz="18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302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302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302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302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302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302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ublic Sans"/>
              <a:buNone/>
              <a:defRPr b="1" i="0" sz="24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"/>
              <a:buNone/>
              <a:defRPr i="0" sz="2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"/>
              <a:buNone/>
              <a:defRPr i="0" sz="2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"/>
              <a:buNone/>
              <a:defRPr i="0" sz="2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"/>
              <a:buNone/>
              <a:defRPr i="0" sz="2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"/>
              <a:buNone/>
              <a:defRPr i="0" sz="2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"/>
              <a:buNone/>
              <a:defRPr i="0" sz="2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"/>
              <a:buNone/>
              <a:defRPr i="0" sz="2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"/>
              <a:buNone/>
              <a:defRPr i="0" sz="2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ublic Sans"/>
              <a:buChar char="●"/>
              <a:defRPr i="0" sz="18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ublic Sans"/>
              <a:buChar char="–"/>
              <a:defRPr i="0" sz="18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302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302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302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302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302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302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/>
          <p:nvPr/>
        </p:nvSpPr>
        <p:spPr>
          <a:xfrm>
            <a:off x="125" y="8450"/>
            <a:ext cx="9144000" cy="1090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8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/>
              <a:t>Making 5</a:t>
            </a:r>
            <a:endParaRPr b="1" sz="3400">
              <a:solidFill>
                <a:schemeClr val="accent1"/>
              </a:solidFill>
            </a:endParaRPr>
          </a:p>
        </p:txBody>
      </p:sp>
      <p:sp>
        <p:nvSpPr>
          <p:cNvPr id="155" name="Google Shape;155;p28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00"/>
              <a:t>Mrs Barrett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6" name="Google Shape;316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17" name="Google Shape;317;p37"/>
          <p:cNvGrpSpPr/>
          <p:nvPr/>
        </p:nvGrpSpPr>
        <p:grpSpPr>
          <a:xfrm>
            <a:off x="8035125" y="445025"/>
            <a:ext cx="650100" cy="618000"/>
            <a:chOff x="8426025" y="93425"/>
            <a:chExt cx="650100" cy="618000"/>
          </a:xfrm>
        </p:grpSpPr>
        <p:sp>
          <p:nvSpPr>
            <p:cNvPr id="318" name="Google Shape;318;p37"/>
            <p:cNvSpPr/>
            <p:nvPr/>
          </p:nvSpPr>
          <p:spPr>
            <a:xfrm>
              <a:off x="8426025" y="93425"/>
              <a:ext cx="650100" cy="6180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7"/>
            <p:cNvSpPr txBox="1"/>
            <p:nvPr/>
          </p:nvSpPr>
          <p:spPr>
            <a:xfrm>
              <a:off x="8490375" y="133025"/>
              <a:ext cx="5214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t/>
              </a:r>
              <a:endParaRPr b="1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p37"/>
          <p:cNvSpPr txBox="1"/>
          <p:nvPr/>
        </p:nvSpPr>
        <p:spPr>
          <a:xfrm>
            <a:off x="8035125" y="485700"/>
            <a:ext cx="65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CfU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7"/>
          <p:cNvSpPr txBox="1"/>
          <p:nvPr/>
        </p:nvSpPr>
        <p:spPr>
          <a:xfrm>
            <a:off x="684845" y="4760184"/>
            <a:ext cx="28725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-GB" sz="700" u="none" cap="none" strike="noStrike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Credit: </a:t>
            </a:r>
            <a:r>
              <a:rPr lang="en-GB" sz="700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Pixabay</a:t>
            </a:r>
            <a:endParaRPr i="0" sz="700" u="none" cap="none" strike="noStrike">
              <a:solidFill>
                <a:srgbClr val="999999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322" name="Google Shape;322;p37"/>
          <p:cNvGrpSpPr/>
          <p:nvPr/>
        </p:nvGrpSpPr>
        <p:grpSpPr>
          <a:xfrm>
            <a:off x="8035125" y="445025"/>
            <a:ext cx="650100" cy="618000"/>
            <a:chOff x="8426025" y="93425"/>
            <a:chExt cx="650100" cy="618000"/>
          </a:xfrm>
        </p:grpSpPr>
        <p:sp>
          <p:nvSpPr>
            <p:cNvPr id="323" name="Google Shape;323;p37"/>
            <p:cNvSpPr/>
            <p:nvPr/>
          </p:nvSpPr>
          <p:spPr>
            <a:xfrm>
              <a:off x="8426025" y="93425"/>
              <a:ext cx="650100" cy="6180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7"/>
            <p:cNvSpPr txBox="1"/>
            <p:nvPr/>
          </p:nvSpPr>
          <p:spPr>
            <a:xfrm>
              <a:off x="8490375" y="133025"/>
              <a:ext cx="5214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t/>
              </a:r>
              <a:endParaRPr b="1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37"/>
          <p:cNvSpPr txBox="1"/>
          <p:nvPr/>
        </p:nvSpPr>
        <p:spPr>
          <a:xfrm>
            <a:off x="8035125" y="485700"/>
            <a:ext cx="65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CfU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37"/>
          <p:cNvGrpSpPr/>
          <p:nvPr/>
        </p:nvGrpSpPr>
        <p:grpSpPr>
          <a:xfrm>
            <a:off x="8035125" y="445025"/>
            <a:ext cx="650100" cy="618000"/>
            <a:chOff x="8426025" y="93425"/>
            <a:chExt cx="650100" cy="618000"/>
          </a:xfrm>
        </p:grpSpPr>
        <p:sp>
          <p:nvSpPr>
            <p:cNvPr id="327" name="Google Shape;327;p37"/>
            <p:cNvSpPr/>
            <p:nvPr/>
          </p:nvSpPr>
          <p:spPr>
            <a:xfrm>
              <a:off x="8426025" y="93425"/>
              <a:ext cx="650100" cy="6180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7"/>
            <p:cNvSpPr txBox="1"/>
            <p:nvPr/>
          </p:nvSpPr>
          <p:spPr>
            <a:xfrm>
              <a:off x="8490375" y="133025"/>
              <a:ext cx="5214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lang="en-GB" sz="2300">
                  <a:solidFill>
                    <a:schemeClr val="lt1"/>
                  </a:solidFill>
                </a:rPr>
                <a:t>E</a:t>
              </a:r>
              <a:endParaRPr b="1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37"/>
          <p:cNvGrpSpPr/>
          <p:nvPr/>
        </p:nvGrpSpPr>
        <p:grpSpPr>
          <a:xfrm>
            <a:off x="8035125" y="445025"/>
            <a:ext cx="650100" cy="618000"/>
            <a:chOff x="8426025" y="93425"/>
            <a:chExt cx="650100" cy="618000"/>
          </a:xfrm>
        </p:grpSpPr>
        <p:sp>
          <p:nvSpPr>
            <p:cNvPr id="330" name="Google Shape;330;p37"/>
            <p:cNvSpPr/>
            <p:nvPr/>
          </p:nvSpPr>
          <p:spPr>
            <a:xfrm>
              <a:off x="8426025" y="93425"/>
              <a:ext cx="650100" cy="6180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7"/>
            <p:cNvSpPr txBox="1"/>
            <p:nvPr/>
          </p:nvSpPr>
          <p:spPr>
            <a:xfrm>
              <a:off x="8490375" y="133025"/>
              <a:ext cx="5214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lang="en-GB" sz="2300">
                  <a:solidFill>
                    <a:schemeClr val="lt1"/>
                  </a:solidFill>
                </a:rPr>
                <a:t>E</a:t>
              </a:r>
              <a:endParaRPr b="1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7"/>
          <p:cNvGrpSpPr/>
          <p:nvPr/>
        </p:nvGrpSpPr>
        <p:grpSpPr>
          <a:xfrm>
            <a:off x="8035125" y="445025"/>
            <a:ext cx="650100" cy="618000"/>
            <a:chOff x="8426025" y="93425"/>
            <a:chExt cx="650100" cy="618000"/>
          </a:xfrm>
        </p:grpSpPr>
        <p:sp>
          <p:nvSpPr>
            <p:cNvPr id="333" name="Google Shape;333;p37"/>
            <p:cNvSpPr/>
            <p:nvPr/>
          </p:nvSpPr>
          <p:spPr>
            <a:xfrm>
              <a:off x="8426025" y="93425"/>
              <a:ext cx="650100" cy="6180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7"/>
            <p:cNvSpPr txBox="1"/>
            <p:nvPr/>
          </p:nvSpPr>
          <p:spPr>
            <a:xfrm>
              <a:off x="8490375" y="133025"/>
              <a:ext cx="5214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lang="en-GB" sz="2300">
                  <a:solidFill>
                    <a:schemeClr val="lt1"/>
                  </a:solidFill>
                </a:rPr>
                <a:t>E</a:t>
              </a:r>
              <a:endParaRPr b="1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37"/>
          <p:cNvSpPr/>
          <p:nvPr/>
        </p:nvSpPr>
        <p:spPr>
          <a:xfrm>
            <a:off x="8035125" y="445025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</a:rPr>
              <a:t>W</a:t>
            </a:r>
            <a:endParaRPr b="1" sz="2600">
              <a:solidFill>
                <a:schemeClr val="lt1"/>
              </a:solidFill>
            </a:endParaRPr>
          </a:p>
        </p:txBody>
      </p:sp>
      <p:pic>
        <p:nvPicPr>
          <p:cNvPr descr="hand showing one finger" id="336" name="Google Shape;336;p37"/>
          <p:cNvPicPr preferRelativeResize="0"/>
          <p:nvPr/>
        </p:nvPicPr>
        <p:blipFill rotWithShape="1">
          <a:blip r:embed="rId3">
            <a:alphaModFix/>
          </a:blip>
          <a:srcRect b="5151" l="5046" r="82447" t="48479"/>
          <a:stretch/>
        </p:blipFill>
        <p:spPr>
          <a:xfrm>
            <a:off x="1770000" y="885700"/>
            <a:ext cx="1857700" cy="387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 showing four fingers" id="337" name="Google Shape;337;p37"/>
          <p:cNvPicPr preferRelativeResize="0"/>
          <p:nvPr/>
        </p:nvPicPr>
        <p:blipFill rotWithShape="1">
          <a:blip r:embed="rId3">
            <a:alphaModFix/>
          </a:blip>
          <a:srcRect b="1375" l="58011" r="25343" t="48063"/>
          <a:stretch/>
        </p:blipFill>
        <p:spPr>
          <a:xfrm>
            <a:off x="4067563" y="692300"/>
            <a:ext cx="2705275" cy="406787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7"/>
          <p:cNvSpPr txBox="1"/>
          <p:nvPr/>
        </p:nvSpPr>
        <p:spPr>
          <a:xfrm>
            <a:off x="2542287" y="78661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9" name="Google Shape;339;p37"/>
          <p:cNvSpPr txBox="1"/>
          <p:nvPr/>
        </p:nvSpPr>
        <p:spPr>
          <a:xfrm>
            <a:off x="3825034" y="885704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40" name="Google Shape;340;p37"/>
          <p:cNvSpPr txBox="1"/>
          <p:nvPr/>
        </p:nvSpPr>
        <p:spPr>
          <a:xfrm>
            <a:off x="4419948" y="324713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3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41" name="Google Shape;341;p37"/>
          <p:cNvSpPr txBox="1"/>
          <p:nvPr/>
        </p:nvSpPr>
        <p:spPr>
          <a:xfrm>
            <a:off x="5107795" y="138193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4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42" name="Google Shape;342;p37"/>
          <p:cNvSpPr txBox="1"/>
          <p:nvPr/>
        </p:nvSpPr>
        <p:spPr>
          <a:xfrm>
            <a:off x="6170525" y="214400"/>
            <a:ext cx="87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5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descr="correct answer is 5" id="343" name="Google Shape;343;p37"/>
          <p:cNvSpPr/>
          <p:nvPr/>
        </p:nvSpPr>
        <p:spPr>
          <a:xfrm>
            <a:off x="6073614" y="280257"/>
            <a:ext cx="976500" cy="976500"/>
          </a:xfrm>
          <a:prstGeom prst="ellipse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9" name="Google Shape;349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0" name="Google Shape;350;p38"/>
          <p:cNvSpPr/>
          <p:nvPr/>
        </p:nvSpPr>
        <p:spPr>
          <a:xfrm>
            <a:off x="8360175" y="463175"/>
            <a:ext cx="650100" cy="618000"/>
          </a:xfrm>
          <a:prstGeom prst="rect">
            <a:avLst/>
          </a:prstGeom>
          <a:solidFill>
            <a:srgbClr val="002664"/>
          </a:solidFill>
          <a:ln cap="flat" cmpd="sng" w="9525">
            <a:solidFill>
              <a:srgbClr val="002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</a:rPr>
              <a:t>W</a:t>
            </a:r>
            <a:endParaRPr b="1" sz="2600">
              <a:solidFill>
                <a:srgbClr val="FFFFFF"/>
              </a:solidFill>
            </a:endParaRPr>
          </a:p>
        </p:txBody>
      </p:sp>
      <p:pic>
        <p:nvPicPr>
          <p:cNvPr descr="four blue counters and one yellow counter" id="351" name="Google Shape;351;p38"/>
          <p:cNvPicPr preferRelativeResize="0"/>
          <p:nvPr/>
        </p:nvPicPr>
        <p:blipFill rotWithShape="1">
          <a:blip r:embed="rId3">
            <a:alphaModFix/>
          </a:blip>
          <a:srcRect b="38402" l="42412" r="0" t="23106"/>
          <a:stretch/>
        </p:blipFill>
        <p:spPr>
          <a:xfrm>
            <a:off x="2054067" y="2135650"/>
            <a:ext cx="4446931" cy="1098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ree blue counters and two yellow counters" id="352" name="Google Shape;352;p38"/>
          <p:cNvPicPr preferRelativeResize="0"/>
          <p:nvPr/>
        </p:nvPicPr>
        <p:blipFill rotWithShape="1">
          <a:blip r:embed="rId4">
            <a:alphaModFix/>
          </a:blip>
          <a:srcRect b="32326" l="38871" r="0" t="21226"/>
          <a:stretch/>
        </p:blipFill>
        <p:spPr>
          <a:xfrm>
            <a:off x="1682350" y="3367849"/>
            <a:ext cx="4729859" cy="153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ve blue counters" id="353" name="Google Shape;35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8325" y="804275"/>
            <a:ext cx="3556476" cy="74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8"/>
          <p:cNvSpPr txBox="1"/>
          <p:nvPr/>
        </p:nvSpPr>
        <p:spPr>
          <a:xfrm>
            <a:off x="2463950" y="199050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5" name="Google Shape;355;p38"/>
          <p:cNvSpPr txBox="1"/>
          <p:nvPr/>
        </p:nvSpPr>
        <p:spPr>
          <a:xfrm>
            <a:off x="3218650" y="199050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3973350" y="199050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3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4692700" y="199050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4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8" name="Google Shape;358;p38"/>
          <p:cNvSpPr txBox="1"/>
          <p:nvPr/>
        </p:nvSpPr>
        <p:spPr>
          <a:xfrm>
            <a:off x="5412050" y="199050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5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59" name="Google Shape;359;p38"/>
          <p:cNvSpPr txBox="1"/>
          <p:nvPr/>
        </p:nvSpPr>
        <p:spPr>
          <a:xfrm>
            <a:off x="2448313" y="1759925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0" name="Google Shape;360;p38"/>
          <p:cNvSpPr txBox="1"/>
          <p:nvPr/>
        </p:nvSpPr>
        <p:spPr>
          <a:xfrm>
            <a:off x="3203013" y="1759925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1" name="Google Shape;361;p38"/>
          <p:cNvSpPr txBox="1"/>
          <p:nvPr/>
        </p:nvSpPr>
        <p:spPr>
          <a:xfrm>
            <a:off x="3957713" y="1759925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3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2" name="Google Shape;362;p38"/>
          <p:cNvSpPr txBox="1"/>
          <p:nvPr/>
        </p:nvSpPr>
        <p:spPr>
          <a:xfrm>
            <a:off x="4636675" y="1759925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4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3" name="Google Shape;363;p38"/>
          <p:cNvSpPr txBox="1"/>
          <p:nvPr/>
        </p:nvSpPr>
        <p:spPr>
          <a:xfrm>
            <a:off x="5385963" y="1759925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5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4" name="Google Shape;364;p38"/>
          <p:cNvSpPr txBox="1"/>
          <p:nvPr/>
        </p:nvSpPr>
        <p:spPr>
          <a:xfrm>
            <a:off x="2499375" y="3136800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5" name="Google Shape;365;p38"/>
          <p:cNvSpPr txBox="1"/>
          <p:nvPr/>
        </p:nvSpPr>
        <p:spPr>
          <a:xfrm>
            <a:off x="3254075" y="3136800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6" name="Google Shape;366;p38"/>
          <p:cNvSpPr txBox="1"/>
          <p:nvPr/>
        </p:nvSpPr>
        <p:spPr>
          <a:xfrm>
            <a:off x="4008775" y="3136800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3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7" name="Google Shape;367;p38"/>
          <p:cNvSpPr txBox="1"/>
          <p:nvPr/>
        </p:nvSpPr>
        <p:spPr>
          <a:xfrm>
            <a:off x="4722888" y="3136800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4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8" name="Google Shape;368;p38"/>
          <p:cNvSpPr txBox="1"/>
          <p:nvPr/>
        </p:nvSpPr>
        <p:spPr>
          <a:xfrm>
            <a:off x="5437025" y="3136800"/>
            <a:ext cx="65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Public Sans"/>
                <a:ea typeface="Public Sans"/>
                <a:cs typeface="Public Sans"/>
                <a:sym typeface="Public Sans"/>
              </a:rPr>
              <a:t>5</a:t>
            </a:r>
            <a:endParaRPr b="1" sz="4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9" name="Google Shape;369;p38"/>
          <p:cNvSpPr txBox="1"/>
          <p:nvPr/>
        </p:nvSpPr>
        <p:spPr>
          <a:xfrm>
            <a:off x="684845" y="4761034"/>
            <a:ext cx="28725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-GB" sz="700" u="none" cap="none" strike="noStrike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Credit: </a:t>
            </a:r>
            <a:r>
              <a:rPr lang="en-GB" sz="700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Mathsbot</a:t>
            </a:r>
            <a:endParaRPr i="0" sz="700" u="none" cap="none" strike="noStrike">
              <a:solidFill>
                <a:srgbClr val="999999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5" name="Google Shape;375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6" name="Google Shape;376;p39"/>
          <p:cNvSpPr txBox="1"/>
          <p:nvPr/>
        </p:nvSpPr>
        <p:spPr>
          <a:xfrm>
            <a:off x="8035125" y="485700"/>
            <a:ext cx="65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CfU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9"/>
          <p:cNvSpPr/>
          <p:nvPr/>
        </p:nvSpPr>
        <p:spPr>
          <a:xfrm>
            <a:off x="8360175" y="463175"/>
            <a:ext cx="650100" cy="618000"/>
          </a:xfrm>
          <a:prstGeom prst="rect">
            <a:avLst/>
          </a:prstGeom>
          <a:solidFill>
            <a:srgbClr val="002664"/>
          </a:solidFill>
          <a:ln cap="flat" cmpd="sng" w="9525">
            <a:solidFill>
              <a:srgbClr val="002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CfU</a:t>
            </a:r>
            <a:endParaRPr b="1" sz="1900">
              <a:solidFill>
                <a:srgbClr val="FFFFFF"/>
              </a:solidFill>
            </a:endParaRPr>
          </a:p>
        </p:txBody>
      </p:sp>
      <p:pic>
        <p:nvPicPr>
          <p:cNvPr descr="four green counters and one yellow counter" id="378" name="Google Shape;378;p39"/>
          <p:cNvPicPr preferRelativeResize="0"/>
          <p:nvPr/>
        </p:nvPicPr>
        <p:blipFill rotWithShape="1">
          <a:blip r:embed="rId3">
            <a:alphaModFix/>
          </a:blip>
          <a:srcRect b="58576" l="0" r="0" t="0"/>
          <a:stretch/>
        </p:blipFill>
        <p:spPr>
          <a:xfrm>
            <a:off x="2025900" y="2232325"/>
            <a:ext cx="4530924" cy="127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" name="Google Shape;379;p39"/>
          <p:cNvGrpSpPr/>
          <p:nvPr/>
        </p:nvGrpSpPr>
        <p:grpSpPr>
          <a:xfrm>
            <a:off x="7140865" y="1994962"/>
            <a:ext cx="1407475" cy="681039"/>
            <a:chOff x="4315915" y="3313313"/>
            <a:chExt cx="1407475" cy="681039"/>
          </a:xfrm>
        </p:grpSpPr>
        <p:grpSp>
          <p:nvGrpSpPr>
            <p:cNvPr id="380" name="Google Shape;380;p39"/>
            <p:cNvGrpSpPr/>
            <p:nvPr/>
          </p:nvGrpSpPr>
          <p:grpSpPr>
            <a:xfrm>
              <a:off x="5042366" y="3313313"/>
              <a:ext cx="681024" cy="681033"/>
              <a:chOff x="3360479" y="4069313"/>
              <a:chExt cx="681024" cy="681033"/>
            </a:xfrm>
          </p:grpSpPr>
          <p:sp>
            <p:nvSpPr>
              <p:cNvPr id="381" name="Google Shape;381;p39"/>
              <p:cNvSpPr/>
              <p:nvPr/>
            </p:nvSpPr>
            <p:spPr>
              <a:xfrm>
                <a:off x="3391388" y="4069313"/>
                <a:ext cx="650100" cy="681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descr="thumbs down or thumbs up" id="382" name="Google Shape;382;p39" title="Thumbs up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360479" y="4069322"/>
                <a:ext cx="681024" cy="6810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83" name="Google Shape;383;p39"/>
            <p:cNvGrpSpPr/>
            <p:nvPr/>
          </p:nvGrpSpPr>
          <p:grpSpPr>
            <a:xfrm flipH="1" rot="10800000">
              <a:off x="4315915" y="3313319"/>
              <a:ext cx="681024" cy="681033"/>
              <a:chOff x="3360479" y="4069313"/>
              <a:chExt cx="681024" cy="681033"/>
            </a:xfrm>
          </p:grpSpPr>
          <p:sp>
            <p:nvSpPr>
              <p:cNvPr id="384" name="Google Shape;384;p39"/>
              <p:cNvSpPr/>
              <p:nvPr/>
            </p:nvSpPr>
            <p:spPr>
              <a:xfrm>
                <a:off x="3391388" y="4069313"/>
                <a:ext cx="650100" cy="681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descr="thumbs down" id="385" name="Google Shape;385;p39" title="Thumbs down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360479" y="4069322"/>
                <a:ext cx="681024" cy="6810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86" name="Google Shape;386;p39"/>
          <p:cNvGrpSpPr/>
          <p:nvPr/>
        </p:nvGrpSpPr>
        <p:grpSpPr>
          <a:xfrm>
            <a:off x="6736316" y="2913539"/>
            <a:ext cx="1847754" cy="1847847"/>
            <a:chOff x="3360479" y="4069313"/>
            <a:chExt cx="681024" cy="681033"/>
          </a:xfrm>
        </p:grpSpPr>
        <p:sp>
          <p:nvSpPr>
            <p:cNvPr id="387" name="Google Shape;387;p39"/>
            <p:cNvSpPr/>
            <p:nvPr/>
          </p:nvSpPr>
          <p:spPr>
            <a:xfrm>
              <a:off x="3391388" y="4069313"/>
              <a:ext cx="650100" cy="681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thumbs up" id="388" name="Google Shape;388;p39" title="Thumbs up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60479" y="4069322"/>
              <a:ext cx="681024" cy="6810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9" name="Google Shape;389;p39"/>
          <p:cNvSpPr txBox="1"/>
          <p:nvPr/>
        </p:nvSpPr>
        <p:spPr>
          <a:xfrm>
            <a:off x="684845" y="4754934"/>
            <a:ext cx="28725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-GB" sz="700" u="none" cap="none" strike="noStrike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Credit: </a:t>
            </a:r>
            <a:r>
              <a:rPr lang="en-GB" sz="700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Mathsbot</a:t>
            </a:r>
            <a:endParaRPr i="0" sz="700" u="none" cap="none" strike="noStrike">
              <a:solidFill>
                <a:srgbClr val="999999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5" name="Google Shape;395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6" name="Google Shape;396;p40"/>
          <p:cNvSpPr txBox="1"/>
          <p:nvPr/>
        </p:nvSpPr>
        <p:spPr>
          <a:xfrm>
            <a:off x="8035125" y="485700"/>
            <a:ext cx="65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CfU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0"/>
          <p:cNvSpPr/>
          <p:nvPr/>
        </p:nvSpPr>
        <p:spPr>
          <a:xfrm>
            <a:off x="8360175" y="463175"/>
            <a:ext cx="650100" cy="618000"/>
          </a:xfrm>
          <a:prstGeom prst="rect">
            <a:avLst/>
          </a:prstGeom>
          <a:solidFill>
            <a:srgbClr val="002664"/>
          </a:solidFill>
          <a:ln cap="flat" cmpd="sng" w="9525">
            <a:solidFill>
              <a:srgbClr val="002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CfU</a:t>
            </a:r>
            <a:endParaRPr b="1" sz="1900">
              <a:solidFill>
                <a:srgbClr val="FFFFFF"/>
              </a:solidFill>
            </a:endParaRPr>
          </a:p>
        </p:txBody>
      </p:sp>
      <p:pic>
        <p:nvPicPr>
          <p:cNvPr descr="three blue counters and two red counters" id="398" name="Google Shape;398;p40"/>
          <p:cNvPicPr preferRelativeResize="0"/>
          <p:nvPr/>
        </p:nvPicPr>
        <p:blipFill rotWithShape="1">
          <a:blip r:embed="rId3">
            <a:alphaModFix/>
          </a:blip>
          <a:srcRect b="0" l="0" r="6498" t="56134"/>
          <a:stretch/>
        </p:blipFill>
        <p:spPr>
          <a:xfrm>
            <a:off x="2144626" y="2272850"/>
            <a:ext cx="4236474" cy="1346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40"/>
          <p:cNvGrpSpPr/>
          <p:nvPr/>
        </p:nvGrpSpPr>
        <p:grpSpPr>
          <a:xfrm>
            <a:off x="6751116" y="2921589"/>
            <a:ext cx="1847754" cy="1847847"/>
            <a:chOff x="3360479" y="4069313"/>
            <a:chExt cx="681024" cy="681033"/>
          </a:xfrm>
        </p:grpSpPr>
        <p:sp>
          <p:nvSpPr>
            <p:cNvPr id="400" name="Google Shape;400;p40"/>
            <p:cNvSpPr/>
            <p:nvPr/>
          </p:nvSpPr>
          <p:spPr>
            <a:xfrm>
              <a:off x="3391388" y="4069313"/>
              <a:ext cx="650100" cy="681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thumbs up" id="401" name="Google Shape;401;p40" title="Thumbs up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60479" y="4069322"/>
              <a:ext cx="681024" cy="6810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40"/>
          <p:cNvGrpSpPr/>
          <p:nvPr/>
        </p:nvGrpSpPr>
        <p:grpSpPr>
          <a:xfrm>
            <a:off x="7140865" y="1994962"/>
            <a:ext cx="1407475" cy="681039"/>
            <a:chOff x="4315915" y="3313313"/>
            <a:chExt cx="1407475" cy="681039"/>
          </a:xfrm>
        </p:grpSpPr>
        <p:grpSp>
          <p:nvGrpSpPr>
            <p:cNvPr id="403" name="Google Shape;403;p40"/>
            <p:cNvGrpSpPr/>
            <p:nvPr/>
          </p:nvGrpSpPr>
          <p:grpSpPr>
            <a:xfrm>
              <a:off x="5042366" y="3313313"/>
              <a:ext cx="681024" cy="681033"/>
              <a:chOff x="3360479" y="4069313"/>
              <a:chExt cx="681024" cy="681033"/>
            </a:xfrm>
          </p:grpSpPr>
          <p:sp>
            <p:nvSpPr>
              <p:cNvPr id="404" name="Google Shape;404;p40"/>
              <p:cNvSpPr/>
              <p:nvPr/>
            </p:nvSpPr>
            <p:spPr>
              <a:xfrm>
                <a:off x="3391388" y="4069313"/>
                <a:ext cx="650100" cy="681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descr="thumbs down or thumbs up" id="405" name="Google Shape;405;p40" title="Thumbs up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360479" y="4069322"/>
                <a:ext cx="681024" cy="6810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6" name="Google Shape;406;p40"/>
            <p:cNvGrpSpPr/>
            <p:nvPr/>
          </p:nvGrpSpPr>
          <p:grpSpPr>
            <a:xfrm flipH="1" rot="10800000">
              <a:off x="4315915" y="3313319"/>
              <a:ext cx="681024" cy="681033"/>
              <a:chOff x="3360479" y="4069313"/>
              <a:chExt cx="681024" cy="681033"/>
            </a:xfrm>
          </p:grpSpPr>
          <p:sp>
            <p:nvSpPr>
              <p:cNvPr id="407" name="Google Shape;407;p40"/>
              <p:cNvSpPr/>
              <p:nvPr/>
            </p:nvSpPr>
            <p:spPr>
              <a:xfrm>
                <a:off x="3391388" y="4069313"/>
                <a:ext cx="650100" cy="681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descr="thumbs down or thumbs up" id="408" name="Google Shape;408;p40" title="Thumbs down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360479" y="4069322"/>
                <a:ext cx="681024" cy="6810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09" name="Google Shape;409;p40"/>
          <p:cNvSpPr txBox="1"/>
          <p:nvPr/>
        </p:nvSpPr>
        <p:spPr>
          <a:xfrm>
            <a:off x="684845" y="4763709"/>
            <a:ext cx="28725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-GB" sz="700" u="none" cap="none" strike="noStrike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Credit: </a:t>
            </a:r>
            <a:r>
              <a:rPr lang="en-GB" sz="700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Mathsbot</a:t>
            </a:r>
            <a:endParaRPr i="0" sz="700" u="none" cap="none" strike="noStrike">
              <a:solidFill>
                <a:srgbClr val="999999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1"/>
          <p:cNvSpPr/>
          <p:nvPr/>
        </p:nvSpPr>
        <p:spPr>
          <a:xfrm>
            <a:off x="5144125" y="1432863"/>
            <a:ext cx="2679000" cy="2608500"/>
          </a:xfrm>
          <a:prstGeom prst="ellipse">
            <a:avLst/>
          </a:prstGeom>
          <a:noFill/>
          <a:ln cap="flat" cmpd="sng" w="76200">
            <a:solidFill>
              <a:srgbClr val="D715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6" name="Google Shape;416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7" name="Google Shape;417;p41"/>
          <p:cNvSpPr/>
          <p:nvPr/>
        </p:nvSpPr>
        <p:spPr>
          <a:xfrm>
            <a:off x="8360175" y="463175"/>
            <a:ext cx="650100" cy="618000"/>
          </a:xfrm>
          <a:prstGeom prst="rect">
            <a:avLst/>
          </a:prstGeom>
          <a:solidFill>
            <a:srgbClr val="002664"/>
          </a:solidFill>
          <a:ln cap="flat" cmpd="sng" w="9525">
            <a:solidFill>
              <a:srgbClr val="002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</a:rPr>
              <a:t>W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descr="4 crescent shapes" id="418" name="Google Shape;418;p41"/>
          <p:cNvSpPr/>
          <p:nvPr/>
        </p:nvSpPr>
        <p:spPr>
          <a:xfrm>
            <a:off x="2146970" y="1731525"/>
            <a:ext cx="2099400" cy="2011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red circle around an image of 5 smiley faces" id="419" name="Google Shape;419;p41"/>
          <p:cNvSpPr/>
          <p:nvPr/>
        </p:nvSpPr>
        <p:spPr>
          <a:xfrm>
            <a:off x="5433922" y="1731525"/>
            <a:ext cx="2099400" cy="2011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crescent shape" id="420" name="Google Shape;420;p41"/>
          <p:cNvSpPr/>
          <p:nvPr/>
        </p:nvSpPr>
        <p:spPr>
          <a:xfrm>
            <a:off x="2587325" y="2110125"/>
            <a:ext cx="241200" cy="588000"/>
          </a:xfrm>
          <a:prstGeom prst="moon">
            <a:avLst>
              <a:gd fmla="val 50000" name="adj"/>
            </a:avLst>
          </a:prstGeom>
          <a:solidFill>
            <a:srgbClr val="DBDBD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crescent shape" id="421" name="Google Shape;421;p41"/>
          <p:cNvSpPr/>
          <p:nvPr/>
        </p:nvSpPr>
        <p:spPr>
          <a:xfrm>
            <a:off x="2587325" y="2924375"/>
            <a:ext cx="241200" cy="588000"/>
          </a:xfrm>
          <a:prstGeom prst="moon">
            <a:avLst>
              <a:gd fmla="val 50000" name="adj"/>
            </a:avLst>
          </a:prstGeom>
          <a:solidFill>
            <a:srgbClr val="DBDBD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crescent shape" id="422" name="Google Shape;422;p41"/>
          <p:cNvSpPr/>
          <p:nvPr/>
        </p:nvSpPr>
        <p:spPr>
          <a:xfrm>
            <a:off x="3616175" y="1933800"/>
            <a:ext cx="241200" cy="588000"/>
          </a:xfrm>
          <a:prstGeom prst="moon">
            <a:avLst>
              <a:gd fmla="val 50000" name="adj"/>
            </a:avLst>
          </a:prstGeom>
          <a:solidFill>
            <a:srgbClr val="DBDBD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crescent shape" id="423" name="Google Shape;423;p41"/>
          <p:cNvSpPr/>
          <p:nvPr/>
        </p:nvSpPr>
        <p:spPr>
          <a:xfrm>
            <a:off x="3374975" y="2924375"/>
            <a:ext cx="241200" cy="588000"/>
          </a:xfrm>
          <a:prstGeom prst="moon">
            <a:avLst>
              <a:gd fmla="val 50000" name="adj"/>
            </a:avLst>
          </a:prstGeom>
          <a:solidFill>
            <a:srgbClr val="DBDBD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smiling face shape" id="424" name="Google Shape;424;p41"/>
          <p:cNvSpPr/>
          <p:nvPr/>
        </p:nvSpPr>
        <p:spPr>
          <a:xfrm>
            <a:off x="5676675" y="1941175"/>
            <a:ext cx="595200" cy="5952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smiling face shape" id="425" name="Google Shape;425;p41"/>
          <p:cNvSpPr/>
          <p:nvPr/>
        </p:nvSpPr>
        <p:spPr>
          <a:xfrm>
            <a:off x="6625525" y="1930200"/>
            <a:ext cx="595200" cy="5952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smiling face shape" id="426" name="Google Shape;426;p41"/>
          <p:cNvSpPr/>
          <p:nvPr/>
        </p:nvSpPr>
        <p:spPr>
          <a:xfrm>
            <a:off x="5676675" y="3006938"/>
            <a:ext cx="595200" cy="5952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smiling face shape" id="427" name="Google Shape;427;p41"/>
          <p:cNvSpPr/>
          <p:nvPr/>
        </p:nvSpPr>
        <p:spPr>
          <a:xfrm>
            <a:off x="6737225" y="3001450"/>
            <a:ext cx="595200" cy="5952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smiling face shape" id="428" name="Google Shape;428;p41"/>
          <p:cNvSpPr/>
          <p:nvPr/>
        </p:nvSpPr>
        <p:spPr>
          <a:xfrm>
            <a:off x="6186025" y="2429738"/>
            <a:ext cx="595200" cy="595200"/>
          </a:xfrm>
          <a:prstGeom prst="smileyFace">
            <a:avLst>
              <a:gd fmla="val 4653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1"/>
          <p:cNvSpPr txBox="1"/>
          <p:nvPr/>
        </p:nvSpPr>
        <p:spPr>
          <a:xfrm>
            <a:off x="4286375" y="310775"/>
            <a:ext cx="1216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5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2"/>
          <p:cNvSpPr txBox="1"/>
          <p:nvPr/>
        </p:nvSpPr>
        <p:spPr>
          <a:xfrm>
            <a:off x="457200" y="1438275"/>
            <a:ext cx="8228100" cy="2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GB" sz="34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Independent practice</a:t>
            </a:r>
            <a:endParaRPr b="1" i="0" sz="3400" u="none" cap="none" strike="noStrike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35" name="Google Shape;435;p4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6" name="Google Shape;436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7" name="Google Shape;437;p42"/>
          <p:cNvSpPr/>
          <p:nvPr/>
        </p:nvSpPr>
        <p:spPr>
          <a:xfrm>
            <a:off x="8360175" y="445300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</a:rPr>
              <a:t>Y</a:t>
            </a:r>
            <a:endParaRPr b="1"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458975" y="446400"/>
            <a:ext cx="4275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Key principles</a:t>
            </a:r>
            <a:endParaRPr sz="2400"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458975" y="1063025"/>
            <a:ext cx="3951000" cy="3356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400"/>
              <a:t>The ‘I do’ phase involves the explanation - indicates where a teacher would be explaining a concept. </a:t>
            </a:r>
            <a:endParaRPr sz="1400"/>
          </a:p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400"/>
              <a:t>Moving from ‘I do’ to ‘We do’ involves modelling - indicates that the teacher is demonstrating a skill or modelling a process. </a:t>
            </a:r>
            <a:endParaRPr sz="1400"/>
          </a:p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400"/>
              <a:t>Check for Understanding - Questions posed to check whether students have understood and to inform next steps.</a:t>
            </a:r>
            <a:endParaRPr sz="1400"/>
          </a:p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400"/>
              <a:t>‘You do’ - Practice - indicates places where students will attempt questions </a:t>
            </a:r>
            <a:r>
              <a:rPr lang="en-GB" sz="1400"/>
              <a:t>independently.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62" name="Google Shape;162;p29"/>
          <p:cNvSpPr txBox="1"/>
          <p:nvPr/>
        </p:nvSpPr>
        <p:spPr>
          <a:xfrm>
            <a:off x="7405200" y="3099600"/>
            <a:ext cx="113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We do</a:t>
            </a:r>
            <a:endParaRPr i="0" sz="1400" u="none" cap="none" strike="noStrike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5290925" y="3033200"/>
            <a:ext cx="13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rgbClr val="00305E"/>
                </a:solidFill>
                <a:latin typeface="Public Sans"/>
                <a:ea typeface="Public Sans"/>
                <a:cs typeface="Public Sans"/>
                <a:sym typeface="Public Sans"/>
              </a:rPr>
              <a:t>I do</a:t>
            </a:r>
            <a:endParaRPr i="0" sz="1400" u="none" cap="none" strike="noStrike">
              <a:solidFill>
                <a:srgbClr val="00305E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5290925" y="3724375"/>
            <a:ext cx="156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rgbClr val="00305E"/>
                </a:solidFill>
                <a:latin typeface="Public Sans"/>
                <a:ea typeface="Public Sans"/>
                <a:cs typeface="Public Sans"/>
                <a:sym typeface="Public Sans"/>
              </a:rPr>
              <a:t>C</a:t>
            </a:r>
            <a:r>
              <a:rPr i="0" lang="en-GB" sz="1400" u="none" cap="none" strike="noStrike">
                <a:solidFill>
                  <a:srgbClr val="00305E"/>
                </a:solidFill>
                <a:latin typeface="Public Sans"/>
                <a:ea typeface="Public Sans"/>
                <a:cs typeface="Public Sans"/>
                <a:sym typeface="Public Sans"/>
              </a:rPr>
              <a:t>heck for </a:t>
            </a:r>
            <a:endParaRPr i="0" sz="1400" u="none" cap="none" strike="noStrike">
              <a:solidFill>
                <a:srgbClr val="00305E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rgbClr val="00305E"/>
                </a:solidFill>
                <a:latin typeface="Public Sans"/>
                <a:ea typeface="Public Sans"/>
                <a:cs typeface="Public Sans"/>
                <a:sym typeface="Public Sans"/>
              </a:rPr>
              <a:t>U</a:t>
            </a:r>
            <a:r>
              <a:rPr i="0" lang="en-GB" sz="1400" u="none" cap="none" strike="noStrike">
                <a:solidFill>
                  <a:srgbClr val="00305E"/>
                </a:solidFill>
                <a:latin typeface="Public Sans"/>
                <a:ea typeface="Public Sans"/>
                <a:cs typeface="Public Sans"/>
                <a:sym typeface="Public Sans"/>
              </a:rPr>
              <a:t>nderstanding</a:t>
            </a:r>
            <a:endParaRPr i="0" sz="1400" u="none" cap="none" strike="noStrike">
              <a:solidFill>
                <a:srgbClr val="00305E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7405200" y="3832075"/>
            <a:ext cx="10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You do</a:t>
            </a:r>
            <a:endParaRPr i="0" sz="1400" u="none" cap="none" strike="noStrike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8360175" y="445025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/>
          <p:nvPr/>
        </p:nvSpPr>
        <p:spPr>
          <a:xfrm>
            <a:off x="4589800" y="344541"/>
            <a:ext cx="3113700" cy="1017300"/>
          </a:xfrm>
          <a:prstGeom prst="wedgeRectCallout">
            <a:avLst>
              <a:gd fmla="val 58899" name="adj1"/>
              <a:gd fmla="val -18661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box is to indicate to the teacher (user) that stage of the instructional cycle. It won’t be visible in a recorded lesson, but is there for teachers who download the slides for their own use. </a:t>
            </a:r>
            <a:endParaRPr b="1" sz="16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8" name="Google Shape;16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9"/>
          <p:cNvSpPr/>
          <p:nvPr/>
        </p:nvSpPr>
        <p:spPr>
          <a:xfrm>
            <a:off x="6700800" y="2815400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</a:rPr>
              <a:t>W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4640825" y="3723175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lt1"/>
                </a:solidFill>
              </a:rPr>
              <a:t>CfU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4640825" y="2815400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</a:rPr>
              <a:t>I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72" name="Google Shape;172;p29"/>
          <p:cNvSpPr/>
          <p:nvPr/>
        </p:nvSpPr>
        <p:spPr>
          <a:xfrm>
            <a:off x="6700800" y="3723175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</a:rPr>
              <a:t>Y</a:t>
            </a:r>
            <a:endParaRPr b="1"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30"/>
          <p:cNvSpPr txBox="1"/>
          <p:nvPr/>
        </p:nvSpPr>
        <p:spPr>
          <a:xfrm>
            <a:off x="1464725" y="1457343"/>
            <a:ext cx="2105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ublic Sans"/>
                <a:ea typeface="Public Sans"/>
                <a:cs typeface="Public Sans"/>
                <a:sym typeface="Public Sans"/>
              </a:rPr>
              <a:t>Whiteboards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All students respond to the teacher’s question, showing their responses at the same time.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1464725" y="2319385"/>
            <a:ext cx="2105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ublic Sans"/>
                <a:ea typeface="Public Sans"/>
                <a:cs typeface="Public Sans"/>
                <a:sym typeface="Public Sans"/>
              </a:rPr>
              <a:t>Cold call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The teacher asks a question, gives wait time, then calls on individual students to respond.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1464725" y="3263650"/>
            <a:ext cx="210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ublic Sans"/>
                <a:ea typeface="Public Sans"/>
                <a:cs typeface="Public Sans"/>
                <a:sym typeface="Public Sans"/>
              </a:rPr>
              <a:t>In your book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Students respond to a prompt in their exercise book or booklet.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descr="Choral response" id="181" name="Google Shape;181;p30" title="Choral respon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915" y="2354788"/>
            <a:ext cx="650100" cy="65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 your book" id="182" name="Google Shape;182;p30" title="In your book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63" y="3223287"/>
            <a:ext cx="681025" cy="681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30"/>
          <p:cNvGrpSpPr/>
          <p:nvPr/>
        </p:nvGrpSpPr>
        <p:grpSpPr>
          <a:xfrm>
            <a:off x="478063" y="2354788"/>
            <a:ext cx="650100" cy="681000"/>
            <a:chOff x="3793813" y="1828813"/>
            <a:chExt cx="650100" cy="681000"/>
          </a:xfrm>
        </p:grpSpPr>
        <p:sp>
          <p:nvSpPr>
            <p:cNvPr id="184" name="Google Shape;184;p30"/>
            <p:cNvSpPr/>
            <p:nvPr/>
          </p:nvSpPr>
          <p:spPr>
            <a:xfrm>
              <a:off x="3793813" y="1828813"/>
              <a:ext cx="650100" cy="681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Cold call" id="185" name="Google Shape;185;p30" title="Cold call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07525" y="1946125"/>
              <a:ext cx="446400" cy="446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Google Shape;186;p30"/>
          <p:cNvGrpSpPr/>
          <p:nvPr/>
        </p:nvGrpSpPr>
        <p:grpSpPr>
          <a:xfrm>
            <a:off x="4315915" y="3223287"/>
            <a:ext cx="1407475" cy="681039"/>
            <a:chOff x="4315915" y="3313313"/>
            <a:chExt cx="1407475" cy="681039"/>
          </a:xfrm>
        </p:grpSpPr>
        <p:grpSp>
          <p:nvGrpSpPr>
            <p:cNvPr id="187" name="Google Shape;187;p30"/>
            <p:cNvGrpSpPr/>
            <p:nvPr/>
          </p:nvGrpSpPr>
          <p:grpSpPr>
            <a:xfrm>
              <a:off x="5042366" y="3313313"/>
              <a:ext cx="681024" cy="681033"/>
              <a:chOff x="3360479" y="4069313"/>
              <a:chExt cx="681024" cy="681033"/>
            </a:xfrm>
          </p:grpSpPr>
          <p:sp>
            <p:nvSpPr>
              <p:cNvPr id="188" name="Google Shape;188;p30"/>
              <p:cNvSpPr/>
              <p:nvPr/>
            </p:nvSpPr>
            <p:spPr>
              <a:xfrm>
                <a:off x="3391388" y="4069313"/>
                <a:ext cx="650100" cy="681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descr="thumbs up, thumbs down" id="189" name="Google Shape;189;p30" title="Thumbs up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360479" y="4069322"/>
                <a:ext cx="681024" cy="6810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0" name="Google Shape;190;p30"/>
            <p:cNvGrpSpPr/>
            <p:nvPr/>
          </p:nvGrpSpPr>
          <p:grpSpPr>
            <a:xfrm flipH="1" rot="10800000">
              <a:off x="4315915" y="3313319"/>
              <a:ext cx="681024" cy="681033"/>
              <a:chOff x="3360479" y="4069313"/>
              <a:chExt cx="681024" cy="681033"/>
            </a:xfrm>
          </p:grpSpPr>
          <p:sp>
            <p:nvSpPr>
              <p:cNvPr id="191" name="Google Shape;191;p30"/>
              <p:cNvSpPr/>
              <p:nvPr/>
            </p:nvSpPr>
            <p:spPr>
              <a:xfrm>
                <a:off x="3391388" y="4069313"/>
                <a:ext cx="650100" cy="681000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descr="thumbs down or thumbs up" id="192" name="Google Shape;192;p30" title="Thumbs down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360479" y="4069322"/>
                <a:ext cx="681024" cy="6810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3" name="Google Shape;193;p30"/>
          <p:cNvGrpSpPr/>
          <p:nvPr/>
        </p:nvGrpSpPr>
        <p:grpSpPr>
          <a:xfrm>
            <a:off x="5077915" y="1466889"/>
            <a:ext cx="650100" cy="681000"/>
            <a:chOff x="3109824" y="4157252"/>
            <a:chExt cx="650100" cy="681000"/>
          </a:xfrm>
        </p:grpSpPr>
        <p:sp>
          <p:nvSpPr>
            <p:cNvPr id="194" name="Google Shape;194;p30"/>
            <p:cNvSpPr/>
            <p:nvPr/>
          </p:nvSpPr>
          <p:spPr>
            <a:xfrm flipH="1" rot="10800000">
              <a:off x="3109824" y="4157252"/>
              <a:ext cx="650100" cy="681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turn and talk" id="195" name="Google Shape;195;p30" title="Turn and talk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01713" y="4278325"/>
              <a:ext cx="466329" cy="466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Google Shape;196;p30"/>
          <p:cNvGrpSpPr/>
          <p:nvPr/>
        </p:nvGrpSpPr>
        <p:grpSpPr>
          <a:xfrm>
            <a:off x="7604586" y="431664"/>
            <a:ext cx="650100" cy="681000"/>
            <a:chOff x="3109824" y="4157252"/>
            <a:chExt cx="650100" cy="681000"/>
          </a:xfrm>
        </p:grpSpPr>
        <p:sp>
          <p:nvSpPr>
            <p:cNvPr id="197" name="Google Shape;197;p30"/>
            <p:cNvSpPr/>
            <p:nvPr/>
          </p:nvSpPr>
          <p:spPr>
            <a:xfrm flipH="1" rot="10800000">
              <a:off x="3109824" y="4157252"/>
              <a:ext cx="650100" cy="681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turn and talk" id="198" name="Google Shape;198;p30" title="Turn and talk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01713" y="4278325"/>
              <a:ext cx="466329" cy="466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30"/>
          <p:cNvGrpSpPr/>
          <p:nvPr/>
        </p:nvGrpSpPr>
        <p:grpSpPr>
          <a:xfrm>
            <a:off x="478063" y="1466889"/>
            <a:ext cx="650100" cy="681000"/>
            <a:chOff x="2315949" y="4183864"/>
            <a:chExt cx="650100" cy="681000"/>
          </a:xfrm>
        </p:grpSpPr>
        <p:sp>
          <p:nvSpPr>
            <p:cNvPr id="200" name="Google Shape;200;p30"/>
            <p:cNvSpPr/>
            <p:nvPr/>
          </p:nvSpPr>
          <p:spPr>
            <a:xfrm flipH="1" rot="10800000">
              <a:off x="2315949" y="4183864"/>
              <a:ext cx="650100" cy="681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mini-whiteboards" id="201" name="Google Shape;201;p30" title="Whiteboards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366875" y="4250250"/>
              <a:ext cx="548250" cy="548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30"/>
          <p:cNvSpPr txBox="1"/>
          <p:nvPr>
            <p:ph type="title"/>
          </p:nvPr>
        </p:nvSpPr>
        <p:spPr>
          <a:xfrm>
            <a:off x="458975" y="446400"/>
            <a:ext cx="4275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Engagement icons</a:t>
            </a:r>
            <a:endParaRPr sz="2400"/>
          </a:p>
        </p:txBody>
      </p:sp>
      <p:sp>
        <p:nvSpPr>
          <p:cNvPr id="203" name="Google Shape;203;p30"/>
          <p:cNvSpPr txBox="1"/>
          <p:nvPr/>
        </p:nvSpPr>
        <p:spPr>
          <a:xfrm>
            <a:off x="6070725" y="1457343"/>
            <a:ext cx="210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ublic Sans"/>
                <a:ea typeface="Public Sans"/>
                <a:cs typeface="Public Sans"/>
                <a:sym typeface="Public Sans"/>
              </a:rPr>
              <a:t>Turn and talk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Students discuss with the person next to them.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6070725" y="2319385"/>
            <a:ext cx="210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ublic Sans"/>
                <a:ea typeface="Public Sans"/>
                <a:cs typeface="Public Sans"/>
                <a:sym typeface="Public Sans"/>
              </a:rPr>
              <a:t>Choral response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Students respond orally all together.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6148975" y="3263650"/>
            <a:ext cx="2105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Thumbs up, thumbs down</a:t>
            </a:r>
            <a:endParaRPr b="1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Students indicate whether they agree or disagree with a statement, or whether something is an examples or non-example.</a:t>
            </a:r>
            <a:endParaRPr sz="9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6" name="Google Shape;206;p30"/>
          <p:cNvSpPr/>
          <p:nvPr/>
        </p:nvSpPr>
        <p:spPr>
          <a:xfrm>
            <a:off x="3968313" y="143941"/>
            <a:ext cx="3113700" cy="1017300"/>
          </a:xfrm>
          <a:prstGeom prst="wedgeRectCallout">
            <a:avLst>
              <a:gd fmla="val 63782" name="adj1"/>
              <a:gd fmla="val -1399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icon is to indicate to the teacher (user) a suggested engagement norm. It won’t be visible in a recorded lesson, but is there for teachers who download the slides for their own use. </a:t>
            </a:r>
            <a:endParaRPr b="1" sz="16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" name="Google Shape;207;p30"/>
          <p:cNvSpPr/>
          <p:nvPr/>
        </p:nvSpPr>
        <p:spPr>
          <a:xfrm>
            <a:off x="8360175" y="463175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/>
        </p:nvSpPr>
        <p:spPr>
          <a:xfrm>
            <a:off x="1541075" y="1452159"/>
            <a:ext cx="2872500" cy="741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9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Worksheet, </a:t>
            </a:r>
            <a:r>
              <a:rPr b="1" lang="en-GB" sz="19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e</a:t>
            </a:r>
            <a:r>
              <a:rPr b="1" i="0" lang="en-GB" sz="19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xercise book or paper</a:t>
            </a:r>
            <a:endParaRPr b="1" i="0" sz="1900" u="none" cap="none" strike="noStrik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1541075" y="2193300"/>
            <a:ext cx="2868900" cy="2226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4733925" y="1452158"/>
            <a:ext cx="2832300" cy="74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9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Pencil and coloured markers</a:t>
            </a:r>
            <a:endParaRPr b="1" i="0" sz="1900" u="none" cap="none" strike="noStrik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4733925" y="2193450"/>
            <a:ext cx="2832300" cy="2226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31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this lesson, </a:t>
            </a:r>
            <a:r>
              <a:rPr lang="en-GB"/>
              <a:t>you will need</a:t>
            </a:r>
            <a:r>
              <a:rPr lang="en-GB"/>
              <a:t>:</a:t>
            </a:r>
            <a:endParaRPr/>
          </a:p>
        </p:txBody>
      </p:sp>
      <p:pic>
        <p:nvPicPr>
          <p:cNvPr descr="pencil" id="218" name="Google Shape;2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744" y="2193450"/>
            <a:ext cx="2230217" cy="222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ksheet, exercise book or paper" id="219" name="Google Shape;21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800" y="2193300"/>
            <a:ext cx="2230199" cy="2226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title"/>
          </p:nvPr>
        </p:nvSpPr>
        <p:spPr>
          <a:xfrm>
            <a:off x="458975" y="445025"/>
            <a:ext cx="84300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Learning intentions: Maths, Early Stage 1</a:t>
            </a:r>
            <a:endParaRPr/>
          </a:p>
        </p:txBody>
      </p:sp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458975" y="1259525"/>
            <a:ext cx="8226000" cy="21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Numbers can be explored and represented as quantities.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Students are learning that: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Mathematicians represent numbers to help us see something about numbers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The way we structure representations can help us to subitise a collection.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6" name="Google Shape;226;p32"/>
          <p:cNvSpPr txBox="1"/>
          <p:nvPr>
            <p:ph idx="12" type="sldNum"/>
          </p:nvPr>
        </p:nvSpPr>
        <p:spPr>
          <a:xfrm>
            <a:off x="414450" y="4717125"/>
            <a:ext cx="764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/>
          <p:nvPr/>
        </p:nvSpPr>
        <p:spPr>
          <a:xfrm>
            <a:off x="458800" y="410125"/>
            <a:ext cx="2549700" cy="906600"/>
          </a:xfrm>
          <a:prstGeom prst="wedgeRoundRectCallout">
            <a:avLst>
              <a:gd fmla="val 62557" name="adj1"/>
              <a:gd fmla="val 133242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Public Sans"/>
                <a:ea typeface="Public Sans"/>
                <a:cs typeface="Public Sans"/>
                <a:sym typeface="Public Sans"/>
              </a:rPr>
              <a:t>number</a:t>
            </a:r>
            <a:endParaRPr sz="33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descr="group of six counters" id="232" name="Google Shape;232;p33" title="group of six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236" y="1527150"/>
            <a:ext cx="427642" cy="6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 txBox="1"/>
          <p:nvPr/>
        </p:nvSpPr>
        <p:spPr>
          <a:xfrm>
            <a:off x="4704225" y="2307450"/>
            <a:ext cx="548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6</a:t>
            </a:r>
            <a:endParaRPr sz="29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5987775" y="2307450"/>
            <a:ext cx="861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six</a:t>
            </a:r>
            <a:endParaRPr sz="29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descr="show a number" id="235" name="Google Shape;235;p33"/>
          <p:cNvSpPr/>
          <p:nvPr/>
        </p:nvSpPr>
        <p:spPr>
          <a:xfrm>
            <a:off x="7283025" y="1204700"/>
            <a:ext cx="1253175" cy="1242300"/>
          </a:xfrm>
          <a:custGeom>
            <a:rect b="b" l="l" r="r" t="t"/>
            <a:pathLst>
              <a:path extrusionOk="0" h="49692" w="50127">
                <a:moveTo>
                  <a:pt x="0" y="26154"/>
                </a:moveTo>
                <a:lnTo>
                  <a:pt x="12640" y="49692"/>
                </a:lnTo>
                <a:lnTo>
                  <a:pt x="50127" y="0"/>
                </a:lnTo>
                <a:lnTo>
                  <a:pt x="15256" y="34000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descr="is not a number" id="236" name="Google Shape;236;p33"/>
          <p:cNvSpPr/>
          <p:nvPr/>
        </p:nvSpPr>
        <p:spPr>
          <a:xfrm>
            <a:off x="7217550" y="2953950"/>
            <a:ext cx="1035300" cy="16782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one counter" id="237" name="Google Shape;23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750" y="3339749"/>
            <a:ext cx="906600" cy="90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one tally mark" id="238" name="Google Shape;238;p33"/>
          <p:cNvCxnSpPr/>
          <p:nvPr/>
        </p:nvCxnSpPr>
        <p:spPr>
          <a:xfrm flipH="1">
            <a:off x="6012222" y="3456155"/>
            <a:ext cx="812700" cy="673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9" name="Google Shape;239;p33"/>
          <p:cNvSpPr txBox="1"/>
          <p:nvPr/>
        </p:nvSpPr>
        <p:spPr>
          <a:xfrm>
            <a:off x="8181525" y="445300"/>
            <a:ext cx="50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F-1</a:t>
            </a:r>
            <a:endParaRPr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descr="six tally marks" id="240" name="Google Shape;24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9688" y="1204700"/>
            <a:ext cx="1415532" cy="11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6" name="Google Shape;246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8360175" y="463175"/>
            <a:ext cx="650100" cy="618000"/>
          </a:xfrm>
          <a:prstGeom prst="rect">
            <a:avLst/>
          </a:prstGeom>
          <a:solidFill>
            <a:srgbClr val="002664"/>
          </a:solidFill>
          <a:ln cap="flat" cmpd="sng" w="9525">
            <a:solidFill>
              <a:srgbClr val="002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</a:rPr>
              <a:t>I</a:t>
            </a:r>
            <a:endParaRPr b="1" sz="2600">
              <a:solidFill>
                <a:srgbClr val="FFFFFF"/>
              </a:solidFill>
            </a:endParaRPr>
          </a:p>
        </p:txBody>
      </p:sp>
      <p:pic>
        <p:nvPicPr>
          <p:cNvPr descr="hand showing all five fingers" id="248" name="Google Shape;248;p34" title="hand "/>
          <p:cNvPicPr preferRelativeResize="0"/>
          <p:nvPr/>
        </p:nvPicPr>
        <p:blipFill rotWithShape="1">
          <a:blip r:embed="rId3">
            <a:alphaModFix/>
          </a:blip>
          <a:srcRect b="0" l="68824" r="0" t="0"/>
          <a:stretch/>
        </p:blipFill>
        <p:spPr>
          <a:xfrm>
            <a:off x="3049100" y="692525"/>
            <a:ext cx="2989699" cy="41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4"/>
          <p:cNvSpPr txBox="1"/>
          <p:nvPr/>
        </p:nvSpPr>
        <p:spPr>
          <a:xfrm>
            <a:off x="2894200" y="780550"/>
            <a:ext cx="87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3266238" y="157425"/>
            <a:ext cx="87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3854313" y="0"/>
            <a:ext cx="87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3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descr="correct answer is 5" id="252" name="Google Shape;252;p34"/>
          <p:cNvSpPr/>
          <p:nvPr/>
        </p:nvSpPr>
        <p:spPr>
          <a:xfrm>
            <a:off x="5431175" y="1265625"/>
            <a:ext cx="879600" cy="879600"/>
          </a:xfrm>
          <a:prstGeom prst="ellipse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4"/>
          <p:cNvSpPr txBox="1"/>
          <p:nvPr/>
        </p:nvSpPr>
        <p:spPr>
          <a:xfrm>
            <a:off x="4551563" y="0"/>
            <a:ext cx="87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4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5494263" y="1112775"/>
            <a:ext cx="87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5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684845" y="4762334"/>
            <a:ext cx="28725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-GB" sz="700" u="none" cap="none" strike="noStrike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Credit: </a:t>
            </a:r>
            <a:r>
              <a:rPr lang="en-GB" sz="700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Pixabay</a:t>
            </a:r>
            <a:endParaRPr i="0" sz="700" u="none" cap="none" strike="noStrike">
              <a:solidFill>
                <a:srgbClr val="999999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6" name="Google Shape;256;p34"/>
          <p:cNvSpPr/>
          <p:nvPr/>
        </p:nvSpPr>
        <p:spPr>
          <a:xfrm>
            <a:off x="2930675" y="2634650"/>
            <a:ext cx="214500" cy="400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2" name="Google Shape;262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3" name="Google Shape;263;p35"/>
          <p:cNvSpPr txBox="1"/>
          <p:nvPr/>
        </p:nvSpPr>
        <p:spPr>
          <a:xfrm>
            <a:off x="8035125" y="485700"/>
            <a:ext cx="65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CfU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5"/>
          <p:cNvSpPr/>
          <p:nvPr/>
        </p:nvSpPr>
        <p:spPr>
          <a:xfrm>
            <a:off x="8360175" y="463175"/>
            <a:ext cx="650100" cy="618000"/>
          </a:xfrm>
          <a:prstGeom prst="rect">
            <a:avLst/>
          </a:prstGeom>
          <a:solidFill>
            <a:srgbClr val="002664"/>
          </a:solidFill>
          <a:ln cap="flat" cmpd="sng" w="9525">
            <a:solidFill>
              <a:srgbClr val="002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</a:rPr>
              <a:t>CfU</a:t>
            </a:r>
            <a:endParaRPr b="1" sz="1900">
              <a:solidFill>
                <a:srgbClr val="FFFFFF"/>
              </a:solidFill>
            </a:endParaRPr>
          </a:p>
        </p:txBody>
      </p:sp>
      <p:pic>
        <p:nvPicPr>
          <p:cNvPr descr="hand showing five fingers" id="265" name="Google Shape;265;p35"/>
          <p:cNvPicPr preferRelativeResize="0"/>
          <p:nvPr/>
        </p:nvPicPr>
        <p:blipFill rotWithShape="1">
          <a:blip r:embed="rId3">
            <a:alphaModFix/>
          </a:blip>
          <a:srcRect b="4403" l="77223" r="2251" t="45034"/>
          <a:stretch/>
        </p:blipFill>
        <p:spPr>
          <a:xfrm>
            <a:off x="3942400" y="649350"/>
            <a:ext cx="2902000" cy="4021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 showing four fingers" id="266" name="Google Shape;266;p35" title="hand"/>
          <p:cNvPicPr preferRelativeResize="0"/>
          <p:nvPr/>
        </p:nvPicPr>
        <p:blipFill rotWithShape="1">
          <a:blip r:embed="rId3">
            <a:alphaModFix/>
          </a:blip>
          <a:srcRect b="4747" l="57459" r="23528" t="44691"/>
          <a:stretch/>
        </p:blipFill>
        <p:spPr>
          <a:xfrm>
            <a:off x="564107" y="602785"/>
            <a:ext cx="2719235" cy="406787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 txBox="1"/>
          <p:nvPr/>
        </p:nvSpPr>
        <p:spPr>
          <a:xfrm>
            <a:off x="426474" y="1420049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8" name="Google Shape;268;p35"/>
          <p:cNvSpPr txBox="1"/>
          <p:nvPr/>
        </p:nvSpPr>
        <p:spPr>
          <a:xfrm>
            <a:off x="926597" y="650192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9" name="Google Shape;269;p35"/>
          <p:cNvSpPr txBox="1"/>
          <p:nvPr/>
        </p:nvSpPr>
        <p:spPr>
          <a:xfrm>
            <a:off x="1636336" y="339626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3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0" name="Google Shape;270;p35"/>
          <p:cNvSpPr txBox="1"/>
          <p:nvPr/>
        </p:nvSpPr>
        <p:spPr>
          <a:xfrm>
            <a:off x="2478508" y="714355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4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descr="correct answer is 5" id="271" name="Google Shape;271;p35"/>
          <p:cNvSpPr/>
          <p:nvPr/>
        </p:nvSpPr>
        <p:spPr>
          <a:xfrm>
            <a:off x="6517989" y="2171757"/>
            <a:ext cx="976500" cy="976500"/>
          </a:xfrm>
          <a:prstGeom prst="ellipse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5"/>
          <p:cNvSpPr txBox="1"/>
          <p:nvPr/>
        </p:nvSpPr>
        <p:spPr>
          <a:xfrm>
            <a:off x="4031887" y="1392849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4532009" y="622992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5241748" y="312426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3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6083920" y="687155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4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6642638" y="2105900"/>
            <a:ext cx="87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5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7" name="Google Shape;277;p35"/>
          <p:cNvSpPr txBox="1"/>
          <p:nvPr/>
        </p:nvSpPr>
        <p:spPr>
          <a:xfrm>
            <a:off x="684845" y="4761334"/>
            <a:ext cx="28725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-GB" sz="700" u="none" cap="none" strike="noStrike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Credit: </a:t>
            </a:r>
            <a:r>
              <a:rPr lang="en-GB" sz="700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Pixabay</a:t>
            </a:r>
            <a:endParaRPr i="0" sz="700" u="none" cap="none" strike="noStrike">
              <a:solidFill>
                <a:srgbClr val="999999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3" name="Google Shape;283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84" name="Google Shape;284;p36"/>
          <p:cNvGrpSpPr/>
          <p:nvPr/>
        </p:nvGrpSpPr>
        <p:grpSpPr>
          <a:xfrm>
            <a:off x="8035125" y="445025"/>
            <a:ext cx="650100" cy="618000"/>
            <a:chOff x="8426025" y="93425"/>
            <a:chExt cx="650100" cy="618000"/>
          </a:xfrm>
        </p:grpSpPr>
        <p:sp>
          <p:nvSpPr>
            <p:cNvPr id="285" name="Google Shape;285;p36"/>
            <p:cNvSpPr/>
            <p:nvPr/>
          </p:nvSpPr>
          <p:spPr>
            <a:xfrm>
              <a:off x="8426025" y="93425"/>
              <a:ext cx="650100" cy="6180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6"/>
            <p:cNvSpPr txBox="1"/>
            <p:nvPr/>
          </p:nvSpPr>
          <p:spPr>
            <a:xfrm>
              <a:off x="8490375" y="133025"/>
              <a:ext cx="5214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t/>
              </a:r>
              <a:endParaRPr b="1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36"/>
          <p:cNvSpPr txBox="1"/>
          <p:nvPr/>
        </p:nvSpPr>
        <p:spPr>
          <a:xfrm>
            <a:off x="8035125" y="485700"/>
            <a:ext cx="65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CfU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6"/>
          <p:cNvSpPr txBox="1"/>
          <p:nvPr/>
        </p:nvSpPr>
        <p:spPr>
          <a:xfrm>
            <a:off x="684845" y="4756309"/>
            <a:ext cx="28725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-GB" sz="700" u="none" cap="none" strike="noStrike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Credit: </a:t>
            </a:r>
            <a:r>
              <a:rPr lang="en-GB" sz="700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Pixabay</a:t>
            </a:r>
            <a:endParaRPr i="0" sz="700" u="none" cap="none" strike="noStrike">
              <a:solidFill>
                <a:srgbClr val="999999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289" name="Google Shape;289;p36"/>
          <p:cNvGrpSpPr/>
          <p:nvPr/>
        </p:nvGrpSpPr>
        <p:grpSpPr>
          <a:xfrm>
            <a:off x="8035125" y="445025"/>
            <a:ext cx="650100" cy="618000"/>
            <a:chOff x="8426025" y="93425"/>
            <a:chExt cx="650100" cy="618000"/>
          </a:xfrm>
        </p:grpSpPr>
        <p:sp>
          <p:nvSpPr>
            <p:cNvPr id="290" name="Google Shape;290;p36"/>
            <p:cNvSpPr/>
            <p:nvPr/>
          </p:nvSpPr>
          <p:spPr>
            <a:xfrm>
              <a:off x="8426025" y="93425"/>
              <a:ext cx="650100" cy="6180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6"/>
            <p:cNvSpPr txBox="1"/>
            <p:nvPr/>
          </p:nvSpPr>
          <p:spPr>
            <a:xfrm>
              <a:off x="8490375" y="133025"/>
              <a:ext cx="5214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t/>
              </a:r>
              <a:endParaRPr b="1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36"/>
          <p:cNvSpPr txBox="1"/>
          <p:nvPr/>
        </p:nvSpPr>
        <p:spPr>
          <a:xfrm>
            <a:off x="8035125" y="485700"/>
            <a:ext cx="65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CfU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36"/>
          <p:cNvGrpSpPr/>
          <p:nvPr/>
        </p:nvGrpSpPr>
        <p:grpSpPr>
          <a:xfrm>
            <a:off x="8035125" y="445025"/>
            <a:ext cx="650100" cy="618000"/>
            <a:chOff x="8426025" y="93425"/>
            <a:chExt cx="650100" cy="618000"/>
          </a:xfrm>
        </p:grpSpPr>
        <p:sp>
          <p:nvSpPr>
            <p:cNvPr id="294" name="Google Shape;294;p36"/>
            <p:cNvSpPr/>
            <p:nvPr/>
          </p:nvSpPr>
          <p:spPr>
            <a:xfrm>
              <a:off x="8426025" y="93425"/>
              <a:ext cx="650100" cy="6180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6"/>
            <p:cNvSpPr txBox="1"/>
            <p:nvPr/>
          </p:nvSpPr>
          <p:spPr>
            <a:xfrm>
              <a:off x="8490375" y="133025"/>
              <a:ext cx="5214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lang="en-GB" sz="2300">
                  <a:solidFill>
                    <a:schemeClr val="lt1"/>
                  </a:solidFill>
                </a:rPr>
                <a:t>E</a:t>
              </a:r>
              <a:endParaRPr b="1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36"/>
          <p:cNvGrpSpPr/>
          <p:nvPr/>
        </p:nvGrpSpPr>
        <p:grpSpPr>
          <a:xfrm>
            <a:off x="8035125" y="445025"/>
            <a:ext cx="650100" cy="618000"/>
            <a:chOff x="8426025" y="93425"/>
            <a:chExt cx="650100" cy="618000"/>
          </a:xfrm>
        </p:grpSpPr>
        <p:sp>
          <p:nvSpPr>
            <p:cNvPr id="297" name="Google Shape;297;p36"/>
            <p:cNvSpPr/>
            <p:nvPr/>
          </p:nvSpPr>
          <p:spPr>
            <a:xfrm>
              <a:off x="8426025" y="93425"/>
              <a:ext cx="650100" cy="6180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6"/>
            <p:cNvSpPr txBox="1"/>
            <p:nvPr/>
          </p:nvSpPr>
          <p:spPr>
            <a:xfrm>
              <a:off x="8490375" y="133025"/>
              <a:ext cx="5214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lang="en-GB" sz="2300">
                  <a:solidFill>
                    <a:schemeClr val="lt1"/>
                  </a:solidFill>
                </a:rPr>
                <a:t>E</a:t>
              </a:r>
              <a:endParaRPr b="1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36"/>
          <p:cNvGrpSpPr/>
          <p:nvPr/>
        </p:nvGrpSpPr>
        <p:grpSpPr>
          <a:xfrm>
            <a:off x="8035125" y="445025"/>
            <a:ext cx="650100" cy="618000"/>
            <a:chOff x="8426025" y="93425"/>
            <a:chExt cx="650100" cy="618000"/>
          </a:xfrm>
        </p:grpSpPr>
        <p:sp>
          <p:nvSpPr>
            <p:cNvPr id="300" name="Google Shape;300;p36"/>
            <p:cNvSpPr/>
            <p:nvPr/>
          </p:nvSpPr>
          <p:spPr>
            <a:xfrm>
              <a:off x="8426025" y="93425"/>
              <a:ext cx="650100" cy="6180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6"/>
            <p:cNvSpPr txBox="1"/>
            <p:nvPr/>
          </p:nvSpPr>
          <p:spPr>
            <a:xfrm>
              <a:off x="8490375" y="133025"/>
              <a:ext cx="5214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lang="en-GB" sz="2300">
                  <a:solidFill>
                    <a:schemeClr val="lt1"/>
                  </a:solidFill>
                </a:rPr>
                <a:t>E</a:t>
              </a:r>
              <a:endParaRPr b="1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36"/>
          <p:cNvSpPr/>
          <p:nvPr/>
        </p:nvSpPr>
        <p:spPr>
          <a:xfrm>
            <a:off x="8035125" y="445025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</a:rPr>
              <a:t>W</a:t>
            </a:r>
            <a:endParaRPr b="1" sz="2600">
              <a:solidFill>
                <a:schemeClr val="lt1"/>
              </a:solidFill>
            </a:endParaRPr>
          </a:p>
        </p:txBody>
      </p:sp>
      <p:pic>
        <p:nvPicPr>
          <p:cNvPr descr="hand showing three fingers" id="303" name="Google Shape;303;p36"/>
          <p:cNvPicPr preferRelativeResize="0"/>
          <p:nvPr/>
        </p:nvPicPr>
        <p:blipFill rotWithShape="1">
          <a:blip r:embed="rId3">
            <a:alphaModFix/>
          </a:blip>
          <a:srcRect b="6725" l="37745" r="44450" t="47922"/>
          <a:stretch/>
        </p:blipFill>
        <p:spPr>
          <a:xfrm>
            <a:off x="2235625" y="630224"/>
            <a:ext cx="2644600" cy="3789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 showing two fingers" id="304" name="Google Shape;304;p36"/>
          <p:cNvPicPr preferRelativeResize="0"/>
          <p:nvPr/>
        </p:nvPicPr>
        <p:blipFill rotWithShape="1">
          <a:blip r:embed="rId3">
            <a:alphaModFix/>
          </a:blip>
          <a:srcRect b="7226" l="22853" r="61720" t="47918"/>
          <a:stretch/>
        </p:blipFill>
        <p:spPr>
          <a:xfrm>
            <a:off x="4285625" y="810725"/>
            <a:ext cx="2507325" cy="360887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6"/>
          <p:cNvSpPr txBox="1"/>
          <p:nvPr/>
        </p:nvSpPr>
        <p:spPr>
          <a:xfrm>
            <a:off x="2640874" y="214561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06" name="Google Shape;306;p36"/>
          <p:cNvSpPr txBox="1"/>
          <p:nvPr/>
        </p:nvSpPr>
        <p:spPr>
          <a:xfrm>
            <a:off x="3263772" y="104229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07" name="Google Shape;307;p36"/>
          <p:cNvSpPr txBox="1"/>
          <p:nvPr/>
        </p:nvSpPr>
        <p:spPr>
          <a:xfrm>
            <a:off x="3987136" y="193838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3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08" name="Google Shape;308;p36"/>
          <p:cNvSpPr txBox="1"/>
          <p:nvPr/>
        </p:nvSpPr>
        <p:spPr>
          <a:xfrm>
            <a:off x="4779183" y="332818"/>
            <a:ext cx="7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4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09" name="Google Shape;309;p36"/>
          <p:cNvSpPr txBox="1"/>
          <p:nvPr/>
        </p:nvSpPr>
        <p:spPr>
          <a:xfrm>
            <a:off x="5647413" y="334525"/>
            <a:ext cx="87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Public Sans"/>
                <a:ea typeface="Public Sans"/>
                <a:cs typeface="Public Sans"/>
                <a:sym typeface="Public Sans"/>
              </a:rPr>
              <a:t>5</a:t>
            </a:r>
            <a:endParaRPr b="1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descr="correct answer is 5" id="310" name="Google Shape;310;p36"/>
          <p:cNvSpPr/>
          <p:nvPr/>
        </p:nvSpPr>
        <p:spPr>
          <a:xfrm>
            <a:off x="5531539" y="400382"/>
            <a:ext cx="976500" cy="976500"/>
          </a:xfrm>
          <a:prstGeom prst="ellipse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chre SLI">
  <a:themeElements>
    <a:clrScheme name="Simple Light">
      <a:dk1>
        <a:srgbClr val="C86D39"/>
      </a:dk1>
      <a:lt1>
        <a:srgbClr val="FFFFFF"/>
      </a:lt1>
      <a:dk2>
        <a:srgbClr val="000000"/>
      </a:dk2>
      <a:lt2>
        <a:srgbClr val="DBDBDB"/>
      </a:lt2>
      <a:accent1>
        <a:srgbClr val="002664"/>
      </a:accent1>
      <a:accent2>
        <a:srgbClr val="3C2027"/>
      </a:accent2>
      <a:accent3>
        <a:srgbClr val="DBDBDB"/>
      </a:accent3>
      <a:accent4>
        <a:srgbClr val="D7153A"/>
      </a:accent4>
      <a:accent5>
        <a:srgbClr val="CBEDFD"/>
      </a:accent5>
      <a:accent6>
        <a:srgbClr val="D3B3A6"/>
      </a:accent6>
      <a:hlink>
        <a:srgbClr val="353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chre AERO SLI">
  <a:themeElements>
    <a:clrScheme name="Simple Light">
      <a:dk1>
        <a:srgbClr val="C86D39"/>
      </a:dk1>
      <a:lt1>
        <a:srgbClr val="FFFFFF"/>
      </a:lt1>
      <a:dk2>
        <a:srgbClr val="353B53"/>
      </a:dk2>
      <a:lt2>
        <a:srgbClr val="FFFFFF"/>
      </a:lt2>
      <a:accent1>
        <a:srgbClr val="01838F"/>
      </a:accent1>
      <a:accent2>
        <a:srgbClr val="C86D39"/>
      </a:accent2>
      <a:accent3>
        <a:srgbClr val="A9C03F"/>
      </a:accent3>
      <a:accent4>
        <a:srgbClr val="D3DF9D"/>
      </a:accent4>
      <a:accent5>
        <a:srgbClr val="C9E5E7"/>
      </a:accent5>
      <a:accent6>
        <a:srgbClr val="C9E5E7"/>
      </a:accent6>
      <a:hlink>
        <a:srgbClr val="0130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