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</p:sldIdLst>
  <p:sldSz cy="10058400" cx="77724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pos="4752">
          <p15:clr>
            <a:srgbClr val="EAD1DC"/>
          </p15:clr>
        </p15:guide>
        <p15:guide id="2" orient="horz" pos="6192">
          <p15:clr>
            <a:srgbClr val="EAD1DC"/>
          </p15:clr>
        </p15:guide>
        <p15:guide id="3" pos="144">
          <p15:clr>
            <a:srgbClr val="EAD1DC"/>
          </p15:clr>
        </p15:guide>
        <p15:guide id="4" orient="horz" pos="144">
          <p15:clr>
            <a:srgbClr val="EAD1DC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B960CEF7-7D51-4845-9940-033D2ECCB9E9}">
  <a:tblStyle styleId="{B960CEF7-7D51-4845-9940-033D2ECCB9E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4752"/>
        <p:guide pos="6192" orient="horz"/>
        <p:guide pos="144"/>
        <p:guide pos="14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8f77087aca_0_0:notes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8f77087ac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264952" y="1456058"/>
            <a:ext cx="7242600" cy="4014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264945" y="5542289"/>
            <a:ext cx="7242600" cy="155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264945" y="4206107"/>
            <a:ext cx="72426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264945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107540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264945" y="1086507"/>
            <a:ext cx="2386800" cy="14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264945" y="2717440"/>
            <a:ext cx="2386800" cy="621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16713" y="880293"/>
            <a:ext cx="5412600" cy="799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886200" y="-244"/>
            <a:ext cx="3886200" cy="1005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25675" y="2411542"/>
            <a:ext cx="3438300" cy="2898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25675" y="5481569"/>
            <a:ext cx="3438300" cy="24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198575" y="1415969"/>
            <a:ext cx="3261300" cy="722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264945" y="8273124"/>
            <a:ext cx="5099100" cy="118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264945" y="2163089"/>
            <a:ext cx="7242600" cy="383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264945" y="6164351"/>
            <a:ext cx="7242600" cy="254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oogle Shape;54;p13"/>
          <p:cNvGrpSpPr/>
          <p:nvPr/>
        </p:nvGrpSpPr>
        <p:grpSpPr>
          <a:xfrm>
            <a:off x="564945" y="9196826"/>
            <a:ext cx="6653170" cy="378150"/>
            <a:chOff x="931000" y="3282475"/>
            <a:chExt cx="6317100" cy="378150"/>
          </a:xfrm>
        </p:grpSpPr>
        <p:sp>
          <p:nvSpPr>
            <p:cNvPr id="55" name="Google Shape;55;p13"/>
            <p:cNvSpPr txBox="1"/>
            <p:nvPr/>
          </p:nvSpPr>
          <p:spPr>
            <a:xfrm>
              <a:off x="931000" y="3438325"/>
              <a:ext cx="6317100" cy="222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900">
                  <a:solidFill>
                    <a:schemeClr val="dk1"/>
                  </a:solidFill>
                </a:rPr>
                <a:t>How do you identify a mysterious fruit?</a:t>
              </a:r>
              <a:endParaRPr sz="900">
                <a:solidFill>
                  <a:schemeClr val="dk1"/>
                </a:solidFill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t/>
              </a:r>
              <a:endParaRPr sz="900">
                <a:solidFill>
                  <a:schemeClr val="dk1"/>
                </a:solidFill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t/>
              </a:r>
              <a:endParaRPr sz="900">
                <a:solidFill>
                  <a:schemeClr val="dk1"/>
                </a:solidFill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900">
                <a:solidFill>
                  <a:srgbClr val="FF0000"/>
                </a:solidFill>
              </a:endParaRPr>
            </a:p>
          </p:txBody>
        </p:sp>
        <p:pic>
          <p:nvPicPr>
            <p:cNvPr id="56" name="Google Shape;56;p1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336096" y="3282475"/>
              <a:ext cx="1497664" cy="19792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57" name="Google Shape;5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38671" y="476225"/>
            <a:ext cx="1497664" cy="1979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8" name="Google Shape;58;p13"/>
          <p:cNvGraphicFramePr/>
          <p:nvPr/>
        </p:nvGraphicFramePr>
        <p:xfrm>
          <a:off x="755800" y="2050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{B960CEF7-7D51-4845-9940-033D2ECCB9E9}</a:tableStyleId>
              </a:tblPr>
              <a:tblGrid>
                <a:gridCol w="1388825"/>
                <a:gridCol w="4882625"/>
              </a:tblGrid>
              <a:tr h="875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evidencia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1F1F1F"/>
                          </a:solidFill>
                          <a:highlight>
                            <a:schemeClr val="lt2"/>
                          </a:highlight>
                        </a:rPr>
                        <a:t>información que puede ser usada para respaldar o rechazar una idea</a:t>
                      </a:r>
                      <a:endParaRPr sz="1200">
                        <a:solidFill>
                          <a:srgbClr val="1D1C1D"/>
                        </a:solidFill>
                        <a:highlight>
                          <a:schemeClr val="lt2"/>
                        </a:highlight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200"/>
                        <a:t>flor</a:t>
                      </a:r>
                      <a:endParaRPr b="1" sz="1200"/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1F1F1F"/>
                          </a:solidFill>
                          <a:highlight>
                            <a:srgbClr val="FFFFFF"/>
                          </a:highlight>
                        </a:rPr>
                        <a:t>la parte de una planta que generalmente es colorida</a:t>
                      </a:r>
                      <a:endParaRPr sz="1200">
                        <a:solidFill>
                          <a:srgbClr val="1D1C1D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fruto</a:t>
                      </a:r>
                      <a:endParaRPr b="1"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la parte de una planta que contiene sus semillas, por ejemplo, una manzana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heredar</a:t>
                      </a:r>
                      <a:endParaRPr b="1"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rgbClr val="1F1F1F"/>
                          </a:solidFill>
                          <a:highlight>
                            <a:srgbClr val="FFFFFF"/>
                          </a:highlight>
                        </a:rPr>
                        <a:t>cuando algo recibe un rasgo de sus padres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hoja</a:t>
                      </a:r>
                      <a:endParaRPr b="1"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la parte de una planta que por lo regular es plana y verde</a:t>
                      </a:r>
                      <a:endParaRPr sz="1200">
                        <a:solidFill>
                          <a:srgbClr val="1D1C1D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patrón</a:t>
                      </a:r>
                      <a:endParaRPr b="1"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1F1F1F"/>
                          </a:solidFill>
                          <a:highlight>
                            <a:srgbClr val="FFFFFF"/>
                          </a:highlight>
                        </a:rPr>
                        <a:t>algo que sucede una y otra y otra vez de manera predecible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semilla</a:t>
                      </a:r>
                      <a:endParaRPr b="1"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1F1F1F"/>
                          </a:solidFill>
                          <a:highlight>
                            <a:schemeClr val="lt2"/>
                          </a:highlight>
                        </a:rPr>
                        <a:t>la parte de una planta que puede crecer y convertirse en una plantita</a:t>
                      </a:r>
                      <a:endParaRPr sz="1200">
                        <a:solidFill>
                          <a:schemeClr val="dk1"/>
                        </a:solidFill>
                        <a:highlight>
                          <a:schemeClr val="lt2"/>
                        </a:highlight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FEFEF"/>
                    </a:solidFill>
                  </a:tcPr>
                </a:tc>
              </a:tr>
              <a:tr h="875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200">
                          <a:solidFill>
                            <a:schemeClr val="dk1"/>
                          </a:solidFill>
                        </a:rPr>
                        <a:t>rasgo</a:t>
                      </a:r>
                      <a:endParaRPr b="1"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1F1F1F"/>
                          </a:solidFill>
                          <a:highlight>
                            <a:srgbClr val="FFFFFF"/>
                          </a:highlight>
                        </a:rPr>
                        <a:t>algo que puedes observar acerca de un ser viviente, por ejemplo, el número de pétalos que tiene una flor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28575" marL="118850" anchor="ctr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59" name="Google Shape;59;p13"/>
          <p:cNvSpPr txBox="1"/>
          <p:nvPr/>
        </p:nvSpPr>
        <p:spPr>
          <a:xfrm>
            <a:off x="413700" y="860625"/>
            <a:ext cx="6172200" cy="69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Lesson: How do you identify a mysterious fruit?</a:t>
            </a:r>
            <a:endParaRPr sz="2400">
              <a:solidFill>
                <a:schemeClr val="dk1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cxnSp>
        <p:nvCxnSpPr>
          <p:cNvPr id="60" name="Google Shape;60;p13"/>
          <p:cNvCxnSpPr/>
          <p:nvPr/>
        </p:nvCxnSpPr>
        <p:spPr>
          <a:xfrm>
            <a:off x="497077" y="1741150"/>
            <a:ext cx="6782700" cy="0"/>
          </a:xfrm>
          <a:prstGeom prst="straightConnector1">
            <a:avLst/>
          </a:prstGeom>
          <a:noFill/>
          <a:ln cap="flat" cmpd="sng" w="2857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1" name="Google Shape;61;p13"/>
          <p:cNvSpPr txBox="1"/>
          <p:nvPr/>
        </p:nvSpPr>
        <p:spPr>
          <a:xfrm>
            <a:off x="413677" y="316675"/>
            <a:ext cx="5956200" cy="4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Vocabulary </a:t>
            </a:r>
            <a:endParaRPr sz="2600"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