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Raleway"/>
      <p:regular r:id="rId31"/>
      <p:bold r:id="rId32"/>
      <p:italic r:id="rId33"/>
      <p:boldItalic r:id="rId34"/>
    </p:embeddedFont>
    <p:embeddedFont>
      <p:font typeface="Lato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9" roundtripDataSignature="AMtx7mjEX4nyAuPnLl9VrVs38S8ViNHS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italic.fntdata"/><Relationship Id="rId10" Type="http://schemas.openxmlformats.org/officeDocument/2006/relationships/slide" Target="slides/slide5.xml"/><Relationship Id="rId32" Type="http://schemas.openxmlformats.org/officeDocument/2006/relationships/font" Target="fonts/Raleway-bold.fntdata"/><Relationship Id="rId13" Type="http://schemas.openxmlformats.org/officeDocument/2006/relationships/slide" Target="slides/slide8.xml"/><Relationship Id="rId35" Type="http://schemas.openxmlformats.org/officeDocument/2006/relationships/font" Target="fonts/Lato-regular.fntdata"/><Relationship Id="rId12" Type="http://schemas.openxmlformats.org/officeDocument/2006/relationships/slide" Target="slides/slide7.xml"/><Relationship Id="rId34" Type="http://schemas.openxmlformats.org/officeDocument/2006/relationships/font" Target="fonts/Raleway-boldItalic.fntdata"/><Relationship Id="rId15" Type="http://schemas.openxmlformats.org/officeDocument/2006/relationships/slide" Target="slides/slide10.xml"/><Relationship Id="rId37" Type="http://schemas.openxmlformats.org/officeDocument/2006/relationships/font" Target="fonts/Lato-italic.fntdata"/><Relationship Id="rId14" Type="http://schemas.openxmlformats.org/officeDocument/2006/relationships/slide" Target="slides/slide9.xml"/><Relationship Id="rId36" Type="http://schemas.openxmlformats.org/officeDocument/2006/relationships/font" Target="fonts/Lato-bold.fntdata"/><Relationship Id="rId17" Type="http://schemas.openxmlformats.org/officeDocument/2006/relationships/slide" Target="slides/slide12.xml"/><Relationship Id="rId39" Type="http://customschemas.google.com/relationships/presentationmetadata" Target="metadata"/><Relationship Id="rId16" Type="http://schemas.openxmlformats.org/officeDocument/2006/relationships/slide" Target="slides/slide11.xml"/><Relationship Id="rId38" Type="http://schemas.openxmlformats.org/officeDocument/2006/relationships/font" Target="fonts/Lato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89f05fa75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g289f05fa75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2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6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6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5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3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35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35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Google Shape;19;p2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0" name="Google Shape;20;p2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p2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2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7" name="Google Shape;27;p2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28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2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2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2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29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3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3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30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1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" name="Google Shape;49;p3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3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31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31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32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3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3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32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" name="Google Shape;63;p3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3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3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33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33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33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3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4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3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b="0" i="0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2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Product App</a:t>
            </a:r>
            <a:endParaRPr b="0" sz="1600"/>
          </a:p>
        </p:txBody>
      </p:sp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729452" y="363645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Document Version - 22nd October 2020</a:t>
            </a:r>
            <a:endParaRPr/>
          </a:p>
        </p:txBody>
      </p:sp>
      <p:sp>
        <p:nvSpPr>
          <p:cNvPr id="88" name="Google Shape;88;p1"/>
          <p:cNvSpPr txBox="1"/>
          <p:nvPr>
            <p:ph idx="1" type="subTitle"/>
          </p:nvPr>
        </p:nvSpPr>
        <p:spPr>
          <a:xfrm>
            <a:off x="729450" y="3285175"/>
            <a:ext cx="76881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Introduction To Platform Apps - Product App</a:t>
            </a:r>
            <a:endParaRPr/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18448" l="9745" r="9583" t="25094"/>
          <a:stretch/>
        </p:blipFill>
        <p:spPr>
          <a:xfrm>
            <a:off x="8059600" y="0"/>
            <a:ext cx="1084400" cy="4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/>
          <p:nvPr>
            <p:ph type="title"/>
          </p:nvPr>
        </p:nvSpPr>
        <p:spPr>
          <a:xfrm>
            <a:off x="627375" y="655300"/>
            <a:ext cx="8261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300"/>
              <a:t>B.    Add products to the store</a:t>
            </a:r>
            <a:r>
              <a:rPr lang="en"/>
              <a:t> </a:t>
            </a:r>
            <a:r>
              <a:rPr i="1" lang="en" sz="1500"/>
              <a:t>(your own products - Hardware &amp; services)</a:t>
            </a:r>
            <a:endParaRPr i="1" sz="1500"/>
          </a:p>
        </p:txBody>
      </p:sp>
      <p:sp>
        <p:nvSpPr>
          <p:cNvPr id="145" name="Google Shape;145;p9"/>
          <p:cNvSpPr txBox="1"/>
          <p:nvPr>
            <p:ph idx="1" type="body"/>
          </p:nvPr>
        </p:nvSpPr>
        <p:spPr>
          <a:xfrm>
            <a:off x="847475" y="1363275"/>
            <a:ext cx="7898400" cy="8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If you want to add your own products (hardware and service) to the store, please follow the steps below:</a:t>
            </a:r>
            <a:endParaRPr/>
          </a:p>
          <a:p>
            <a:pPr indent="-311150" lvl="0" marL="45720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Go to Product app   &gt;   </a:t>
            </a:r>
            <a:r>
              <a:rPr b="1" lang="en"/>
              <a:t>[Selling products]   </a:t>
            </a:r>
            <a:r>
              <a:rPr lang="en"/>
              <a:t>&gt;  </a:t>
            </a:r>
            <a:r>
              <a:rPr b="1" lang="en"/>
              <a:t>[ Create]</a:t>
            </a:r>
            <a:endParaRPr b="1"/>
          </a:p>
        </p:txBody>
      </p:sp>
      <p:pic>
        <p:nvPicPr>
          <p:cNvPr id="146" name="Google Shape;146;p9"/>
          <p:cNvPicPr preferRelativeResize="0"/>
          <p:nvPr/>
        </p:nvPicPr>
        <p:blipFill rotWithShape="1">
          <a:blip r:embed="rId3">
            <a:alphaModFix/>
          </a:blip>
          <a:srcRect b="47826" l="0" r="0" t="0"/>
          <a:stretch/>
        </p:blipFill>
        <p:spPr>
          <a:xfrm>
            <a:off x="915487" y="2428250"/>
            <a:ext cx="7313025" cy="2112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/>
          <p:nvPr>
            <p:ph type="title"/>
          </p:nvPr>
        </p:nvSpPr>
        <p:spPr>
          <a:xfrm>
            <a:off x="627375" y="655300"/>
            <a:ext cx="8261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300"/>
              <a:t>B.    Add products to the store</a:t>
            </a:r>
            <a:r>
              <a:rPr lang="en"/>
              <a:t> </a:t>
            </a:r>
            <a:r>
              <a:rPr i="1" lang="en" sz="1500"/>
              <a:t>(your own products - Hardware &amp; services)</a:t>
            </a:r>
            <a:endParaRPr i="1" sz="1500"/>
          </a:p>
        </p:txBody>
      </p:sp>
      <p:sp>
        <p:nvSpPr>
          <p:cNvPr id="152" name="Google Shape;152;p10"/>
          <p:cNvSpPr txBox="1"/>
          <p:nvPr>
            <p:ph idx="1" type="body"/>
          </p:nvPr>
        </p:nvSpPr>
        <p:spPr>
          <a:xfrm>
            <a:off x="173900" y="1543950"/>
            <a:ext cx="33981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"/>
              <a:t>2.    Fill in info to create new product</a:t>
            </a:r>
            <a:endParaRPr b="1"/>
          </a:p>
          <a:p>
            <a:pPr indent="-311150" lvl="0" marL="6858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Select type </a:t>
            </a:r>
            <a:r>
              <a:rPr i="1" lang="en"/>
              <a:t>(Hardware or Service)</a:t>
            </a:r>
            <a:endParaRPr i="1"/>
          </a:p>
          <a:p>
            <a:pPr indent="-311150" lvl="0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Give your product a name</a:t>
            </a:r>
            <a:endParaRPr/>
          </a:p>
          <a:p>
            <a:pPr indent="-311150" lvl="0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Give it a description </a:t>
            </a:r>
            <a:r>
              <a:rPr i="1" lang="en"/>
              <a:t>(if any)</a:t>
            </a:r>
            <a:endParaRPr i="1"/>
          </a:p>
          <a:p>
            <a:pPr indent="-311150" lvl="0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Publish it to </a:t>
            </a:r>
            <a:r>
              <a:rPr b="1" lang="en"/>
              <a:t>Store</a:t>
            </a:r>
            <a:r>
              <a:rPr lang="en"/>
              <a:t> if you want. Otherwise, toggle it off.</a:t>
            </a:r>
            <a:endParaRPr/>
          </a:p>
          <a:p>
            <a:pPr indent="-311150" lvl="0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Upload a logo and some images to illustrate your products</a:t>
            </a:r>
            <a:r>
              <a:rPr i="1" lang="en"/>
              <a:t> (image size is less than 5Mb)</a:t>
            </a:r>
            <a:endParaRPr i="1"/>
          </a:p>
          <a:p>
            <a:pPr indent="-311150" lvl="0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Save.</a:t>
            </a:r>
            <a:endParaRPr/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53" name="Google Shape;153;p10"/>
          <p:cNvPicPr preferRelativeResize="0"/>
          <p:nvPr/>
        </p:nvPicPr>
        <p:blipFill rotWithShape="1">
          <a:blip r:embed="rId3">
            <a:alphaModFix/>
          </a:blip>
          <a:srcRect b="0" l="0" r="19594" t="0"/>
          <a:stretch/>
        </p:blipFill>
        <p:spPr>
          <a:xfrm>
            <a:off x="3633225" y="1302075"/>
            <a:ext cx="5214723" cy="359104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title"/>
          </p:nvPr>
        </p:nvSpPr>
        <p:spPr>
          <a:xfrm>
            <a:off x="627375" y="655300"/>
            <a:ext cx="8261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300"/>
              <a:t>B.    Add products to the store</a:t>
            </a:r>
            <a:r>
              <a:rPr lang="en"/>
              <a:t> </a:t>
            </a:r>
            <a:r>
              <a:rPr i="1" lang="en" sz="1500"/>
              <a:t>(your own products - Hardware &amp; services)</a:t>
            </a:r>
            <a:endParaRPr i="1" sz="1500"/>
          </a:p>
        </p:txBody>
      </p:sp>
      <p:sp>
        <p:nvSpPr>
          <p:cNvPr id="159" name="Google Shape;159;p11"/>
          <p:cNvSpPr txBox="1"/>
          <p:nvPr>
            <p:ph idx="1" type="body"/>
          </p:nvPr>
        </p:nvSpPr>
        <p:spPr>
          <a:xfrm>
            <a:off x="806650" y="1513325"/>
            <a:ext cx="60819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"/>
              <a:t>3.   Click Yes to create Variant for the product (e.g. Porting fee)</a:t>
            </a:r>
            <a:endParaRPr b="1"/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b="1"/>
          </a:p>
        </p:txBody>
      </p:sp>
      <p:pic>
        <p:nvPicPr>
          <p:cNvPr id="160" name="Google Shape;16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9700" y="2234975"/>
            <a:ext cx="5704600" cy="15447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627375" y="655300"/>
            <a:ext cx="8261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300"/>
              <a:t>B.    Add products to the store</a:t>
            </a:r>
            <a:r>
              <a:rPr lang="en"/>
              <a:t> </a:t>
            </a:r>
            <a:r>
              <a:rPr i="1" lang="en" sz="1500"/>
              <a:t>(your own products - Hardware &amp; services)</a:t>
            </a:r>
            <a:endParaRPr i="1" sz="1500"/>
          </a:p>
        </p:txBody>
      </p:sp>
      <p:sp>
        <p:nvSpPr>
          <p:cNvPr id="166" name="Google Shape;166;p12"/>
          <p:cNvSpPr txBox="1"/>
          <p:nvPr/>
        </p:nvSpPr>
        <p:spPr>
          <a:xfrm>
            <a:off x="214325" y="1877825"/>
            <a:ext cx="3418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4.  Fill in the information for the Variant</a:t>
            </a:r>
            <a:endParaRPr b="1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Name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Description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(optional)</a:t>
            </a:r>
            <a:endParaRPr b="0" i="1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Invoice text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(define how it is displayed in the invoice sent to customer. You can only modify the invoice text for the product that you distribute)</a:t>
            </a:r>
            <a:endParaRPr b="0" i="1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Publish to store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Allow trial or not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Configure tax in specific countries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Save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7" name="Google Shape;1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9950" y="1759375"/>
            <a:ext cx="5301050" cy="293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/>
          <p:nvPr>
            <p:ph type="title"/>
          </p:nvPr>
        </p:nvSpPr>
        <p:spPr>
          <a:xfrm>
            <a:off x="627375" y="655300"/>
            <a:ext cx="8261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300"/>
              <a:t>B.    Add products to the store</a:t>
            </a:r>
            <a:r>
              <a:rPr lang="en"/>
              <a:t> </a:t>
            </a:r>
            <a:r>
              <a:rPr i="1" lang="en" sz="1500"/>
              <a:t>(your own products - Hardware &amp; services)</a:t>
            </a:r>
            <a:endParaRPr i="1" sz="1500"/>
          </a:p>
        </p:txBody>
      </p:sp>
      <p:sp>
        <p:nvSpPr>
          <p:cNvPr id="173" name="Google Shape;173;p13"/>
          <p:cNvSpPr txBox="1"/>
          <p:nvPr/>
        </p:nvSpPr>
        <p:spPr>
          <a:xfrm>
            <a:off x="652375" y="1724050"/>
            <a:ext cx="31332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5.  Click Yes to create Sale model </a:t>
            </a:r>
            <a:b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(how the Variant should be charged)</a:t>
            </a:r>
            <a:endParaRPr b="0" i="1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4" name="Google Shape;17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638" y="2323350"/>
            <a:ext cx="3608681" cy="91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175" name="Google Shape;175;p13"/>
          <p:cNvSpPr txBox="1"/>
          <p:nvPr/>
        </p:nvSpPr>
        <p:spPr>
          <a:xfrm>
            <a:off x="4367000" y="1557925"/>
            <a:ext cx="55212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6.  Choose a model  &gt;  Set up a price and Save</a:t>
            </a:r>
            <a:endParaRPr b="1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6" name="Google Shape;176;p13"/>
          <p:cNvPicPr preferRelativeResize="0"/>
          <p:nvPr/>
        </p:nvPicPr>
        <p:blipFill rotWithShape="1">
          <a:blip r:embed="rId4">
            <a:alphaModFix/>
          </a:blip>
          <a:srcRect b="0" l="11520" r="5181" t="0"/>
          <a:stretch/>
        </p:blipFill>
        <p:spPr>
          <a:xfrm>
            <a:off x="4264925" y="2323350"/>
            <a:ext cx="4552501" cy="245152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"/>
          <p:cNvSpPr txBox="1"/>
          <p:nvPr>
            <p:ph type="title"/>
          </p:nvPr>
        </p:nvSpPr>
        <p:spPr>
          <a:xfrm>
            <a:off x="806575" y="1714900"/>
            <a:ext cx="7688400" cy="28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000000"/>
                </a:solidFill>
              </a:rPr>
              <a:t>2.2 Configure selling price</a:t>
            </a:r>
            <a:endParaRPr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Configure selling price</a:t>
            </a:r>
            <a:endParaRPr/>
          </a:p>
        </p:txBody>
      </p:sp>
      <p:sp>
        <p:nvSpPr>
          <p:cNvPr id="187" name="Google Shape;187;p15"/>
          <p:cNvSpPr txBox="1"/>
          <p:nvPr/>
        </p:nvSpPr>
        <p:spPr>
          <a:xfrm>
            <a:off x="76200" y="1574125"/>
            <a:ext cx="3679500" cy="3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96850" lvl="0" marL="28575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rabicPeriod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Go to Product app  &gt;  [Selling products]  </a:t>
            </a:r>
            <a:b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1" i="0" sz="5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28575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rabicPeriod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Filter by type</a:t>
            </a:r>
            <a:endParaRPr b="1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App:</a:t>
            </a: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pricing of applications such as SIP, Bizphone, Call recording...</a:t>
            </a:r>
            <a:endParaRPr b="0" i="1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Telecom: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pricing of usage, i.e. outgoing call, fax, sms; incoming call, fax, sms; DNC check</a:t>
            </a:r>
            <a:endParaRPr b="0" i="1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Number: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pricing of numbers (DIDs)</a:t>
            </a:r>
            <a:endParaRPr b="0" i="1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Hardware:</a:t>
            </a: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pricing of hardware, e.g. phone, handset, door-bell system</a:t>
            </a:r>
            <a:endParaRPr b="0" i="1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Service: </a:t>
            </a:r>
            <a: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pricing of service, e.g. admin fee, porting fee, number activation fee</a:t>
            </a:r>
            <a:br>
              <a:rPr b="0" i="1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0" i="1" sz="5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28575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rabicPeriod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Edit the price (2 ways)</a:t>
            </a:r>
            <a:endParaRPr b="1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lphaLcPeriod"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Edit single product at</a:t>
            </a: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[View]</a:t>
            </a:r>
            <a:endParaRPr b="1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lphaLcPeriod"/>
            </a:pP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[Batch Edit]</a:t>
            </a:r>
            <a:endParaRPr b="1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8" name="Google Shape;188;p15"/>
          <p:cNvPicPr preferRelativeResize="0"/>
          <p:nvPr/>
        </p:nvPicPr>
        <p:blipFill rotWithShape="1">
          <a:blip r:embed="rId3">
            <a:alphaModFix/>
          </a:blip>
          <a:srcRect b="0" l="2633" r="2927" t="0"/>
          <a:stretch/>
        </p:blipFill>
        <p:spPr>
          <a:xfrm>
            <a:off x="3881700" y="1625175"/>
            <a:ext cx="5078600" cy="29774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Configure selling price (cont’d)</a:t>
            </a:r>
            <a:endParaRPr/>
          </a:p>
        </p:txBody>
      </p:sp>
      <p:sp>
        <p:nvSpPr>
          <p:cNvPr id="194" name="Google Shape;194;p16"/>
          <p:cNvSpPr txBox="1"/>
          <p:nvPr/>
        </p:nvSpPr>
        <p:spPr>
          <a:xfrm>
            <a:off x="774925" y="1287475"/>
            <a:ext cx="27879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3a.  Edit single price</a:t>
            </a:r>
            <a:endParaRPr b="0" i="0" sz="16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5" name="Google Shape;19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25" y="2285100"/>
            <a:ext cx="7409775" cy="2362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196" name="Google Shape;196;p16"/>
          <p:cNvSpPr txBox="1"/>
          <p:nvPr/>
        </p:nvSpPr>
        <p:spPr>
          <a:xfrm>
            <a:off x="1255250" y="1715875"/>
            <a:ext cx="30000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a1. View a product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Configure selling price (cont’d)</a:t>
            </a:r>
            <a:endParaRPr/>
          </a:p>
        </p:txBody>
      </p:sp>
      <p:sp>
        <p:nvSpPr>
          <p:cNvPr id="202" name="Google Shape;202;p17"/>
          <p:cNvSpPr txBox="1"/>
          <p:nvPr/>
        </p:nvSpPr>
        <p:spPr>
          <a:xfrm>
            <a:off x="774925" y="1287475"/>
            <a:ext cx="27879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3a.  Edit single price</a:t>
            </a:r>
            <a:endParaRPr b="0" i="0" sz="16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3" name="Google Shape;203;p17"/>
          <p:cNvSpPr txBox="1"/>
          <p:nvPr/>
        </p:nvSpPr>
        <p:spPr>
          <a:xfrm>
            <a:off x="1255250" y="1715875"/>
            <a:ext cx="70926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a2.  View a variant that needs to change the price. You can filter by its name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4" name="Google Shape;204;p17"/>
          <p:cNvPicPr preferRelativeResize="0"/>
          <p:nvPr/>
        </p:nvPicPr>
        <p:blipFill rotWithShape="1">
          <a:blip r:embed="rId3">
            <a:alphaModFix/>
          </a:blip>
          <a:srcRect b="43983" l="0" r="0" t="0"/>
          <a:stretch/>
        </p:blipFill>
        <p:spPr>
          <a:xfrm>
            <a:off x="1126013" y="2297375"/>
            <a:ext cx="6891973" cy="217257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Configure selling price (cont’d)</a:t>
            </a:r>
            <a:endParaRPr/>
          </a:p>
        </p:txBody>
      </p:sp>
      <p:sp>
        <p:nvSpPr>
          <p:cNvPr id="210" name="Google Shape;210;p18"/>
          <p:cNvSpPr txBox="1"/>
          <p:nvPr/>
        </p:nvSpPr>
        <p:spPr>
          <a:xfrm>
            <a:off x="774925" y="1287475"/>
            <a:ext cx="27879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3a.  Edit single price</a:t>
            </a:r>
            <a:endParaRPr b="0" i="0" sz="16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1255250" y="1715875"/>
            <a:ext cx="70926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a3.  Click the pencil icon to edit  &gt;  Edit price  &gt;  </a:t>
            </a: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[Cancel] </a:t>
            </a: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[Save]</a:t>
            </a: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the change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2" name="Google Shape;2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3038" y="2306900"/>
            <a:ext cx="7317925" cy="21036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What’s in it for me?</a:t>
            </a:r>
            <a:endParaRPr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876450" y="2006500"/>
            <a:ext cx="5322000" cy="18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/>
              <a:t>Overview of the Product App</a:t>
            </a:r>
            <a:endParaRPr b="1" sz="18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1.1</a:t>
            </a:r>
            <a:r>
              <a:rPr b="1" lang="en" sz="1800"/>
              <a:t>  </a:t>
            </a:r>
            <a:r>
              <a:rPr lang="en" sz="1600"/>
              <a:t>Introduction</a:t>
            </a:r>
            <a:endParaRPr sz="1600"/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1.2   What is Product app used for?</a:t>
            </a:r>
            <a:endParaRPr b="1" sz="800"/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/>
              <a:t>User Guide</a:t>
            </a:r>
            <a:endParaRPr b="1" sz="1800"/>
          </a:p>
          <a:p>
            <a:pPr indent="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9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Configure selling price (cont’d)</a:t>
            </a:r>
            <a:endParaRPr/>
          </a:p>
        </p:txBody>
      </p:sp>
      <p:sp>
        <p:nvSpPr>
          <p:cNvPr id="218" name="Google Shape;218;p19"/>
          <p:cNvSpPr txBox="1"/>
          <p:nvPr/>
        </p:nvSpPr>
        <p:spPr>
          <a:xfrm>
            <a:off x="774925" y="1287475"/>
            <a:ext cx="36747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3b.  Edit multiple pricing at a time</a:t>
            </a:r>
            <a:endParaRPr b="0" i="0" sz="16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p19"/>
          <p:cNvSpPr txBox="1"/>
          <p:nvPr/>
        </p:nvSpPr>
        <p:spPr>
          <a:xfrm>
            <a:off x="1255250" y="1715875"/>
            <a:ext cx="70926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b1.  Choose Batch edit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0" name="Google Shape;22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388" y="2286450"/>
            <a:ext cx="7326326" cy="234189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0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Configure selling price (cont’d)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774925" y="1287475"/>
            <a:ext cx="36747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3b.  Edit multiple pricing at a time</a:t>
            </a:r>
            <a:endParaRPr b="0" i="0" sz="16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7" name="Google Shape;227;p20"/>
          <p:cNvSpPr txBox="1"/>
          <p:nvPr/>
        </p:nvSpPr>
        <p:spPr>
          <a:xfrm>
            <a:off x="1255250" y="1715875"/>
            <a:ext cx="70926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b2.  Select Currency &gt; Select type &gt; Select the product(s) &gt; Download the current pricing 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8" name="Google Shape;22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8825" y="2225225"/>
            <a:ext cx="4866357" cy="26944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Configure selling price (cont’d)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774925" y="1287475"/>
            <a:ext cx="36747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3b.  Edit multiple pricing at a time</a:t>
            </a:r>
            <a:endParaRPr b="0" i="0" sz="16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5" name="Google Shape;235;p21"/>
          <p:cNvSpPr txBox="1"/>
          <p:nvPr/>
        </p:nvSpPr>
        <p:spPr>
          <a:xfrm>
            <a:off x="1255250" y="1715875"/>
            <a:ext cx="70926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b3.  Upload new pricing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6" name="Google Shape;23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3900" y="2266750"/>
            <a:ext cx="6736201" cy="24237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55CC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"/>
          <p:cNvSpPr txBox="1"/>
          <p:nvPr>
            <p:ph type="title"/>
          </p:nvPr>
        </p:nvSpPr>
        <p:spPr>
          <a:xfrm>
            <a:off x="806575" y="1867300"/>
            <a:ext cx="7688400" cy="28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FFFFFF"/>
                </a:solidFill>
              </a:rPr>
              <a:t>2.3 Price change alert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/>
          <p:nvPr>
            <p:ph type="title"/>
          </p:nvPr>
        </p:nvSpPr>
        <p:spPr>
          <a:xfrm>
            <a:off x="337200" y="530075"/>
            <a:ext cx="67056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Price change alert</a:t>
            </a:r>
            <a:endParaRPr/>
          </a:p>
        </p:txBody>
      </p:sp>
      <p:sp>
        <p:nvSpPr>
          <p:cNvPr id="247" name="Google Shape;247;p23"/>
          <p:cNvSpPr txBox="1"/>
          <p:nvPr/>
        </p:nvSpPr>
        <p:spPr>
          <a:xfrm>
            <a:off x="295975" y="1374563"/>
            <a:ext cx="2837100" cy="27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If the service provider updates the costing to you, you will be alerted when you go to Product app.</a:t>
            </a:r>
            <a:b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You would need to click </a:t>
            </a:r>
            <a:r>
              <a:rPr b="1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HERE </a:t>
            </a:r>
            <a:r>
              <a:rPr b="0" i="0" lang="en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to see the change and update your price list if you wish.</a:t>
            </a:r>
            <a:endParaRPr b="0" i="0" sz="1300" u="none" cap="none" strike="noStrik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8" name="Google Shape;248;p23"/>
          <p:cNvPicPr preferRelativeResize="0"/>
          <p:nvPr/>
        </p:nvPicPr>
        <p:blipFill rotWithShape="1">
          <a:blip r:embed="rId3">
            <a:alphaModFix/>
          </a:blip>
          <a:srcRect b="57430" l="0" r="0" t="0"/>
          <a:stretch/>
        </p:blipFill>
        <p:spPr>
          <a:xfrm>
            <a:off x="3438525" y="1116275"/>
            <a:ext cx="5214926" cy="137610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pic>
        <p:nvPicPr>
          <p:cNvPr id="249" name="Google Shape;249;p23"/>
          <p:cNvPicPr preferRelativeResize="0"/>
          <p:nvPr/>
        </p:nvPicPr>
        <p:blipFill rotWithShape="1">
          <a:blip r:embed="rId4">
            <a:alphaModFix/>
          </a:blip>
          <a:srcRect b="51595" l="0" r="0" t="1437"/>
          <a:stretch/>
        </p:blipFill>
        <p:spPr>
          <a:xfrm>
            <a:off x="3438525" y="2677440"/>
            <a:ext cx="5214926" cy="151825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pic>
        <p:nvPicPr>
          <p:cNvPr id="250" name="Google Shape;250;p23"/>
          <p:cNvPicPr preferRelativeResize="0"/>
          <p:nvPr/>
        </p:nvPicPr>
        <p:blipFill rotWithShape="1">
          <a:blip r:embed="rId5">
            <a:alphaModFix/>
          </a:blip>
          <a:srcRect b="0" l="-1582" r="2651" t="0"/>
          <a:stretch/>
        </p:blipFill>
        <p:spPr>
          <a:xfrm>
            <a:off x="1621975" y="4398550"/>
            <a:ext cx="7031475" cy="609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256" name="Google Shape;256;p24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500"/>
              <a:t>For comments and feedbacks please contact:</a:t>
            </a:r>
            <a:br>
              <a:rPr lang="en" sz="1500"/>
            </a:br>
            <a:r>
              <a:rPr lang="en" sz="1500"/>
              <a:t>academy@b3networks.com</a:t>
            </a:r>
            <a:endParaRPr sz="1500"/>
          </a:p>
        </p:txBody>
      </p:sp>
      <p:pic>
        <p:nvPicPr>
          <p:cNvPr id="257" name="Google Shape;257;p24"/>
          <p:cNvPicPr preferRelativeResize="0"/>
          <p:nvPr/>
        </p:nvPicPr>
        <p:blipFill rotWithShape="1">
          <a:blip r:embed="rId3">
            <a:alphaModFix/>
          </a:blip>
          <a:srcRect b="-2191" l="0" r="0" t="-2181"/>
          <a:stretch/>
        </p:blipFill>
        <p:spPr>
          <a:xfrm>
            <a:off x="8074225" y="4474750"/>
            <a:ext cx="1069775" cy="66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89f05fa752_0_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What’s in it for me?</a:t>
            </a:r>
            <a:endParaRPr/>
          </a:p>
        </p:txBody>
      </p:sp>
      <p:sp>
        <p:nvSpPr>
          <p:cNvPr id="101" name="Google Shape;101;g289f05fa752_0_0"/>
          <p:cNvSpPr txBox="1"/>
          <p:nvPr>
            <p:ph idx="1" type="body"/>
          </p:nvPr>
        </p:nvSpPr>
        <p:spPr>
          <a:xfrm>
            <a:off x="876450" y="2006500"/>
            <a:ext cx="5322000" cy="18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/>
              <a:t>Overview of the Product App</a:t>
            </a:r>
            <a:endParaRPr b="1" sz="18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1.1</a:t>
            </a:r>
            <a:r>
              <a:rPr b="1" lang="en" sz="1800"/>
              <a:t>  </a:t>
            </a:r>
            <a:r>
              <a:rPr lang="en" sz="1600"/>
              <a:t>Introduction</a:t>
            </a:r>
            <a:endParaRPr sz="1600"/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1.2   What is Product app used for?</a:t>
            </a:r>
            <a:endParaRPr b="1" sz="800"/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/>
              <a:t>User Guide</a:t>
            </a:r>
            <a:endParaRPr b="1" sz="1800"/>
          </a:p>
          <a:p>
            <a:pPr indent="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/>
          <p:nvPr>
            <p:ph type="title"/>
          </p:nvPr>
        </p:nvSpPr>
        <p:spPr>
          <a:xfrm>
            <a:off x="806575" y="1714900"/>
            <a:ext cx="7688400" cy="28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"/>
              <a:t>Overview</a:t>
            </a:r>
            <a:endParaRPr sz="3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255125" y="1860450"/>
            <a:ext cx="2857500" cy="11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en"/>
              <a:t>App allows the management of cloud communication app pricing, DDI number inventory and routing SKUs</a:t>
            </a:r>
            <a:endParaRPr/>
          </a:p>
        </p:txBody>
      </p:sp>
      <p:sp>
        <p:nvSpPr>
          <p:cNvPr id="112" name="Google Shape;112;p4"/>
          <p:cNvSpPr txBox="1"/>
          <p:nvPr>
            <p:ph idx="1" type="body"/>
          </p:nvPr>
        </p:nvSpPr>
        <p:spPr>
          <a:xfrm>
            <a:off x="193925" y="3430600"/>
            <a:ext cx="28575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6850" lvl="0" marL="3429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➢"/>
            </a:pPr>
            <a:r>
              <a:rPr lang="en"/>
              <a:t>Add products to the store (B3networks’s products &amp; your own products)</a:t>
            </a:r>
            <a:br>
              <a:rPr lang="en"/>
            </a:br>
            <a:endParaRPr sz="1000"/>
          </a:p>
          <a:p>
            <a:pPr indent="-196850" lvl="0" marL="3429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➢"/>
            </a:pPr>
            <a:r>
              <a:rPr lang="en"/>
              <a:t>Configure selling price</a:t>
            </a:r>
            <a:endParaRPr/>
          </a:p>
        </p:txBody>
      </p:sp>
      <p:sp>
        <p:nvSpPr>
          <p:cNvPr id="113" name="Google Shape;113;p4"/>
          <p:cNvSpPr txBox="1"/>
          <p:nvPr>
            <p:ph type="title"/>
          </p:nvPr>
        </p:nvSpPr>
        <p:spPr>
          <a:xfrm>
            <a:off x="71000" y="2977050"/>
            <a:ext cx="3872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571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1700"/>
              <a:t>B.  What is this app used for?</a:t>
            </a:r>
            <a:endParaRPr sz="1700"/>
          </a:p>
        </p:txBody>
      </p:sp>
      <p:sp>
        <p:nvSpPr>
          <p:cNvPr id="114" name="Google Shape;114;p4"/>
          <p:cNvSpPr txBox="1"/>
          <p:nvPr>
            <p:ph type="title"/>
          </p:nvPr>
        </p:nvSpPr>
        <p:spPr>
          <a:xfrm>
            <a:off x="64900" y="1479425"/>
            <a:ext cx="2394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2250" lvl="0" marL="4000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AutoNum type="alphaUcPeriod"/>
            </a:pPr>
            <a:r>
              <a:rPr lang="en" sz="1700"/>
              <a:t>Introduction</a:t>
            </a:r>
            <a:endParaRPr sz="1700"/>
          </a:p>
        </p:txBody>
      </p:sp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1325" y="1860450"/>
            <a:ext cx="5572951" cy="23544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74EA7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/>
          <p:nvPr>
            <p:ph type="title"/>
          </p:nvPr>
        </p:nvSpPr>
        <p:spPr>
          <a:xfrm>
            <a:off x="806575" y="1714900"/>
            <a:ext cx="7688400" cy="28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2.  User Guide</a:t>
            </a:r>
            <a:endParaRPr sz="3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9D9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>
            <p:ph type="title"/>
          </p:nvPr>
        </p:nvSpPr>
        <p:spPr>
          <a:xfrm>
            <a:off x="349375" y="2019700"/>
            <a:ext cx="8646600" cy="28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000000"/>
                </a:solidFill>
              </a:rPr>
              <a:t>2.1 Add products to the store</a:t>
            </a:r>
            <a:endParaRPr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lphaUcPeriod"/>
            </a:pPr>
            <a:r>
              <a:rPr lang="en" sz="2300"/>
              <a:t>Add products to the store</a:t>
            </a:r>
            <a:r>
              <a:rPr lang="en"/>
              <a:t> </a:t>
            </a:r>
            <a:r>
              <a:rPr i="1" lang="en" sz="1500"/>
              <a:t>(products distributed by B3networks)</a:t>
            </a:r>
            <a:endParaRPr i="1" sz="1500"/>
          </a:p>
        </p:txBody>
      </p:sp>
      <p:sp>
        <p:nvSpPr>
          <p:cNvPr id="131" name="Google Shape;131;p7"/>
          <p:cNvSpPr txBox="1"/>
          <p:nvPr>
            <p:ph idx="1" type="body"/>
          </p:nvPr>
        </p:nvSpPr>
        <p:spPr>
          <a:xfrm>
            <a:off x="82075" y="1393175"/>
            <a:ext cx="8847600" cy="21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If you want to add some products distributed by another service provider (e.g. SIP from B3networks), please follow the steps below: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rPr lang="en"/>
              <a:t>              1.      Go to Product app  &gt;  </a:t>
            </a:r>
            <a:r>
              <a:rPr b="1" lang="en"/>
              <a:t>[Selling products]</a:t>
            </a:r>
            <a:r>
              <a:rPr lang="en"/>
              <a:t>  &gt; </a:t>
            </a:r>
            <a:r>
              <a:rPr b="1" lang="en"/>
              <a:t> [Add product]</a:t>
            </a:r>
            <a:endParaRPr b="1"/>
          </a:p>
        </p:txBody>
      </p:sp>
      <p:pic>
        <p:nvPicPr>
          <p:cNvPr id="132" name="Google Shape;132;p7"/>
          <p:cNvPicPr preferRelativeResize="0"/>
          <p:nvPr/>
        </p:nvPicPr>
        <p:blipFill rotWithShape="1">
          <a:blip r:embed="rId3">
            <a:alphaModFix/>
          </a:blip>
          <a:srcRect b="48660" l="0" r="0" t="0"/>
          <a:stretch/>
        </p:blipFill>
        <p:spPr>
          <a:xfrm>
            <a:off x="1060550" y="2694200"/>
            <a:ext cx="6822350" cy="19900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lphaUcPeriod"/>
            </a:pPr>
            <a:r>
              <a:rPr lang="en" sz="2300"/>
              <a:t>Add products to the store</a:t>
            </a:r>
            <a:r>
              <a:rPr lang="en"/>
              <a:t> </a:t>
            </a:r>
            <a:r>
              <a:rPr i="1" lang="en" sz="1500"/>
              <a:t>(products distributed by B3networks)</a:t>
            </a:r>
            <a:endParaRPr i="1" sz="1500"/>
          </a:p>
        </p:txBody>
      </p:sp>
      <p:sp>
        <p:nvSpPr>
          <p:cNvPr id="138" name="Google Shape;138;p8"/>
          <p:cNvSpPr txBox="1"/>
          <p:nvPr>
            <p:ph idx="1" type="body"/>
          </p:nvPr>
        </p:nvSpPr>
        <p:spPr>
          <a:xfrm>
            <a:off x="847475" y="1363275"/>
            <a:ext cx="88476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en"/>
              <a:t>2.       Choose a product to add (e.g. SIP)  &gt;  </a:t>
            </a:r>
            <a:r>
              <a:rPr b="1" lang="en"/>
              <a:t>[Add]</a:t>
            </a:r>
            <a:endParaRPr b="1"/>
          </a:p>
        </p:txBody>
      </p:sp>
      <p:pic>
        <p:nvPicPr>
          <p:cNvPr id="139" name="Google Shape;13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8250" y="1836900"/>
            <a:ext cx="5495235" cy="30426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