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4831387-2973-4BBA-A46D-9CF6AAD70756}">
  <a:tblStyle styleId="{54831387-2973-4BBA-A46D-9CF6AAD7075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0a6f6e313_0_62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0a6f6e313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0fc6da6af_2_15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0fc6da6af_2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2.png"/><Relationship Id="rId7" Type="http://schemas.openxmlformats.org/officeDocument/2006/relationships/image" Target="../media/image3.jpg"/><Relationship Id="rId8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551126" y="1678850"/>
            <a:ext cx="6858000" cy="63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Oswald"/>
              <a:buAutoNum type="arabicPeriod"/>
            </a:pPr>
            <a:r>
              <a:rPr lang="en" sz="1800">
                <a:latin typeface="Oswald"/>
                <a:ea typeface="Oswald"/>
                <a:cs typeface="Oswald"/>
                <a:sym typeface="Oswald"/>
              </a:rPr>
              <a:t>Learn to identify frogs by their calls: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</p:txBody>
      </p:sp>
      <p:graphicFrame>
        <p:nvGraphicFramePr>
          <p:cNvPr id="55" name="Google Shape;55;p13"/>
          <p:cNvGraphicFramePr/>
          <p:nvPr/>
        </p:nvGraphicFramePr>
        <p:xfrm>
          <a:off x="2750663" y="22104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{54831387-2973-4BBA-A46D-9CF6AAD70756}</a:tableStyleId>
              </a:tblPr>
              <a:tblGrid>
                <a:gridCol w="994600"/>
                <a:gridCol w="3264125"/>
              </a:tblGrid>
              <a:tr h="7339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Kind of frog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Write a few words to remind yourself of what it sounds like.</a:t>
                      </a:r>
                      <a:endParaRPr sz="2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</a:tr>
              <a:tr h="785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Wood Frog</a:t>
                      </a:r>
                      <a:endParaRPr b="1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en">
                          <a:solidFill>
                            <a:srgbClr val="FF0000"/>
                          </a:solidFill>
                        </a:rPr>
                        <a:t>Student answers will vary.</a:t>
                      </a:r>
                      <a:endParaRPr b="1" i="1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7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Spring Peeper</a:t>
                      </a:r>
                      <a:endParaRPr b="1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i="1" lang="en">
                          <a:solidFill>
                            <a:srgbClr val="FF0000"/>
                          </a:solidFill>
                        </a:rPr>
                        <a:t>Student answers will vary.</a:t>
                      </a:r>
                      <a:endParaRPr b="1" i="1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407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American </a:t>
                      </a:r>
                      <a:r>
                        <a:rPr b="1" lang="en">
                          <a:solidFill>
                            <a:schemeClr val="dk1"/>
                          </a:solidFill>
                        </a:rPr>
                        <a:t>Bullfrog</a:t>
                      </a:r>
                      <a:endParaRPr b="1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i="1" lang="en">
                          <a:solidFill>
                            <a:srgbClr val="FF0000"/>
                          </a:solidFill>
                        </a:rPr>
                        <a:t>Student answers will vary.</a:t>
                      </a:r>
                      <a:endParaRPr b="1" i="1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5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Northern Leopard Frog</a:t>
                      </a:r>
                      <a:endParaRPr b="1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i="1" lang="en">
                          <a:solidFill>
                            <a:srgbClr val="FF0000"/>
                          </a:solidFill>
                        </a:rPr>
                        <a:t>Student answers will vary.</a:t>
                      </a:r>
                      <a:endParaRPr b="1" i="1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45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American Toad</a:t>
                      </a:r>
                      <a:endParaRPr b="1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i="1" lang="en">
                          <a:solidFill>
                            <a:srgbClr val="FF0000"/>
                          </a:solidFill>
                        </a:rPr>
                        <a:t>Student answers will vary.</a:t>
                      </a:r>
                      <a:endParaRPr b="1" i="1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6" name="Google Shape;56;p13"/>
          <p:cNvSpPr txBox="1"/>
          <p:nvPr/>
        </p:nvSpPr>
        <p:spPr>
          <a:xfrm>
            <a:off x="512125" y="520650"/>
            <a:ext cx="5640000" cy="9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Oswald"/>
                <a:ea typeface="Oswald"/>
                <a:cs typeface="Oswald"/>
                <a:sym typeface="Oswald"/>
              </a:rPr>
              <a:t>Who’s Calling?</a:t>
            </a:r>
            <a:endParaRPr sz="4800">
              <a:latin typeface="Oswald"/>
              <a:ea typeface="Oswald"/>
              <a:cs typeface="Oswald"/>
              <a:sym typeface="Oswald"/>
            </a:endParaRPr>
          </a:p>
        </p:txBody>
      </p:sp>
      <p:cxnSp>
        <p:nvCxnSpPr>
          <p:cNvPr id="57" name="Google Shape;57;p13"/>
          <p:cNvCxnSpPr/>
          <p:nvPr/>
        </p:nvCxnSpPr>
        <p:spPr>
          <a:xfrm flipH="1" rot="10800000">
            <a:off x="446000" y="1385200"/>
            <a:ext cx="6858000" cy="162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8" name="Google Shape;58;p13"/>
          <p:cNvSpPr txBox="1"/>
          <p:nvPr/>
        </p:nvSpPr>
        <p:spPr>
          <a:xfrm>
            <a:off x="660851" y="7389825"/>
            <a:ext cx="6858000" cy="63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swald"/>
                <a:ea typeface="Oswald"/>
                <a:cs typeface="Oswald"/>
                <a:sym typeface="Oswald"/>
              </a:rPr>
              <a:t>2.   What kind of frog do you hear in Challenge #1?</a:t>
            </a:r>
            <a:endParaRPr sz="12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660851" y="8259450"/>
            <a:ext cx="6858000" cy="63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swald"/>
                <a:ea typeface="Oswald"/>
                <a:cs typeface="Oswald"/>
                <a:sym typeface="Oswald"/>
              </a:rPr>
              <a:t>3</a:t>
            </a:r>
            <a:r>
              <a:rPr lang="en" sz="1800">
                <a:latin typeface="Oswald"/>
                <a:ea typeface="Oswald"/>
                <a:cs typeface="Oswald"/>
                <a:sym typeface="Oswald"/>
              </a:rPr>
              <a:t>.   What kind of frog do you hear in Challenge #2?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60" name="Google Shape;60;p13"/>
          <p:cNvPicPr preferRelativeResize="0"/>
          <p:nvPr/>
        </p:nvPicPr>
        <p:blipFill rotWithShape="1">
          <a:blip r:embed="rId3">
            <a:alphaModFix/>
          </a:blip>
          <a:srcRect b="0" l="0" r="10426" t="0"/>
          <a:stretch/>
        </p:blipFill>
        <p:spPr>
          <a:xfrm>
            <a:off x="1571569" y="3067662"/>
            <a:ext cx="1142367" cy="627237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45525" y="5487211"/>
            <a:ext cx="1637771" cy="91488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 rotWithShape="1">
          <a:blip r:embed="rId5">
            <a:alphaModFix/>
          </a:blip>
          <a:srcRect b="4367" l="0" r="0" t="5216"/>
          <a:stretch/>
        </p:blipFill>
        <p:spPr>
          <a:xfrm>
            <a:off x="819200" y="4398275"/>
            <a:ext cx="1871000" cy="1072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274775" y="6477730"/>
            <a:ext cx="1251225" cy="745095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882075" y="3819775"/>
            <a:ext cx="695625" cy="483875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3"/>
          <p:cNvSpPr txBox="1"/>
          <p:nvPr/>
        </p:nvSpPr>
        <p:spPr>
          <a:xfrm>
            <a:off x="3796350" y="273300"/>
            <a:ext cx="3615000" cy="58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        Name:  _____________________</a:t>
            </a:r>
            <a:endParaRPr sz="1200"/>
          </a:p>
        </p:txBody>
      </p:sp>
      <p:sp>
        <p:nvSpPr>
          <p:cNvPr id="66" name="Google Shape;66;p13"/>
          <p:cNvSpPr txBox="1"/>
          <p:nvPr/>
        </p:nvSpPr>
        <p:spPr>
          <a:xfrm>
            <a:off x="5598275" y="226900"/>
            <a:ext cx="1537800" cy="32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>
                <a:solidFill>
                  <a:srgbClr val="FF0000"/>
                </a:solidFill>
              </a:rPr>
              <a:t>ANSWER KEY</a:t>
            </a:r>
            <a:endParaRPr b="1" i="1">
              <a:solidFill>
                <a:srgbClr val="FF0000"/>
              </a:solidFill>
            </a:endParaRPr>
          </a:p>
        </p:txBody>
      </p:sp>
      <p:sp>
        <p:nvSpPr>
          <p:cNvPr id="67" name="Google Shape;67;p13"/>
          <p:cNvSpPr/>
          <p:nvPr/>
        </p:nvSpPr>
        <p:spPr>
          <a:xfrm>
            <a:off x="1274775" y="7909275"/>
            <a:ext cx="1537800" cy="2271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>
                <a:solidFill>
                  <a:srgbClr val="FF0000"/>
                </a:solidFill>
              </a:rPr>
              <a:t>Spring Peeper</a:t>
            </a:r>
            <a:endParaRPr b="1" i="1">
              <a:solidFill>
                <a:srgbClr val="FF0000"/>
              </a:solidFill>
            </a:endParaRPr>
          </a:p>
        </p:txBody>
      </p:sp>
      <p:sp>
        <p:nvSpPr>
          <p:cNvPr id="68" name="Google Shape;68;p13"/>
          <p:cNvSpPr/>
          <p:nvPr/>
        </p:nvSpPr>
        <p:spPr>
          <a:xfrm>
            <a:off x="1274775" y="8767575"/>
            <a:ext cx="2182800" cy="2271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>
                <a:solidFill>
                  <a:srgbClr val="FF0000"/>
                </a:solidFill>
              </a:rPr>
              <a:t>Northern Leopard Frog</a:t>
            </a:r>
            <a:endParaRPr b="1" i="1">
              <a:solidFill>
                <a:srgbClr val="FF0000"/>
              </a:solidFill>
            </a:endParaRPr>
          </a:p>
        </p:txBody>
      </p:sp>
      <p:grpSp>
        <p:nvGrpSpPr>
          <p:cNvPr id="69" name="Google Shape;69;p13"/>
          <p:cNvGrpSpPr/>
          <p:nvPr/>
        </p:nvGrpSpPr>
        <p:grpSpPr>
          <a:xfrm>
            <a:off x="2920500" y="9340788"/>
            <a:ext cx="1931400" cy="419713"/>
            <a:chOff x="4063500" y="7080400"/>
            <a:chExt cx="1931400" cy="419713"/>
          </a:xfrm>
        </p:grpSpPr>
        <p:sp>
          <p:nvSpPr>
            <p:cNvPr id="70" name="Google Shape;70;p13"/>
            <p:cNvSpPr txBox="1"/>
            <p:nvPr/>
          </p:nvSpPr>
          <p:spPr>
            <a:xfrm>
              <a:off x="4063500" y="7282013"/>
              <a:ext cx="19314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do frogs say “ribbit”?</a:t>
              </a:r>
              <a:endParaRPr sz="900"/>
            </a:p>
          </p:txBody>
        </p:sp>
        <p:pic>
          <p:nvPicPr>
            <p:cNvPr id="71" name="Google Shape;71;p13"/>
            <p:cNvPicPr preferRelativeResize="0"/>
            <p:nvPr/>
          </p:nvPicPr>
          <p:blipFill rotWithShape="1">
            <a:blip r:embed="rId8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4"/>
          <p:cNvSpPr txBox="1"/>
          <p:nvPr/>
        </p:nvSpPr>
        <p:spPr>
          <a:xfrm>
            <a:off x="512125" y="673050"/>
            <a:ext cx="6763800" cy="9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How Many Kinds of Frogs?</a:t>
            </a:r>
            <a:endParaRPr sz="48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7" name="Google Shape;77;p14"/>
          <p:cNvSpPr/>
          <p:nvPr/>
        </p:nvSpPr>
        <p:spPr>
          <a:xfrm>
            <a:off x="4345000" y="3302300"/>
            <a:ext cx="2733900" cy="948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4"/>
          <p:cNvSpPr txBox="1"/>
          <p:nvPr/>
        </p:nvSpPr>
        <p:spPr>
          <a:xfrm>
            <a:off x="551126" y="1878700"/>
            <a:ext cx="6858000" cy="63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swald"/>
                <a:ea typeface="Oswald"/>
                <a:cs typeface="Oswald"/>
                <a:sym typeface="Oswald"/>
              </a:rPr>
              <a:t>4.   Listen to which kinds of frogs each place has: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9" name="Google Shape;79;p14"/>
          <p:cNvSpPr/>
          <p:nvPr/>
        </p:nvSpPr>
        <p:spPr>
          <a:xfrm>
            <a:off x="1028300" y="3303600"/>
            <a:ext cx="2733900" cy="948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80" name="Google Shape;80;p14"/>
          <p:cNvGraphicFramePr/>
          <p:nvPr/>
        </p:nvGraphicFramePr>
        <p:xfrm>
          <a:off x="4478375" y="44662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{54831387-2973-4BBA-A46D-9CF6AAD70756}</a:tableStyleId>
              </a:tblPr>
              <a:tblGrid>
                <a:gridCol w="2029375"/>
                <a:gridCol w="443450"/>
              </a:tblGrid>
              <a:tr h="663250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Swede Lake: check off what kinds of frogs you hear</a:t>
                      </a:r>
                      <a:endParaRPr sz="160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 hMerge="1"/>
              </a:tr>
              <a:tr h="396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Wood Frog</a:t>
                      </a:r>
                      <a:endParaRPr b="1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Spring Peeper</a:t>
                      </a:r>
                      <a:endParaRPr b="1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i="1" lang="en">
                          <a:solidFill>
                            <a:srgbClr val="FF0000"/>
                          </a:solidFill>
                        </a:rPr>
                        <a:t>X</a:t>
                      </a:r>
                      <a:endParaRPr i="1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American </a:t>
                      </a:r>
                      <a:r>
                        <a:rPr b="1" lang="en">
                          <a:solidFill>
                            <a:schemeClr val="dk1"/>
                          </a:solidFill>
                        </a:rPr>
                        <a:t>Bullfrog</a:t>
                      </a:r>
                      <a:endParaRPr b="1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i="1" lang="en">
                          <a:solidFill>
                            <a:srgbClr val="FF0000"/>
                          </a:solidFill>
                        </a:rPr>
                        <a:t>X</a:t>
                      </a:r>
                      <a:endParaRPr i="1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chemeClr val="dk1"/>
                          </a:solidFill>
                        </a:rPr>
                        <a:t>Northern Leopard Frog</a:t>
                      </a:r>
                      <a:endParaRPr b="1" sz="1300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i="1" lang="en">
                          <a:solidFill>
                            <a:srgbClr val="FF0000"/>
                          </a:solidFill>
                        </a:rPr>
                        <a:t>X</a:t>
                      </a:r>
                      <a:endParaRPr i="1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American Toad</a:t>
                      </a:r>
                      <a:endParaRPr b="1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i="1" lang="en">
                          <a:solidFill>
                            <a:srgbClr val="FF0000"/>
                          </a:solidFill>
                        </a:rPr>
                        <a:t>X</a:t>
                      </a:r>
                      <a:endParaRPr i="1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1" name="Google Shape;81;p14"/>
          <p:cNvGraphicFramePr/>
          <p:nvPr/>
        </p:nvGraphicFramePr>
        <p:xfrm>
          <a:off x="1168700" y="44662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{54831387-2973-4BBA-A46D-9CF6AAD70756}</a:tableStyleId>
              </a:tblPr>
              <a:tblGrid>
                <a:gridCol w="2015025"/>
                <a:gridCol w="457800"/>
              </a:tblGrid>
              <a:tr h="663250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Oakland Pond: check off what kinds of frogs you hear</a:t>
                      </a:r>
                      <a:endParaRPr b="1" sz="1600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 hMerge="1"/>
              </a:tr>
              <a:tr h="396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Wood Frog</a:t>
                      </a:r>
                      <a:endParaRPr b="1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en">
                          <a:solidFill>
                            <a:srgbClr val="FF0000"/>
                          </a:solidFill>
                        </a:rPr>
                        <a:t>X</a:t>
                      </a:r>
                      <a:endParaRPr b="1" i="1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Spring Peeper</a:t>
                      </a:r>
                      <a:endParaRPr b="1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i="1" lang="en">
                          <a:solidFill>
                            <a:srgbClr val="FF0000"/>
                          </a:solidFill>
                        </a:rPr>
                        <a:t>X</a:t>
                      </a:r>
                      <a:endParaRPr i="1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American </a:t>
                      </a:r>
                      <a:r>
                        <a:rPr b="1" lang="en">
                          <a:solidFill>
                            <a:schemeClr val="dk1"/>
                          </a:solidFill>
                        </a:rPr>
                        <a:t>Bullfrog</a:t>
                      </a:r>
                      <a:endParaRPr b="1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chemeClr val="dk1"/>
                          </a:solidFill>
                        </a:rPr>
                        <a:t>Northern Leopard Frog</a:t>
                      </a:r>
                      <a:endParaRPr b="1" sz="1300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American Toad</a:t>
                      </a:r>
                      <a:endParaRPr b="1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82" name="Google Shape;82;p14"/>
          <p:cNvCxnSpPr/>
          <p:nvPr/>
        </p:nvCxnSpPr>
        <p:spPr>
          <a:xfrm flipH="1">
            <a:off x="4058775" y="2565125"/>
            <a:ext cx="22200" cy="45912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3" name="Google Shape;83;p14"/>
          <p:cNvSpPr txBox="1"/>
          <p:nvPr/>
        </p:nvSpPr>
        <p:spPr>
          <a:xfrm>
            <a:off x="1088138" y="2393475"/>
            <a:ext cx="2706600" cy="71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OAKWOOD POND</a:t>
            </a:r>
            <a:endParaRPr sz="26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4" name="Google Shape;84;p14"/>
          <p:cNvSpPr txBox="1"/>
          <p:nvPr/>
        </p:nvSpPr>
        <p:spPr>
          <a:xfrm>
            <a:off x="4242051" y="2393475"/>
            <a:ext cx="2852400" cy="71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SWEDE LAKE</a:t>
            </a:r>
            <a:endParaRPr sz="26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5" name="Google Shape;85;p14"/>
          <p:cNvSpPr txBox="1"/>
          <p:nvPr/>
        </p:nvSpPr>
        <p:spPr>
          <a:xfrm>
            <a:off x="1088150" y="3309375"/>
            <a:ext cx="2706600" cy="7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/>
              <a:t>In spring, this tiny pond is a shallow puddle in the woods. In summer, it dries up. There are no flowing streams or swamps here. 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86" name="Google Shape;86;p14"/>
          <p:cNvSpPr txBox="1"/>
          <p:nvPr/>
        </p:nvSpPr>
        <p:spPr>
          <a:xfrm>
            <a:off x="582000" y="7483900"/>
            <a:ext cx="7080300" cy="9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swald"/>
                <a:ea typeface="Oswald"/>
                <a:cs typeface="Oswald"/>
                <a:sym typeface="Oswald"/>
              </a:rPr>
              <a:t>5. 	</a:t>
            </a:r>
            <a:r>
              <a:rPr lang="en" sz="1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Which place has more types of frogs?</a:t>
            </a:r>
            <a:endParaRPr sz="1800">
              <a:solidFill>
                <a:schemeClr val="dk1"/>
              </a:solidFill>
            </a:endParaRPr>
          </a:p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swald"/>
                <a:ea typeface="Oswald"/>
                <a:cs typeface="Oswald"/>
                <a:sym typeface="Oswald"/>
              </a:rPr>
              <a:t>My claim is that </a:t>
            </a:r>
            <a:r>
              <a:rPr lang="en" sz="12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________________</a:t>
            </a:r>
            <a:r>
              <a:rPr b="1" lang="en" sz="1800" u="sng">
                <a:solidFill>
                  <a:schemeClr val="dk1"/>
                </a:solidFill>
              </a:rPr>
              <a:t>                        </a:t>
            </a:r>
            <a:r>
              <a:rPr lang="en" sz="1800">
                <a:latin typeface="Oswald"/>
                <a:ea typeface="Oswald"/>
                <a:cs typeface="Oswald"/>
                <a:sym typeface="Oswald"/>
              </a:rPr>
              <a:t>has more 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swald"/>
                <a:ea typeface="Oswald"/>
                <a:cs typeface="Oswald"/>
                <a:sym typeface="Oswald"/>
              </a:rPr>
              <a:t>kinds of frogs. My evidence is that</a:t>
            </a:r>
            <a:r>
              <a:rPr b="1" lang="en" sz="1800" u="sng">
                <a:solidFill>
                  <a:schemeClr val="dk1"/>
                </a:solidFill>
              </a:rPr>
              <a:t> </a:t>
            </a:r>
            <a:endParaRPr sz="2000">
              <a:solidFill>
                <a:schemeClr val="dk1"/>
              </a:solidFill>
            </a:endParaRPr>
          </a:p>
        </p:txBody>
      </p:sp>
      <p:cxnSp>
        <p:nvCxnSpPr>
          <p:cNvPr id="87" name="Google Shape;87;p14"/>
          <p:cNvCxnSpPr/>
          <p:nvPr/>
        </p:nvCxnSpPr>
        <p:spPr>
          <a:xfrm>
            <a:off x="963925" y="3016750"/>
            <a:ext cx="6125400" cy="129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8" name="Google Shape;88;p14"/>
          <p:cNvSpPr txBox="1"/>
          <p:nvPr/>
        </p:nvSpPr>
        <p:spPr>
          <a:xfrm>
            <a:off x="3796350" y="273300"/>
            <a:ext cx="3615000" cy="58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        Name:  _____________________</a:t>
            </a:r>
            <a:endParaRPr sz="1200"/>
          </a:p>
        </p:txBody>
      </p:sp>
      <p:cxnSp>
        <p:nvCxnSpPr>
          <p:cNvPr id="89" name="Google Shape;89;p14"/>
          <p:cNvCxnSpPr/>
          <p:nvPr/>
        </p:nvCxnSpPr>
        <p:spPr>
          <a:xfrm flipH="1" rot="10800000">
            <a:off x="446000" y="1537600"/>
            <a:ext cx="6858000" cy="162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90" name="Google Shape;90;p14"/>
          <p:cNvSpPr txBox="1"/>
          <p:nvPr/>
        </p:nvSpPr>
        <p:spPr>
          <a:xfrm>
            <a:off x="4389850" y="3311150"/>
            <a:ext cx="2828400" cy="7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This lake has swampy places with many plants, places with shallow water, and streams flowing into the lake. There’s water here all year long.  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91" name="Google Shape;91;p14"/>
          <p:cNvSpPr txBox="1"/>
          <p:nvPr/>
        </p:nvSpPr>
        <p:spPr>
          <a:xfrm>
            <a:off x="5674475" y="226900"/>
            <a:ext cx="1537800" cy="32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>
                <a:solidFill>
                  <a:srgbClr val="FF0000"/>
                </a:solidFill>
              </a:rPr>
              <a:t>ANSWER KEY</a:t>
            </a:r>
            <a:endParaRPr b="1" i="1">
              <a:solidFill>
                <a:srgbClr val="FF0000"/>
              </a:solidFill>
            </a:endParaRPr>
          </a:p>
        </p:txBody>
      </p:sp>
      <p:sp>
        <p:nvSpPr>
          <p:cNvPr id="92" name="Google Shape;92;p14"/>
          <p:cNvSpPr/>
          <p:nvPr/>
        </p:nvSpPr>
        <p:spPr>
          <a:xfrm>
            <a:off x="2807200" y="7977700"/>
            <a:ext cx="1537800" cy="2271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>
                <a:solidFill>
                  <a:srgbClr val="FF0000"/>
                </a:solidFill>
              </a:rPr>
              <a:t>Swede Lake</a:t>
            </a:r>
            <a:endParaRPr b="1" i="1">
              <a:solidFill>
                <a:srgbClr val="FF0000"/>
              </a:solidFill>
            </a:endParaRPr>
          </a:p>
        </p:txBody>
      </p:sp>
      <p:sp>
        <p:nvSpPr>
          <p:cNvPr id="93" name="Google Shape;93;p14"/>
          <p:cNvSpPr/>
          <p:nvPr/>
        </p:nvSpPr>
        <p:spPr>
          <a:xfrm>
            <a:off x="1088150" y="8677600"/>
            <a:ext cx="6079500" cy="5838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>
                <a:solidFill>
                  <a:srgbClr val="FF0000"/>
                </a:solidFill>
              </a:rPr>
              <a:t>I heard four different kinds of frogs in Swede Lake, but only two kinds of frogs in Oakwood Pond.</a:t>
            </a:r>
            <a:endParaRPr b="1" i="1">
              <a:solidFill>
                <a:srgbClr val="FF0000"/>
              </a:solidFill>
            </a:endParaRPr>
          </a:p>
        </p:txBody>
      </p:sp>
      <p:grpSp>
        <p:nvGrpSpPr>
          <p:cNvPr id="94" name="Google Shape;94;p14"/>
          <p:cNvGrpSpPr/>
          <p:nvPr/>
        </p:nvGrpSpPr>
        <p:grpSpPr>
          <a:xfrm>
            <a:off x="2920500" y="9340788"/>
            <a:ext cx="1931400" cy="419713"/>
            <a:chOff x="4063500" y="7080400"/>
            <a:chExt cx="1931400" cy="419713"/>
          </a:xfrm>
        </p:grpSpPr>
        <p:sp>
          <p:nvSpPr>
            <p:cNvPr id="95" name="Google Shape;95;p14"/>
            <p:cNvSpPr txBox="1"/>
            <p:nvPr/>
          </p:nvSpPr>
          <p:spPr>
            <a:xfrm>
              <a:off x="4063500" y="7282013"/>
              <a:ext cx="19314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do frogs say “ribbit”?</a:t>
              </a:r>
              <a:endParaRPr sz="900"/>
            </a:p>
          </p:txBody>
        </p:sp>
        <p:pic>
          <p:nvPicPr>
            <p:cNvPr id="96" name="Google Shape;96;p14"/>
            <p:cNvPicPr preferRelativeResize="0"/>
            <p:nvPr/>
          </p:nvPicPr>
          <p:blipFill rotWithShape="1">
            <a:blip r:embed="rId3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