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  <p:sldMasterId id="2147483772" r:id="rId10"/>
  </p:sldMasterIdLst>
  <p:notesMasterIdLst>
    <p:notesMasterId r:id="rId65"/>
  </p:notesMasterIdLst>
  <p:sldIdLst>
    <p:sldId id="256" r:id="rId11"/>
    <p:sldId id="1029" r:id="rId12"/>
    <p:sldId id="705" r:id="rId13"/>
    <p:sldId id="847" r:id="rId14"/>
    <p:sldId id="1038" r:id="rId15"/>
    <p:sldId id="864" r:id="rId16"/>
    <p:sldId id="779" r:id="rId17"/>
    <p:sldId id="1084" r:id="rId18"/>
    <p:sldId id="1048" r:id="rId19"/>
    <p:sldId id="1082" r:id="rId20"/>
    <p:sldId id="1083" r:id="rId21"/>
    <p:sldId id="780" r:id="rId22"/>
    <p:sldId id="884" r:id="rId23"/>
    <p:sldId id="887" r:id="rId24"/>
    <p:sldId id="1066" r:id="rId25"/>
    <p:sldId id="888" r:id="rId26"/>
    <p:sldId id="800" r:id="rId27"/>
    <p:sldId id="814" r:id="rId28"/>
    <p:sldId id="819" r:id="rId29"/>
    <p:sldId id="820" r:id="rId30"/>
    <p:sldId id="1069" r:id="rId31"/>
    <p:sldId id="1053" r:id="rId32"/>
    <p:sldId id="1054" r:id="rId33"/>
    <p:sldId id="853" r:id="rId34"/>
    <p:sldId id="1055" r:id="rId35"/>
    <p:sldId id="1056" r:id="rId36"/>
    <p:sldId id="1057" r:id="rId37"/>
    <p:sldId id="855" r:id="rId38"/>
    <p:sldId id="831" r:id="rId39"/>
    <p:sldId id="856" r:id="rId40"/>
    <p:sldId id="1050" r:id="rId41"/>
    <p:sldId id="805" r:id="rId42"/>
    <p:sldId id="653" r:id="rId43"/>
    <p:sldId id="835" r:id="rId44"/>
    <p:sldId id="837" r:id="rId45"/>
    <p:sldId id="839" r:id="rId46"/>
    <p:sldId id="866" r:id="rId47"/>
    <p:sldId id="858" r:id="rId48"/>
    <p:sldId id="834" r:id="rId49"/>
    <p:sldId id="836" r:id="rId50"/>
    <p:sldId id="865" r:id="rId51"/>
    <p:sldId id="857" r:id="rId52"/>
    <p:sldId id="1044" r:id="rId53"/>
    <p:sldId id="1045" r:id="rId54"/>
    <p:sldId id="1046" r:id="rId55"/>
    <p:sldId id="1047" r:id="rId56"/>
    <p:sldId id="1073" r:id="rId57"/>
    <p:sldId id="1074" r:id="rId58"/>
    <p:sldId id="1075" r:id="rId59"/>
    <p:sldId id="1076" r:id="rId60"/>
    <p:sldId id="817" r:id="rId61"/>
    <p:sldId id="818" r:id="rId62"/>
    <p:sldId id="843" r:id="rId63"/>
    <p:sldId id="679" r:id="rId64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Dosis" pitchFamily="2" charset="0"/>
      <p:regular r:id="rId70"/>
      <p:bold r:id="rId71"/>
    </p:embeddedFont>
    <p:embeddedFont>
      <p:font typeface="Dosis ExtraBold" pitchFamily="2" charset="0"/>
      <p:bold r:id="rId72"/>
    </p:embeddedFont>
    <p:embeddedFont>
      <p:font typeface="Dosis Medium" pitchFamily="2" charset="0"/>
      <p:regular r:id="rId73"/>
      <p:bold r:id="rId74"/>
    </p:embeddedFont>
    <p:embeddedFont>
      <p:font typeface="Dosis SemiBold" pitchFamily="2" charset="0"/>
      <p:regular r:id="rId75"/>
      <p:bold r:id="rId76"/>
    </p:embeddedFont>
    <p:embeddedFont>
      <p:font typeface="Mistral" panose="03090702030407020403" pitchFamily="66" charset="0"/>
      <p:regular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39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E8E8"/>
    <a:srgbClr val="E13B82"/>
    <a:srgbClr val="424D7B"/>
    <a:srgbClr val="00ACA4"/>
    <a:srgbClr val="565F88"/>
    <a:srgbClr val="E84234"/>
    <a:srgbClr val="F26553"/>
    <a:srgbClr val="FEF1E3"/>
    <a:srgbClr val="00ADA4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97" autoAdjust="0"/>
    <p:restoredTop sz="94620" autoAdjust="0"/>
  </p:normalViewPr>
  <p:slideViewPr>
    <p:cSldViewPr snapToGrid="0">
      <p:cViewPr varScale="1">
        <p:scale>
          <a:sx n="85" d="100"/>
          <a:sy n="85" d="100"/>
        </p:scale>
        <p:origin x="1229" y="67"/>
      </p:cViewPr>
      <p:guideLst>
        <p:guide pos="5239"/>
        <p:guide pos="453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82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font" Target="fonts/font7.fntdata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font" Target="fonts/font2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1F854F-C2FC-AF4D-25B0-67E7B3309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b="4691"/>
          <a:stretch>
            <a:fillRect/>
          </a:stretch>
        </p:blipFill>
        <p:spPr>
          <a:xfrm>
            <a:off x="0" y="3048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3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id="{D8A3F1A0-5401-5371-C464-CD8FCF11AD6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48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1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02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7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49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5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49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38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1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514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1845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07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695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77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4115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638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139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983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200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47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39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582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3.png"/><Relationship Id="rId5" Type="http://schemas.openxmlformats.org/officeDocument/2006/relationships/image" Target="../media/image42.pn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2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4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7.xm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60.png"/><Relationship Id="rId4" Type="http://schemas.openxmlformats.org/officeDocument/2006/relationships/image" Target="../media/image430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1.xml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60.png"/><Relationship Id="rId4" Type="http://schemas.openxmlformats.org/officeDocument/2006/relationships/image" Target="../media/image430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5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5.xml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5" Type="http://schemas.openxmlformats.org/officeDocument/2006/relationships/image" Target="../media/image60.png"/><Relationship Id="rId4" Type="http://schemas.openxmlformats.org/officeDocument/2006/relationships/image" Target="../media/image43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9.xml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0.png"/><Relationship Id="rId4" Type="http://schemas.openxmlformats.org/officeDocument/2006/relationships/image" Target="../media/image4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34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E6D898-2372-4ED4-AD09-0E63BF4F6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41EF860-CD71-435F-A680-82A1B806B62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D6E9364-EBE0-4C83-9A3B-E707EB0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F2190FA-760A-48C9-B1ED-34ECFBF9F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0" name="Espace réservé du texte 6">
            <a:extLst>
              <a:ext uri="{FF2B5EF4-FFF2-40B4-BE49-F238E27FC236}">
                <a16:creationId xmlns:a16="http://schemas.microsoft.com/office/drawing/2014/main" id="{5B01E18E-1ABA-468B-B8A3-7AD6FF528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61734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/>
              <a:t> boulanger</a:t>
            </a:r>
          </a:p>
        </p:txBody>
      </p:sp>
      <p:sp>
        <p:nvSpPr>
          <p:cNvPr id="32" name="Espace réservé du texte 8">
            <a:extLst>
              <a:ext uri="{FF2B5EF4-FFF2-40B4-BE49-F238E27FC236}">
                <a16:creationId xmlns:a16="http://schemas.microsoft.com/office/drawing/2014/main" id="{A90B88BE-2385-4016-BD48-6AE06ED165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0779" y="374042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 </a:t>
            </a:r>
            <a:r>
              <a:rPr lang="fr-MA" dirty="0"/>
              <a:t>nez </a:t>
            </a:r>
          </a:p>
        </p:txBody>
      </p:sp>
      <p:sp>
        <p:nvSpPr>
          <p:cNvPr id="34" name="Espace réservé du texte 8">
            <a:extLst>
              <a:ext uri="{FF2B5EF4-FFF2-40B4-BE49-F238E27FC236}">
                <a16:creationId xmlns:a16="http://schemas.microsoft.com/office/drawing/2014/main" id="{0ED3D69F-50DD-4B16-A1F4-5881EFE55686}"/>
              </a:ext>
            </a:extLst>
          </p:cNvPr>
          <p:cNvSpPr txBox="1">
            <a:spLocks/>
          </p:cNvSpPr>
          <p:nvPr/>
        </p:nvSpPr>
        <p:spPr>
          <a:xfrm>
            <a:off x="5954061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"/>
              </a:rPr>
              <a:t>Un </a:t>
            </a:r>
            <a:r>
              <a:rPr lang="fr-MA" dirty="0"/>
              <a:t>bonnet </a:t>
            </a:r>
          </a:p>
        </p:txBody>
      </p:sp>
      <p:sp>
        <p:nvSpPr>
          <p:cNvPr id="36" name="Espace réservé du texte 10">
            <a:extLst>
              <a:ext uri="{FF2B5EF4-FFF2-40B4-BE49-F238E27FC236}">
                <a16:creationId xmlns:a16="http://schemas.microsoft.com/office/drawing/2014/main" id="{365BBDBD-098A-4041-9248-8A130AAE35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 </a:t>
            </a:r>
            <a:r>
              <a:rPr lang="fr-MA" dirty="0"/>
              <a:t>dîner </a:t>
            </a:r>
          </a:p>
        </p:txBody>
      </p:sp>
      <p:sp>
        <p:nvSpPr>
          <p:cNvPr id="37" name="Espace réservé du texte 14">
            <a:extLst>
              <a:ext uri="{FF2B5EF4-FFF2-40B4-BE49-F238E27FC236}">
                <a16:creationId xmlns:a16="http://schemas.microsoft.com/office/drawing/2014/main" id="{71680A64-56A8-4EE9-A1CD-186AFA69212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FR" dirty="0"/>
              <a:t> goûter</a:t>
            </a:r>
            <a:endParaRPr lang="fr-MA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id="{46D74BDE-4600-47C1-8FAB-FFBBD7A24BBB}"/>
              </a:ext>
            </a:extLst>
          </p:cNvPr>
          <p:cNvSpPr txBox="1">
            <a:spLocks/>
          </p:cNvSpPr>
          <p:nvPr/>
        </p:nvSpPr>
        <p:spPr>
          <a:xfrm>
            <a:off x="1083643" y="6086200"/>
            <a:ext cx="17113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Violet</a:t>
            </a:r>
            <a:endParaRPr lang="fr-MA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8320BC6E-2ADC-49EA-8B02-140D30C18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33" y="1940328"/>
            <a:ext cx="1711300" cy="1872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49A3A07-45A5-46D7-ACC1-BDD57540A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0611"/>
            <a:ext cx="1711300" cy="18720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54CC775-34FC-4FEA-BE4F-B87247DCE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1938190"/>
            <a:ext cx="1711300" cy="1872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FC29090-23E4-4C81-ACAC-F6C192DE3A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10611"/>
            <a:ext cx="1711300" cy="18720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6D4E24A1-EEEB-4F8F-AB0C-4C78F5239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9170"/>
            <a:ext cx="1711300" cy="18720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59415CCE-C034-4E47-8A20-EC59ECA5C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85" y="431061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9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2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6E0CAE-2D4E-4E97-BFCD-7DFDD9720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130AB5-FDEC-4E3E-9FAF-35F08C793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33" y="1940328"/>
            <a:ext cx="1711300" cy="187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AAB99F-F258-4A90-99A4-7CCCA1C8B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0611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90AA99-DE8B-493A-AF86-F1AA4FA88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1938190"/>
            <a:ext cx="1711300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AAA5F9-C2CD-42B1-ADD8-A81F3146C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10611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0B625E-82F9-4675-932B-A77514DBB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9170"/>
            <a:ext cx="1711300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07FE637-50F4-4E85-8211-61C7735E6D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85" y="431061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FR_N2_P2_W3_S2_AdP_P01">
            <a:hlinkClick r:id="" action="ppaction://media"/>
            <a:extLst>
              <a:ext uri="{FF2B5EF4-FFF2-40B4-BE49-F238E27FC236}">
                <a16:creationId xmlns:a16="http://schemas.microsoft.com/office/drawing/2014/main" id="{C19A0A4B-6745-450F-BFA2-334307BB056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90788"/>
            <a:ext cx="7559675" cy="3297237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77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279A886-0C1F-A12B-8761-0B7FED76319C}"/>
              </a:ext>
            </a:extLst>
          </p:cNvPr>
          <p:cNvSpPr/>
          <p:nvPr/>
        </p:nvSpPr>
        <p:spPr>
          <a:xfrm>
            <a:off x="699426" y="3429000"/>
            <a:ext cx="2406381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836512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votre tour. Qui veut poser la question en français ?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852" y="217892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699426" y="3615999"/>
            <a:ext cx="2188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Qu’est-ce que tu aimes faire à ______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? </a:t>
            </a:r>
          </a:p>
        </p:txBody>
      </p:sp>
      <p:pic>
        <p:nvPicPr>
          <p:cNvPr id="3" name="Image 2" descr="Une image contenant bâtiment&#10;&#10;Le contenu généré par l’IA peut être incorrect.">
            <a:extLst>
              <a:ext uri="{FF2B5EF4-FFF2-40B4-BE49-F238E27FC236}">
                <a16:creationId xmlns:a16="http://schemas.microsoft.com/office/drawing/2014/main" id="{7F4C5999-3A86-233D-DF6A-A9A2A09B017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258" y="4437633"/>
            <a:ext cx="1209844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B4048EA-C603-3C4B-FCD6-9FD29F5E8322}"/>
              </a:ext>
            </a:extLst>
          </p:cNvPr>
          <p:cNvSpPr/>
          <p:nvPr/>
        </p:nvSpPr>
        <p:spPr>
          <a:xfrm>
            <a:off x="5764306" y="3463824"/>
            <a:ext cx="2575653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80826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poser la question en français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8DEE68-5807-4D4B-906B-964C03D14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6505">
            <a:off x="5044996" y="2080548"/>
            <a:ext cx="1219370" cy="10860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289FB33-3D09-4FA2-A273-73621C6F563E}"/>
              </a:ext>
            </a:extLst>
          </p:cNvPr>
          <p:cNvSpPr txBox="1"/>
          <p:nvPr/>
        </p:nvSpPr>
        <p:spPr>
          <a:xfrm>
            <a:off x="5853953" y="3677555"/>
            <a:ext cx="2339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 Qu’est-ce que tu aimes faire à _______  ?</a:t>
            </a:r>
          </a:p>
        </p:txBody>
      </p:sp>
      <p:pic>
        <p:nvPicPr>
          <p:cNvPr id="3" name="Image 2" descr="Une image contenant bâtiment, fenêtre, maison, propriété&#10;&#10;Le contenu généré par l’IA peut être incorrect.">
            <a:extLst>
              <a:ext uri="{FF2B5EF4-FFF2-40B4-BE49-F238E27FC236}">
                <a16:creationId xmlns:a16="http://schemas.microsoft.com/office/drawing/2014/main" id="{A6E37E0A-DEDC-74D0-8551-E270C8A708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8171" y="4726681"/>
            <a:ext cx="1267002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pose la question à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342635" y="3847795"/>
            <a:ext cx="2629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lang="fr-FR" sz="2400" b="1" dirty="0">
                <a:solidFill>
                  <a:srgbClr val="445C80"/>
                </a:solidFill>
                <a:latin typeface="Dosis SemiBold" pitchFamily="2" charset="0"/>
              </a:rPr>
              <a:t> Qu’est-ce que tu aimes faire à _________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092FB28-B074-4016-A096-09346620A126}"/>
              </a:ext>
            </a:extLst>
          </p:cNvPr>
          <p:cNvSpPr txBox="1"/>
          <p:nvPr/>
        </p:nvSpPr>
        <p:spPr>
          <a:xfrm>
            <a:off x="6045932" y="3966986"/>
            <a:ext cx="230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400" b="1" dirty="0">
                <a:solidFill>
                  <a:srgbClr val="8D6F91"/>
                </a:solidFill>
                <a:latin typeface="Dosis SemiBold" pitchFamily="2" charset="0"/>
              </a:rPr>
              <a:t>  Qu’est-ce que tu aimes faire à _________ ?</a:t>
            </a:r>
          </a:p>
        </p:txBody>
      </p:sp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Poser la question : « Qu’est-ce que tu aimes faire à l’école ? »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des graphèmes (er - et - </a:t>
            </a:r>
            <a:r>
              <a:rPr lang="fr-FR" sz="1400" dirty="0" err="1"/>
              <a:t>ez</a:t>
            </a:r>
            <a:r>
              <a:rPr lang="fr-FR" sz="1400" dirty="0"/>
              <a:t>- es)  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3818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1DD40-054A-528A-8462-7044DD136166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53">
            <a:extLst>
              <a:ext uri="{FF2B5EF4-FFF2-40B4-BE49-F238E27FC236}">
                <a16:creationId xmlns:a16="http://schemas.microsoft.com/office/drawing/2014/main" id="{907FE046-5696-C52D-8AF7-1B1048345393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386091-248F-0AF0-716E-499B747E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17" y="3477125"/>
            <a:ext cx="6254069" cy="14461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B9F6EE-46D2-DD08-C94A-D892BC9EE5B8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15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2A10B64-20BD-651A-DC75-1E1F65DC1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03858"/>
            <a:ext cx="540000" cy="540000"/>
          </a:xfrm>
          <a:prstGeom prst="rect">
            <a:avLst/>
          </a:prstGeom>
          <a:noFill/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395960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des graphèmes (er - et - </a:t>
            </a:r>
            <a:r>
              <a:rPr lang="fr-FR" sz="1400" dirty="0" err="1"/>
              <a:t>ez</a:t>
            </a:r>
            <a:r>
              <a:rPr lang="fr-FR" sz="1400" dirty="0"/>
              <a:t>- es)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FD18D97-4F54-0E99-EBE3-1DD3290C468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C0F2F7-2FDC-7FD1-02A2-1CCCA48D72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D59273-7495-8C69-A272-F8CFED3AEBF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53">
              <a:extLst>
                <a:ext uri="{FF2B5EF4-FFF2-40B4-BE49-F238E27FC236}">
                  <a16:creationId xmlns:a16="http://schemas.microsoft.com/office/drawing/2014/main" id="{DE6F9AD4-3D56-1FFE-9D4C-3B82EF9134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141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apprendre à lire les sons « er - et -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- es ». Soyez attentifs.</a:t>
            </a:r>
            <a:endParaRPr lang="fr-FR" dirty="0"/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CE3F7E-9242-42C6-E679-D27AD3FD55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B62CCD5-9959-E7BB-342C-7F16E2C498C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EA5794-3DBA-943E-D32F-D3727C3D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165F4EA-60B0-96C5-A79E-E6632B9EA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id="{29DC821D-BCD6-4B0A-A861-8D1EEE800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id="{21A8927E-D3C1-E300-60C5-B06CCC12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62F291F-99D3-0A84-EFD6-12BAF1B8D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7" y="6110355"/>
            <a:ext cx="812539" cy="812539"/>
          </a:xfrm>
          <a:prstGeom prst="rect">
            <a:avLst/>
          </a:prstGeom>
        </p:spPr>
      </p:pic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A95A951-1197-D246-0B5F-C2621AD67A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pic>
        <p:nvPicPr>
          <p:cNvPr id="4" name="FR_N2_P2_W3_S2 (lecture é)">
            <a:hlinkClick r:id="" action="ppaction://media"/>
            <a:extLst>
              <a:ext uri="{FF2B5EF4-FFF2-40B4-BE49-F238E27FC236}">
                <a16:creationId xmlns:a16="http://schemas.microsoft.com/office/drawing/2014/main" id="{FEDDC768-A01E-4ED6-B75E-354E3B881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012" y="1946316"/>
            <a:ext cx="7879976" cy="43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9E6B5CA-39CD-6825-2950-4FD13D32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: « er -  et –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ez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- es».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F55E95-1923-1BD9-7590-355C1EE52FF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54D4B4D-D289-D5A2-9927-F2943D50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7DE250-9CD7-0FA7-248B-6A1FAFD41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DF1B9D4-69C6-0182-69CF-A053C7996D00}"/>
              </a:ext>
            </a:extLst>
          </p:cNvPr>
          <p:cNvSpPr txBox="1"/>
          <p:nvPr/>
        </p:nvSpPr>
        <p:spPr>
          <a:xfrm>
            <a:off x="1152000" y="2767280"/>
            <a:ext cx="6839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0" b="1" dirty="0">
                <a:solidFill>
                  <a:srgbClr val="424D7B"/>
                </a:solidFill>
                <a:latin typeface="Dosis SemiBold" pitchFamily="2" charset="0"/>
              </a:rPr>
              <a:t>er    et    ez   es</a:t>
            </a:r>
          </a:p>
        </p:txBody>
      </p:sp>
    </p:spTree>
    <p:extLst>
      <p:ext uri="{BB962C8B-B14F-4D97-AF65-F5344CB8AC3E}">
        <p14:creationId xmlns:p14="http://schemas.microsoft.com/office/powerpoint/2010/main" val="42080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er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ACA4"/>
                </a:solidFill>
                <a:latin typeface="Dosis" pitchFamily="2" charset="0"/>
              </a:rPr>
              <a:t>e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r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27287A-7918-4BEB-802F-05004CCC4AF4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er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oi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5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ACA50-B4DA-CD27-2355-FB79C974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BA0F587-83BC-F2A7-0082-873CEE8B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et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ADBA4A-FF01-340D-67F1-16CC1E481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FE7D600-6B72-421A-B520-1F69B1EB91E7}"/>
              </a:ext>
            </a:extLst>
          </p:cNvPr>
          <p:cNvSpPr/>
          <p:nvPr/>
        </p:nvSpPr>
        <p:spPr>
          <a:xfrm>
            <a:off x="4056724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et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7F499CE-775F-4F7B-B79F-9E19FE5D57C5}"/>
              </a:ext>
            </a:extLst>
          </p:cNvPr>
          <p:cNvGrpSpPr/>
          <p:nvPr/>
        </p:nvGrpSpPr>
        <p:grpSpPr>
          <a:xfrm>
            <a:off x="1168584" y="3473833"/>
            <a:ext cx="6806832" cy="682426"/>
            <a:chOff x="474390" y="4710962"/>
            <a:chExt cx="6806832" cy="68242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8BEB39D9-AF36-4EA9-8463-1A62B5A328F9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4195B18-D6EB-43D3-8381-E52FE5232078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790B63E-DC63-4F90-8A90-F62303DB4E55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et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4CBCB32F-65D3-4556-BEF9-D26FAD8194F7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72E68FF4-EFEF-4CA5-89F0-A955F976AA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6D5C58DB-A75F-4642-A265-C0D3B4CADD2E}"/>
                </a:ext>
              </a:extLst>
            </p:cNvPr>
            <p:cNvSpPr/>
            <p:nvPr/>
          </p:nvSpPr>
          <p:spPr>
            <a:xfrm>
              <a:off x="6297261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63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D4FDB-18DF-068C-48F9-744818A6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1669091-09FF-FC5D-7D1E-5D5B11A5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ez 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69EDE4-8B2D-5AC4-718B-EC586ABC7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638741C-B485-4B2B-AF99-D4B2A10EE36E}"/>
              </a:ext>
            </a:extLst>
          </p:cNvPr>
          <p:cNvSpPr/>
          <p:nvPr/>
        </p:nvSpPr>
        <p:spPr>
          <a:xfrm>
            <a:off x="3989712" y="1970130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ez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1B9095F-2549-47B7-8183-B811E0A13CCF}"/>
              </a:ext>
            </a:extLst>
          </p:cNvPr>
          <p:cNvGrpSpPr/>
          <p:nvPr/>
        </p:nvGrpSpPr>
        <p:grpSpPr>
          <a:xfrm>
            <a:off x="1168584" y="3473833"/>
            <a:ext cx="6806832" cy="682426"/>
            <a:chOff x="474390" y="4710962"/>
            <a:chExt cx="6806832" cy="68242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F0D07FC2-B6C3-41FC-9120-FE65F0F85FD7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ez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CBE43062-5DC0-4CCD-8EF6-58EECC4F9FED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gl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130FFFAE-B50A-4650-B781-F562980DF83A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oi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7958BC5E-7D00-4857-AFF0-04A9ABE0667F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ez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2A9A7BCE-CE1D-49B4-8A8C-A5A4C9F863E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fr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0FFDC585-BC58-4612-BB9A-8C4FBABFFD8E}"/>
                </a:ext>
              </a:extLst>
            </p:cNvPr>
            <p:cNvSpPr/>
            <p:nvPr/>
          </p:nvSpPr>
          <p:spPr>
            <a:xfrm>
              <a:off x="6297261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2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es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40AC648-E6AE-88C0-92DA-E0174476E566}"/>
              </a:ext>
            </a:extLst>
          </p:cNvPr>
          <p:cNvSpPr/>
          <p:nvPr/>
        </p:nvSpPr>
        <p:spPr>
          <a:xfrm>
            <a:off x="4044362" y="2067963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es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0B9225E-7C55-4ECF-936C-04B4D2F1100B}"/>
              </a:ext>
            </a:extLst>
          </p:cNvPr>
          <p:cNvGrpSpPr/>
          <p:nvPr/>
        </p:nvGrpSpPr>
        <p:grpSpPr>
          <a:xfrm>
            <a:off x="1168584" y="3428207"/>
            <a:ext cx="6806831" cy="701932"/>
            <a:chOff x="474390" y="4693030"/>
            <a:chExt cx="6806831" cy="701932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06E754DF-8FC0-4669-A492-1A5CED4F46D6}"/>
                </a:ext>
              </a:extLst>
            </p:cNvPr>
            <p:cNvSpPr/>
            <p:nvPr/>
          </p:nvSpPr>
          <p:spPr>
            <a:xfrm>
              <a:off x="474390" y="4693030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gr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79CDACBF-1E62-43F1-8BA7-4BE1CE65A02E}"/>
                </a:ext>
              </a:extLst>
            </p:cNvPr>
            <p:cNvSpPr/>
            <p:nvPr/>
          </p:nvSpPr>
          <p:spPr>
            <a:xfrm>
              <a:off x="1638964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1C50FB64-DD38-4864-A1AF-6D1AF5BE2F45}"/>
                </a:ext>
              </a:extLst>
            </p:cNvPr>
            <p:cNvSpPr/>
            <p:nvPr/>
          </p:nvSpPr>
          <p:spPr>
            <a:xfrm>
              <a:off x="2803538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71031F9C-98A9-48D4-B55B-33F393DC6A5E}"/>
                </a:ext>
              </a:extLst>
            </p:cNvPr>
            <p:cNvSpPr/>
            <p:nvPr/>
          </p:nvSpPr>
          <p:spPr>
            <a:xfrm>
              <a:off x="3968112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3C04B5D-AA3F-400B-8E3E-E86228043A27}"/>
                </a:ext>
              </a:extLst>
            </p:cNvPr>
            <p:cNvSpPr/>
            <p:nvPr/>
          </p:nvSpPr>
          <p:spPr>
            <a:xfrm>
              <a:off x="5132686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C14F5D31-4D41-4540-9E40-74F1CC34273C}"/>
                </a:ext>
              </a:extLst>
            </p:cNvPr>
            <p:cNvSpPr/>
            <p:nvPr/>
          </p:nvSpPr>
          <p:spPr>
            <a:xfrm>
              <a:off x="6297260" y="4693030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65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9F195-6DEA-B6BC-E834-4B37169A5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BA0E07-7D67-A544-C7AA-A129C825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DD4B9EB-3A5A-AEFD-F282-181BED32C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ED77019-CA43-4188-84A5-E70884465373}"/>
              </a:ext>
            </a:extLst>
          </p:cNvPr>
          <p:cNvGrpSpPr/>
          <p:nvPr/>
        </p:nvGrpSpPr>
        <p:grpSpPr>
          <a:xfrm>
            <a:off x="622771" y="3085768"/>
            <a:ext cx="7898459" cy="686464"/>
            <a:chOff x="868761" y="3083749"/>
            <a:chExt cx="7898459" cy="686464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075E7A5-6E34-4C7D-870A-2D3C83C0855D}"/>
                </a:ext>
              </a:extLst>
            </p:cNvPr>
            <p:cNvGrpSpPr/>
            <p:nvPr/>
          </p:nvGrpSpPr>
          <p:grpSpPr>
            <a:xfrm>
              <a:off x="868761" y="3087787"/>
              <a:ext cx="6737636" cy="682426"/>
              <a:chOff x="474391" y="4710962"/>
              <a:chExt cx="6737636" cy="682426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A19E8653-8482-4A9F-B421-6AC55A18CA12}"/>
                  </a:ext>
                </a:extLst>
              </p:cNvPr>
              <p:cNvSpPr/>
              <p:nvPr/>
            </p:nvSpPr>
            <p:spPr>
              <a:xfrm>
                <a:off x="474391" y="4710962"/>
                <a:ext cx="933536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gl</a:t>
                </a:r>
              </a:p>
            </p:txBody>
          </p:sp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E3B40430-B0E1-46FB-9162-AD93DAD974AD}"/>
                  </a:ext>
                </a:extLst>
              </p:cNvPr>
              <p:cNvSpPr/>
              <p:nvPr/>
            </p:nvSpPr>
            <p:spPr>
              <a:xfrm>
                <a:off x="15847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au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093BB5BF-74CD-4954-A9F3-1632F7313990}"/>
                  </a:ext>
                </a:extLst>
              </p:cNvPr>
              <p:cNvSpPr/>
              <p:nvPr/>
            </p:nvSpPr>
            <p:spPr>
              <a:xfrm>
                <a:off x="274560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br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F25E42C0-1698-4D0D-B8EF-A1C9550D2759}"/>
                  </a:ext>
                </a:extLst>
              </p:cNvPr>
              <p:cNvSpPr/>
              <p:nvPr/>
            </p:nvSpPr>
            <p:spPr>
              <a:xfrm>
                <a:off x="390642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FE168459-55F1-47A6-93E1-923E43916D52}"/>
                  </a:ext>
                </a:extLst>
              </p:cNvPr>
              <p:cNvSpPr/>
              <p:nvPr/>
            </p:nvSpPr>
            <p:spPr>
              <a:xfrm>
                <a:off x="506724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an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9BAD9D64-20C8-49C3-A673-3E82F07444F9}"/>
                  </a:ext>
                </a:extLst>
              </p:cNvPr>
              <p:cNvSpPr/>
              <p:nvPr/>
            </p:nvSpPr>
            <p:spPr>
              <a:xfrm>
                <a:off x="622806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cr</a:t>
                </a:r>
              </a:p>
            </p:txBody>
          </p:sp>
        </p:grp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03E66EB0-F10E-40A8-97A8-DCB060E46058}"/>
                </a:ext>
              </a:extLst>
            </p:cNvPr>
            <p:cNvSpPr/>
            <p:nvPr/>
          </p:nvSpPr>
          <p:spPr>
            <a:xfrm>
              <a:off x="7783259" y="3083749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ez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1C926-4E02-0A09-036F-3C1E180D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B88253F-E0EE-2C50-00DE-EC73DAC0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ED1CF0-4CE7-85F2-E677-3CFB112C1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D17079D-A405-4384-88EF-9BF59A0E8C4E}"/>
              </a:ext>
            </a:extLst>
          </p:cNvPr>
          <p:cNvGrpSpPr/>
          <p:nvPr/>
        </p:nvGrpSpPr>
        <p:grpSpPr>
          <a:xfrm>
            <a:off x="586298" y="3082817"/>
            <a:ext cx="7971405" cy="692365"/>
            <a:chOff x="1168584" y="3110203"/>
            <a:chExt cx="7971405" cy="69236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389C88D-C40C-4C29-88B6-2A7CC93CFA59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17EB9A66-7416-4CFC-A86A-ABABC7722C5C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es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CB6C3A-88D9-4C66-8FA8-0E2370027C1F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au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41B2BF4B-CAE2-49E2-BD17-ADBC9300656F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pr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D18E1DAD-DAF6-41E5-9902-B087D225F476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et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B6CDC900-5DD8-4448-8FC3-47EACEFE18FF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an</a:t>
                </a: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0E0D03F-FAC7-4DB0-9B15-673A21B1EFF9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gr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039CB81-394A-4013-8228-026FEFD36B2E}"/>
                </a:ext>
              </a:extLst>
            </p:cNvPr>
            <p:cNvSpPr/>
            <p:nvPr/>
          </p:nvSpPr>
          <p:spPr>
            <a:xfrm>
              <a:off x="8156028" y="312014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7112-4B55-1114-9496-947F7C01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A43639-FC3F-A4EC-0137-2904D46A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9FE988-4253-2170-CB20-B958CBB5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33114F2-1027-47EE-983B-A318EF513A19}"/>
              </a:ext>
            </a:extLst>
          </p:cNvPr>
          <p:cNvGrpSpPr/>
          <p:nvPr/>
        </p:nvGrpSpPr>
        <p:grpSpPr>
          <a:xfrm>
            <a:off x="586296" y="3087787"/>
            <a:ext cx="7971407" cy="682426"/>
            <a:chOff x="1168584" y="3110203"/>
            <a:chExt cx="7971407" cy="68242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0A2488B-DC4C-46A6-841B-FFDB00D44A6C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67800487-F5C4-45AF-AE49-E9A3B0414146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et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057D28-9FD0-4C96-A478-488B16009791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oi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0CA5AC2B-B7FF-4AB1-85DA-CA4CFE1E0667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ez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AEC06D98-8DFB-4CB6-80B4-41D846647A8C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eau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82C5591C-37B1-46A3-B9C7-C6740CA9FAE0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42073540-852A-4137-AEB9-D7CE20E2451F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tr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4D936ED-393E-47F7-9D3D-6F43FFF87875}"/>
                </a:ext>
              </a:extLst>
            </p:cNvPr>
            <p:cNvSpPr/>
            <p:nvPr/>
          </p:nvSpPr>
          <p:spPr>
            <a:xfrm>
              <a:off x="8156030" y="311020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9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1003-5CE1-2348-C6A4-D517D64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105B5E2-80B9-8071-855C-F77D0640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votre livret à la page 46.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2AE176-B015-68E7-B711-B29DC4C98C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62938A5-8B9C-39CF-651B-722838F2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DDFA69-FBDD-6E6A-4976-DE502E49D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FE748DC-0C83-4A1A-9C94-45CDA34F4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34" y="1615550"/>
            <a:ext cx="3325131" cy="46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Qui veut expliquer la consigne ?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6421CD-D269-A6CF-4763-8677358CD44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D788BA2-2550-EC40-715A-C5312618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D6886D1-F02B-B055-1888-BC2B6C2F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A2ECCFA-B2B1-409C-A245-BC3667171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34" y="1615550"/>
            <a:ext cx="3325131" cy="4694718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986C039-0B11-4A5C-8BD0-389B8E14323F}"/>
              </a:ext>
            </a:extLst>
          </p:cNvPr>
          <p:cNvSpPr/>
          <p:nvPr/>
        </p:nvSpPr>
        <p:spPr>
          <a:xfrm>
            <a:off x="3111667" y="2384613"/>
            <a:ext cx="3122898" cy="519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790E-193A-482D-F5DC-DAA9E966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AA40599-C3EF-D46F-531F-6797C80B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vous allez travailler en binômes. Comparez et discutez vos réponses avec votre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797614D-AA1C-14F5-840B-237B5BF2844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926093A-9096-3DD6-2083-FCEAAC6CF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6AD3B02-86CE-40C0-D94A-BE0AFF24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D6B7F70-2B51-DFA7-769A-4422D6EFAA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439970" y="2802801"/>
            <a:ext cx="2934010" cy="2250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812D216-E8BF-4407-AFE4-ECD9A9771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8" y="2816129"/>
            <a:ext cx="4477408" cy="1029701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1FD024-DB59-478F-9E52-86D2257A9F09}"/>
              </a:ext>
            </a:extLst>
          </p:cNvPr>
          <p:cNvSpPr/>
          <p:nvPr/>
        </p:nvSpPr>
        <p:spPr>
          <a:xfrm>
            <a:off x="817318" y="2881631"/>
            <a:ext cx="4477408" cy="9641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6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0BAE655-12D9-4F32-A507-861B75630D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169DA7B-4674-4A95-870F-5B69672A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25A6F7-5ED8-4E41-9A44-65D5B3D16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52EB68B9-2464-4548-9910-A3968C2D6ADD}"/>
              </a:ext>
            </a:extLst>
          </p:cNvPr>
          <p:cNvGrpSpPr/>
          <p:nvPr/>
        </p:nvGrpSpPr>
        <p:grpSpPr>
          <a:xfrm>
            <a:off x="442761" y="2520440"/>
            <a:ext cx="8190252" cy="1817119"/>
            <a:chOff x="442761" y="2520440"/>
            <a:chExt cx="8190252" cy="181711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B1579FE-8F7F-4B1C-9E20-25E1335B0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61" y="2520440"/>
              <a:ext cx="8190252" cy="1817119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DD11D40F-93A6-4F48-9BDF-F471D972A880}"/>
                </a:ext>
              </a:extLst>
            </p:cNvPr>
            <p:cNvSpPr/>
            <p:nvPr/>
          </p:nvSpPr>
          <p:spPr>
            <a:xfrm>
              <a:off x="1559859" y="3213846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4B63C57-2265-473C-8AD5-7A5FEAA53D64}"/>
                </a:ext>
              </a:extLst>
            </p:cNvPr>
            <p:cNvSpPr/>
            <p:nvPr/>
          </p:nvSpPr>
          <p:spPr>
            <a:xfrm>
              <a:off x="5809130" y="3801033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2C111A1-8801-4BF9-AECA-7CB51E245C5E}"/>
                </a:ext>
              </a:extLst>
            </p:cNvPr>
            <p:cNvSpPr/>
            <p:nvPr/>
          </p:nvSpPr>
          <p:spPr>
            <a:xfrm>
              <a:off x="2981757" y="3209363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922B5C4-9A41-4CBF-AF25-95F1F3D3185E}"/>
                </a:ext>
              </a:extLst>
            </p:cNvPr>
            <p:cNvSpPr/>
            <p:nvPr/>
          </p:nvSpPr>
          <p:spPr>
            <a:xfrm>
              <a:off x="5112000" y="3209363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AD6434D8-2F6F-4E9B-A702-E4520E745A67}"/>
                </a:ext>
              </a:extLst>
            </p:cNvPr>
            <p:cNvSpPr/>
            <p:nvPr/>
          </p:nvSpPr>
          <p:spPr>
            <a:xfrm>
              <a:off x="6526307" y="3209363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65BDD5A-B09C-472D-9D65-B1D10042CB35}"/>
                </a:ext>
              </a:extLst>
            </p:cNvPr>
            <p:cNvSpPr/>
            <p:nvPr/>
          </p:nvSpPr>
          <p:spPr>
            <a:xfrm>
              <a:off x="2250142" y="3765172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81E5215-7CE3-4B28-AB32-47C2A809DE49}"/>
                </a:ext>
              </a:extLst>
            </p:cNvPr>
            <p:cNvSpPr/>
            <p:nvPr/>
          </p:nvSpPr>
          <p:spPr>
            <a:xfrm>
              <a:off x="7221071" y="3801033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6207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des graphèmes  (er - et - </a:t>
            </a:r>
            <a:r>
              <a:rPr lang="fr-FR" sz="1400" dirty="0" err="1"/>
              <a:t>ez</a:t>
            </a:r>
            <a:r>
              <a:rPr lang="fr-FR" sz="1400" dirty="0"/>
              <a:t>- es)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Poser la question : « Qu’est-ce que tu aimes faire à l’école ?  » </a:t>
            </a:r>
            <a:endParaRPr lang="fr-MA" sz="1400" dirty="0"/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BBFE6241-3026-2F81-6968-41A8BAAC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1DF7D4-06FF-49B4-564F-3062F64D9E5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947D42-3283-A7B7-5411-DB01DA09A80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053D5-8355-C0A4-6EE0-7FA8A9FDFB6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6FCDF0C3-19F7-DAFA-CBBC-75C8D0753F6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7FFC25E-F031-BF41-858D-B38AFCC9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7BF1CE-DD39-BE66-EC09-257F2C06C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797" y="5694739"/>
            <a:ext cx="2696837" cy="495369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09" y="553416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des graphèmes  (er - et - </a:t>
            </a:r>
            <a:r>
              <a:rPr lang="fr-FR" sz="1400" dirty="0" err="1"/>
              <a:t>ez</a:t>
            </a:r>
            <a:r>
              <a:rPr lang="fr-FR" sz="1400" dirty="0"/>
              <a:t>- es)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13168"/>
            <a:ext cx="540000" cy="540000"/>
          </a:xfrm>
        </p:spPr>
      </p:pic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les sons « er - et -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- es ».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B08126D7-9DE3-8132-4816-018D3A36C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76375"/>
            <a:ext cx="4565583" cy="304372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8956C94-909F-E36A-BEE8-57D5E83A94C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6C588BC-3529-2AB2-7E57-9BB68C1B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9AAAE2-1D0E-D8D9-7185-AD76953BF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F435288-5949-07DA-5D6D-82338074FE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89BA62F-55A8-4DE2-DE45-818331D984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79FF2E1-01CD-1BC4-473F-C3FB1775E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F833D4-E3EA-32FA-1369-68F1C487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boulanger ». Le son « er » s’écrit avec les lettres e et r.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8636BE-A5A5-3D0E-57FA-2BE56F5443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3960000" cy="662104"/>
          </a:xfrm>
        </p:spPr>
        <p:txBody>
          <a:bodyPr/>
          <a:lstStyle/>
          <a:p>
            <a:r>
              <a:rPr lang="fr-FR" sz="6600" b="0" dirty="0">
                <a:solidFill>
                  <a:srgbClr val="424D7B"/>
                </a:solidFill>
                <a:latin typeface="Dosis SemiBold" pitchFamily="2" charset="0"/>
              </a:rPr>
              <a:t>boulang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er</a:t>
            </a:r>
            <a:endParaRPr lang="fr-FR" sz="72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F5E812D8-27E1-9019-0FBD-6C401746333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E20103F-5812-6DF1-79BF-2004ABD3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8CB00B-A91A-3D24-60B4-5EEF6DC39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E596D59-8622-4276-8866-6CF95B34D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739780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5B7780B-E25D-E90B-D121-AE4D875CB5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57A4BEDF-3D2B-4229-BE87-0078594700D4}"/>
              </a:ext>
            </a:extLst>
          </p:cNvPr>
          <p:cNvSpPr txBox="1">
            <a:spLocks/>
          </p:cNvSpPr>
          <p:nvPr/>
        </p:nvSpPr>
        <p:spPr>
          <a:xfrm>
            <a:off x="4572000" y="3429000"/>
            <a:ext cx="396000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6600" b="0" dirty="0" err="1">
                <a:solidFill>
                  <a:srgbClr val="424D7B"/>
                </a:solidFill>
                <a:latin typeface="Dosis SemiBold" pitchFamily="2" charset="0"/>
              </a:rPr>
              <a:t>boulang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 ___</a:t>
            </a:r>
            <a:endParaRPr lang="fr-FR" sz="66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DA6204-F5B8-4D4A-B9C4-E9142E742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739780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488F8-6C66-EDE3-D8AD-86FEBF6A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E21DE-2E6C-1BB9-E190-0B535BFC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6148BD1-7F39-B6F8-C46B-09889504C2C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18841D2-2A06-8A49-2216-D1DDF6EE19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20F5857-1E1B-CB26-E538-8EF542CAF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355CA0C-28F5-BF79-3F95-CCA9DCE6A9D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106CB8C-EE33-797A-1DE6-E1B8F8A35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5D1CC7E-23D1-799B-A97C-C60704F14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2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D53F3-6764-05D4-ECA3-A876337B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8048A-BEBF-8449-669C-31BAEA3D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02B2182-2F51-8625-BD57-9A75E1790C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2E32AA3-7D05-B972-57BF-AB5844059B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9906A1A8-C6A0-44AC-A702-359BEC1D28C7}"/>
              </a:ext>
            </a:extLst>
          </p:cNvPr>
          <p:cNvSpPr txBox="1">
            <a:spLocks/>
          </p:cNvSpPr>
          <p:nvPr/>
        </p:nvSpPr>
        <p:spPr>
          <a:xfrm>
            <a:off x="4572000" y="3429000"/>
            <a:ext cx="396000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6600" b="0">
                <a:solidFill>
                  <a:srgbClr val="424D7B"/>
                </a:solidFill>
                <a:latin typeface="Dosis SemiBold" pitchFamily="2" charset="0"/>
              </a:rPr>
              <a:t>boulang</a:t>
            </a:r>
            <a:r>
              <a:rPr lang="fr-FR" sz="6600" b="0">
                <a:solidFill>
                  <a:srgbClr val="00ACA4"/>
                </a:solidFill>
                <a:latin typeface="Dosis SemiBold" pitchFamily="2" charset="0"/>
              </a:rPr>
              <a:t>er</a:t>
            </a:r>
            <a:endParaRPr lang="fr-FR" sz="7200" b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DB4108-5347-4C99-AB8F-893A72B28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739780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violet. Le son « et » s’écrit avec les lettres e - t.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viol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endParaRPr lang="fr-FR" sz="72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790360-0DE5-645C-7D47-FB5DC4F2A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77" y="273581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1C2318E-890D-4060-807D-3EA52B9B7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56" y="2483222"/>
            <a:ext cx="1566526" cy="2671483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FA4DD0-C673-4FB2-AE44-081567BF8BBF}"/>
              </a:ext>
            </a:extLst>
          </p:cNvPr>
          <p:cNvGrpSpPr/>
          <p:nvPr/>
        </p:nvGrpSpPr>
        <p:grpSpPr>
          <a:xfrm>
            <a:off x="3665965" y="2483222"/>
            <a:ext cx="3115030" cy="2671483"/>
            <a:chOff x="-31423" y="-53337"/>
            <a:chExt cx="9015895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80769B6-0823-4B06-8104-CD6B04592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423" y="-53337"/>
              <a:ext cx="4635017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34BEAF6-8043-4F8C-A859-9CD573F9B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445" y="-53337"/>
              <a:ext cx="4534027" cy="6858000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54AA0C0-10F3-4F5A-BF4E-04F9A89CC9BE}"/>
              </a:ext>
            </a:extLst>
          </p:cNvPr>
          <p:cNvGrpSpPr/>
          <p:nvPr/>
        </p:nvGrpSpPr>
        <p:grpSpPr>
          <a:xfrm>
            <a:off x="376010" y="2483222"/>
            <a:ext cx="3142844" cy="2671483"/>
            <a:chOff x="-4940533" y="-53337"/>
            <a:chExt cx="9096398" cy="685800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EA17AA2-0971-48CE-85B6-2F9C4BE82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40533" y="-53337"/>
              <a:ext cx="4553582" cy="6858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F4F23F3-856E-4DC7-9A65-36B5DEC9B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6296" y="-53337"/>
              <a:ext cx="4562161" cy="6804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68315A48-3D2F-4707-918A-294E9137B728}"/>
              </a:ext>
            </a:extLst>
          </p:cNvPr>
          <p:cNvSpPr txBox="1">
            <a:spLocks/>
          </p:cNvSpPr>
          <p:nvPr/>
        </p:nvSpPr>
        <p:spPr>
          <a:xfrm>
            <a:off x="4412945" y="3460722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viol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___</a:t>
            </a:r>
            <a:endParaRPr lang="fr-FR" sz="72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023C91-F098-69B6-2417-0A86FE491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77" y="273581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1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23785CE0-8F54-4A1D-8F33-5B1BA424FC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viol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endParaRPr lang="fr-FR" sz="72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92D036-2453-F203-362E-21F1FCC5F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77" y="273581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nez. Le son « ez » s’écrit avec les lettres e - 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ez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24A736F-D783-4E62-B909-01EF272BD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71" y="2675774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F398156E-DDB6-46A2-B7DB-77113CE7E385}"/>
              </a:ext>
            </a:extLst>
          </p:cNvPr>
          <p:cNvSpPr txBox="1">
            <a:spLocks/>
          </p:cNvSpPr>
          <p:nvPr/>
        </p:nvSpPr>
        <p:spPr>
          <a:xfrm>
            <a:off x="4412945" y="3460722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 dirty="0">
                <a:latin typeface="Dosis SemiBold" pitchFamily="2" charset="0"/>
              </a:rPr>
              <a:t>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___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24903C-58C3-4ECB-802B-31A963C74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71" y="2675774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8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E9C1B584-8156-4A15-A62C-E1D038A6D87E}"/>
              </a:ext>
            </a:extLst>
          </p:cNvPr>
          <p:cNvSpPr txBox="1">
            <a:spLocks/>
          </p:cNvSpPr>
          <p:nvPr/>
        </p:nvSpPr>
        <p:spPr>
          <a:xfrm>
            <a:off x="4412945" y="3460722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>
                <a:latin typeface="Dosis SemiBold" pitchFamily="2" charset="0"/>
              </a:rPr>
              <a:t>n</a:t>
            </a:r>
            <a:r>
              <a:rPr lang="fr-FR" sz="7200" b="0">
                <a:solidFill>
                  <a:srgbClr val="00ACA4"/>
                </a:solidFill>
                <a:latin typeface="Dosis SemiBold" pitchFamily="2" charset="0"/>
              </a:rPr>
              <a:t>ez</a:t>
            </a:r>
            <a:endParaRPr lang="fr-FR" sz="7200" b="0"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F2E117-9CCA-47EF-B501-4BC9AF41C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71" y="2675774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les. Le son « es » s’écrit avec les lettres e - 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9234" y="3330093"/>
            <a:ext cx="3845531" cy="662104"/>
          </a:xfrm>
        </p:spPr>
        <p:txBody>
          <a:bodyPr/>
          <a:lstStyle/>
          <a:p>
            <a:pPr lvl="0"/>
            <a:r>
              <a:rPr lang="fr-FR" sz="9600" dirty="0">
                <a:latin typeface="Dosis SemiBold" pitchFamily="2" charset="0"/>
              </a:rPr>
              <a:t>L</a:t>
            </a:r>
            <a:r>
              <a:rPr lang="fr-FR" sz="9600" dirty="0">
                <a:solidFill>
                  <a:srgbClr val="00ACA4"/>
                </a:solidFill>
                <a:latin typeface="Dosis SemiBold" pitchFamily="2" charset="0"/>
              </a:rPr>
              <a:t>es</a:t>
            </a:r>
            <a:endParaRPr lang="fr-FR" sz="96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 « les »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pic>
        <p:nvPicPr>
          <p:cNvPr id="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2A17C9-5429-4B37-93D6-B4216A840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3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00" y="1119413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69163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A0C4F78-66B1-85DB-62FE-AB32821E248D}"/>
              </a:ext>
            </a:extLst>
          </p:cNvPr>
          <p:cNvSpPr/>
          <p:nvPr/>
        </p:nvSpPr>
        <p:spPr>
          <a:xfrm>
            <a:off x="828000" y="3797892"/>
            <a:ext cx="3420000" cy="889829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814762" y="3867307"/>
            <a:ext cx="3613238" cy="810588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Oral – Acte de parole</a:t>
            </a:r>
          </a:p>
          <a:p>
            <a:pPr lvl="0">
              <a:defRPr/>
            </a:pPr>
            <a:r>
              <a:rPr lang="fr-FR" dirty="0"/>
              <a:t>Lecture – Graphèmes : er - et - </a:t>
            </a:r>
            <a:r>
              <a:rPr lang="fr-FR" dirty="0" err="1"/>
              <a:t>ez</a:t>
            </a:r>
            <a:r>
              <a:rPr lang="fr-FR" dirty="0"/>
              <a:t>- es. </a:t>
            </a:r>
          </a:p>
          <a:p>
            <a:pPr lvl="0">
              <a:defRPr/>
            </a:pPr>
            <a:r>
              <a:rPr lang="fr-FR" dirty="0"/>
              <a:t>Ecriture – Graphèmes : er - et - </a:t>
            </a:r>
            <a:r>
              <a:rPr lang="fr-FR" dirty="0" err="1"/>
              <a:t>ez</a:t>
            </a:r>
            <a:r>
              <a:rPr lang="fr-FR" dirty="0"/>
              <a:t>- es.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2EE945E-D804-49A9-90D2-5C6A23B2AF1D}"/>
              </a:ext>
            </a:extLst>
          </p:cNvPr>
          <p:cNvSpPr txBox="1">
            <a:spLocks/>
          </p:cNvSpPr>
          <p:nvPr/>
        </p:nvSpPr>
        <p:spPr>
          <a:xfrm>
            <a:off x="2649234" y="3330093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>
                <a:latin typeface="Dosis SemiBold" pitchFamily="2" charset="0"/>
              </a:rPr>
              <a:t>L</a:t>
            </a:r>
            <a:r>
              <a:rPr lang="fr-FR" sz="9600">
                <a:solidFill>
                  <a:srgbClr val="00ACA4"/>
                </a:solidFill>
                <a:latin typeface="Dosis SemiBold" pitchFamily="2" charset="0"/>
              </a:rPr>
              <a:t>es</a:t>
            </a:r>
            <a:endParaRPr lang="fr-FR" sz="960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48.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2EF51F-0DF1-9B61-B1F1-181CDB0F637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D56DFEF-7137-D082-2558-93D3A028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62B03E2-55DB-D2EF-E330-25605E51D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2C02199-411D-4CC9-8556-C7EFCF728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84" y="1624585"/>
            <a:ext cx="3377432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Je vais expliquer la consigne 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7034357-F5D7-AA5B-9E68-144310622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30" y="2099219"/>
            <a:ext cx="3006113" cy="30061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C60925-F6EE-43E3-9A46-2CD1BC4C83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3" y="2760022"/>
            <a:ext cx="4630713" cy="1684506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D0B5543-74E9-471E-8B91-78E78CB3AD17}"/>
              </a:ext>
            </a:extLst>
          </p:cNvPr>
          <p:cNvSpPr/>
          <p:nvPr/>
        </p:nvSpPr>
        <p:spPr>
          <a:xfrm>
            <a:off x="617493" y="2729839"/>
            <a:ext cx="4590155" cy="16845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1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DE4410-2C85-36FB-DB4D-AE8488C901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8FE3F3-5CEF-E26A-FB54-C97D9B83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0AF2237-7FDF-01CF-0043-F2129871E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C617C6AF-1BD0-45B1-A57C-1A5CD01AEEB2}"/>
              </a:ext>
            </a:extLst>
          </p:cNvPr>
          <p:cNvGrpSpPr/>
          <p:nvPr/>
        </p:nvGrpSpPr>
        <p:grpSpPr>
          <a:xfrm>
            <a:off x="461682" y="2101743"/>
            <a:ext cx="8220635" cy="3429482"/>
            <a:chOff x="461682" y="2101743"/>
            <a:chExt cx="8220635" cy="342948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E4ADA89-1C67-46E6-876F-C871AF9FE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82" y="2101743"/>
              <a:ext cx="8220635" cy="3429482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4C6CD3F-57FB-4AC2-AF3D-6A89BE9484A5}"/>
                </a:ext>
              </a:extLst>
            </p:cNvPr>
            <p:cNvSpPr txBox="1"/>
            <p:nvPr/>
          </p:nvSpPr>
          <p:spPr>
            <a:xfrm>
              <a:off x="2115671" y="468537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  <a:latin typeface="Dosis SemiBold" pitchFamily="2" charset="0"/>
                </a:rPr>
                <a:t>ez</a:t>
              </a:r>
              <a:endParaRPr lang="fr-FR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760B711-AF45-44DA-AC01-4FDAE698E29B}"/>
                </a:ext>
              </a:extLst>
            </p:cNvPr>
            <p:cNvSpPr txBox="1"/>
            <p:nvPr/>
          </p:nvSpPr>
          <p:spPr>
            <a:xfrm>
              <a:off x="7646895" y="4685374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  <a:latin typeface="Dosis SemiBold" pitchFamily="2" charset="0"/>
                </a:rPr>
                <a:t>et</a:t>
              </a:r>
              <a:endParaRPr lang="fr-FR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9402215-0FC0-42D7-BC8E-69039335C7A1}"/>
                </a:ext>
              </a:extLst>
            </p:cNvPr>
            <p:cNvSpPr txBox="1"/>
            <p:nvPr/>
          </p:nvSpPr>
          <p:spPr>
            <a:xfrm>
              <a:off x="4802012" y="4685374"/>
              <a:ext cx="564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  <a:latin typeface="Dosis SemiBold" pitchFamily="2" charset="0"/>
                </a:rPr>
                <a:t>cl </a:t>
              </a:r>
              <a:endParaRPr lang="fr-FR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61D264-138F-779B-378B-8BABAFBD5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2A8F124B-1ACA-2A4F-B73F-637A10D03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1" name="majd_wave">
            <a:hlinkClick r:id="" action="ppaction://media"/>
            <a:extLst>
              <a:ext uri="{FF2B5EF4-FFF2-40B4-BE49-F238E27FC236}">
                <a16:creationId xmlns:a16="http://schemas.microsoft.com/office/drawing/2014/main" id="{9FFD65ED-C090-0BEA-8460-79F862CD21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5387" y="2362199"/>
            <a:ext cx="1996613" cy="35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293755-6AF3-429E-701A-AC3A2F60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192797" y="21524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 Qu’est-ce que tu aimes faire à l’école ? 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892EE380-A38B-92FB-E143-31DDD68E72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Lecture des graphèmes (er - et - </a:t>
            </a:r>
            <a:r>
              <a:rPr lang="fr-FR" sz="1400" dirty="0" err="1"/>
              <a:t>ez</a:t>
            </a:r>
            <a:r>
              <a:rPr lang="fr-FR" sz="1400" dirty="0"/>
              <a:t>- es) </a:t>
            </a:r>
            <a:endParaRPr lang="fr-MA" sz="1400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F94B371D-3E1D-2CD2-1782-B60D9F8EB0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Ecriture des graphèmes (er - et - </a:t>
            </a:r>
            <a:r>
              <a:rPr lang="fr-FR" sz="1400" dirty="0" err="1"/>
              <a:t>ez</a:t>
            </a:r>
            <a:r>
              <a:rPr lang="fr-FR" sz="1400" dirty="0"/>
              <a:t>- es)</a:t>
            </a:r>
            <a:endParaRPr lang="fr-MA" sz="1400" dirty="0"/>
          </a:p>
        </p:txBody>
      </p:sp>
      <p:pic>
        <p:nvPicPr>
          <p:cNvPr id="10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2DEA49F-63D4-2615-D31E-4269C8DC1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6691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4AF7DE-C021-1CBB-B7DD-52C9EFC764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6F25FE5-0F71-6D01-C44B-A4FC4190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ED0E36-872A-7A15-81B2-A0F5AA001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La lecture – L’écriture – Le dessin – Le coloriage – Un jouet – Des lacets.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/>
              <a:t> lecture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/>
              <a:t>L’écriture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/>
              <a:t> dessin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/>
              <a:t>Des lacets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histoire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24520F-8B6F-4BC0-8E10-8DE601961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75" y="1868420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90D7F4-01F3-434F-A79D-5F9AD7159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2" y="1877092"/>
            <a:ext cx="1711300" cy="1872000"/>
          </a:xfrm>
          <a:prstGeom prst="rect">
            <a:avLst/>
          </a:prstGeom>
        </p:spPr>
      </p:pic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FR" dirty="0"/>
              <a:t> jouet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87A3B0D-E274-468E-AA68-8A15C2418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1" y="1875154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EE61F2-22E2-45A0-BF3A-BFE0415AD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5" y="4314446"/>
            <a:ext cx="1713166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FDAE180-17B9-47D6-BB2B-E0881C93B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59" y="4314446"/>
            <a:ext cx="1713154" cy="187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9535611-BC2C-450D-8FBB-D97D7DCA3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4" y="4314446"/>
            <a:ext cx="1711297" cy="187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C55658B0-5D38-4CCF-8BAD-ED5919D3FADC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6BBD1E4A-4427-4489-B29D-75393D3C3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BB66E9F-546F-4359-AF09-D690698A5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8DC0CE-41F5-4E6D-9C1F-97005110D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75" y="1868420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55D249A-B05E-47E5-8C2E-F9B2A1D3E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2" y="1877092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5D421E7-24A2-4E25-AA18-6B66B9DA6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1" y="1875154"/>
            <a:ext cx="1711300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B5C2E2C-7CA4-4787-BCCD-D673565B3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5" y="4314446"/>
            <a:ext cx="1713166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E86BC95-0032-4086-80D6-91382EB685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59" y="4314446"/>
            <a:ext cx="1713154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F00A546-45C4-4989-8874-628126F14E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4" y="4314446"/>
            <a:ext cx="1711297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E6AA07-77C3-43AE-A96A-3665FF5A6A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ABE855-8BB2-429D-A116-664B8BBEE7D7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A42A20C-6713-4306-AF06-F55A46A249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14394</TotalTime>
  <Words>786</Words>
  <PresentationFormat>Affichage à l'écran (4:3)</PresentationFormat>
  <Paragraphs>182</Paragraphs>
  <Slides>54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54</vt:i4>
      </vt:variant>
    </vt:vector>
  </HeadingPairs>
  <TitlesOfParts>
    <vt:vector size="72" baseType="lpstr">
      <vt:lpstr>Aptos Display</vt:lpstr>
      <vt:lpstr>Dosis ExtraBold</vt:lpstr>
      <vt:lpstr>Arial</vt:lpstr>
      <vt:lpstr>Dosis Medium</vt:lpstr>
      <vt:lpstr>Mistral</vt:lpstr>
      <vt:lpstr>Wingdings</vt:lpstr>
      <vt:lpstr>Calibri</vt:lpstr>
      <vt:lpstr>Aptos</vt:lpstr>
      <vt:lpstr>Dosis</vt:lpstr>
      <vt:lpstr>Dosis </vt:lpstr>
      <vt:lpstr>Dosis SemiBold</vt:lpstr>
      <vt:lpstr>2_Conception personnalisée</vt:lpstr>
      <vt:lpstr>00_Env-Enseignant</vt:lpstr>
      <vt:lpstr>Oral</vt:lpstr>
      <vt:lpstr>Lecture</vt:lpstr>
      <vt:lpstr>Ecriture</vt:lpstr>
      <vt:lpstr>02_New Voc_01-Présentation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2</vt:lpstr>
      <vt:lpstr>Bonjour les enfants !  La leçon de français commence maintenant. Soyez attentifs.</vt:lpstr>
      <vt:lpstr>Répétons ensemble :  La lecture – L’écriture – Le dessin – Le coloriage – Un jouet – Des lacets. </vt:lpstr>
      <vt:lpstr>Qui veut passer au tableau pour nommer les images ? </vt:lpstr>
      <vt:lpstr>Répétons ensemble.</vt:lpstr>
      <vt:lpstr>Qui veut passer au tableau pour nommer les images ? </vt:lpstr>
      <vt:lpstr>Maintenant, on passe à l’activité de l’oral. Nous allons apprendre à poser une question avec Majd et Nada. </vt:lpstr>
      <vt:lpstr>Lecture de la vidéo </vt:lpstr>
      <vt:lpstr>Présentation PowerPoint</vt:lpstr>
      <vt:lpstr>Présentation PowerPoint</vt:lpstr>
      <vt:lpstr>Chacun pose la question à son voisin. </vt:lpstr>
      <vt:lpstr>Plan de la séance 2</vt:lpstr>
      <vt:lpstr>Maintenant, on va faire de la lecture. On va apprendre à lire les sons « er - et - ez- es ». Soyez attentifs.</vt:lpstr>
      <vt:lpstr>Lecture de la vidéo. </vt:lpstr>
      <vt:lpstr>Lisons ensemble : « er -  et – ez  - es». </vt:lpstr>
      <vt:lpstr>Qui veut passer au tableau pour montrer les cartes qui font le son « er » ?</vt:lpstr>
      <vt:lpstr>Qui veut passer au tableau pour montrer les cartes qui font le son « et » ?</vt:lpstr>
      <vt:lpstr>Qui veut passer au tableau pour montrer les cartes qui font le son « ez » ?</vt:lpstr>
      <vt:lpstr>Qui veut passer au tableau pour montrer les cartes qui font le son « es » ?</vt:lpstr>
      <vt:lpstr>Qui veut passer au tableau pour lire ?</vt:lpstr>
      <vt:lpstr>Qui veut passer au tableau pour lire ?</vt:lpstr>
      <vt:lpstr>Qui veut passer au tableau pour lire ?</vt:lpstr>
      <vt:lpstr>Ouvrez votre livret à la page 46. </vt:lpstr>
      <vt:lpstr>Vous allez faire l’activité 1.  Qui veut expliquer la consigne ? </vt:lpstr>
      <vt:lpstr>Maintenant vous allez travailler en binômes. Comparez et discutez vos réponses avec votre voisin. </vt:lpstr>
      <vt:lpstr>Corrigez.</vt:lpstr>
      <vt:lpstr>Plan de la séance 2</vt:lpstr>
      <vt:lpstr>Maintenant, nous allons écrire des mots avec les sons « er - et - ez- es ».  Soyez attentifs.</vt:lpstr>
      <vt:lpstr>Prenez vos ardoises.</vt:lpstr>
      <vt:lpstr>Observez le mot « boulanger ». Le son « er » s’écrit avec les lettres e et r. </vt:lpstr>
      <vt:lpstr>Écrivez le mot complet sur vos ardoises.</vt:lpstr>
      <vt:lpstr>Levez vos ardoises. </vt:lpstr>
      <vt:lpstr>Corrigez.</vt:lpstr>
      <vt:lpstr>Observez le mot violet. Le son « et » s’écrit avec les lettres e - t. </vt:lpstr>
      <vt:lpstr>Écrivez le mot complet sur vos ardoises.</vt:lpstr>
      <vt:lpstr>Levez vos ardoises. </vt:lpstr>
      <vt:lpstr>Corrigez. </vt:lpstr>
      <vt:lpstr>Observez le mot nez. Le son « ez » s’écrit avec les lettres e - z. </vt:lpstr>
      <vt:lpstr>Écrivez le mot complet sur vos ardoises.</vt:lpstr>
      <vt:lpstr>Levez vos ardoises. </vt:lpstr>
      <vt:lpstr>Corrigez. </vt:lpstr>
      <vt:lpstr>Observez le mot les. Le son « es » s’écrit avec les lettres e - s. </vt:lpstr>
      <vt:lpstr>Écrivez  « les » sur vos ardoises.</vt:lpstr>
      <vt:lpstr>Levez vos ardoises. </vt:lpstr>
      <vt:lpstr>Corrigez. </vt:lpstr>
      <vt:lpstr>Prenez vos livrets à la page 48.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2025-12-28T11:50:11Z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