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310094-D512-46D2-9283-B216CF6DDC7B}">
  <a:tblStyle styleId="{30310094-D512-46D2-9283-B216CF6DDC7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7" name="Google Shape;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71" name="Google Shape;171;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Consequence</a:t>
            </a:r>
            <a:r>
              <a:rPr b="0" i="0" lang="en-US" sz="1200" u="none" cap="none" strike="noStrike">
                <a:solidFill>
                  <a:schemeClr val="dk1"/>
                </a:solidFill>
                <a:latin typeface="Arial"/>
                <a:ea typeface="Arial"/>
                <a:cs typeface="Arial"/>
                <a:sym typeface="Arial"/>
              </a:rPr>
              <a:t>: Greater chaos into the system, floundering initiatives, and greater teacher turnover</a:t>
            </a:r>
            <a:endParaRPr/>
          </a:p>
        </p:txBody>
      </p:sp>
      <p:sp>
        <p:nvSpPr>
          <p:cNvPr id="179" name="Google Shape;179;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Arial"/>
              <a:ea typeface="Arial"/>
              <a:cs typeface="Arial"/>
              <a:sym typeface="Arial"/>
            </a:endParaRPr>
          </a:p>
        </p:txBody>
      </p:sp>
      <p:sp>
        <p:nvSpPr>
          <p:cNvPr id="187" name="Google Shape;187;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95" name="Google Shape;195;p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03" name="Google Shape;203;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4" name="Google Shape;2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5" name="Google Shape;215;p31: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42" name="Google Shape;242;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52" name="Google Shape;252;p3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59" name="Google Shape;259;p3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68" name="Google Shape;268;p3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97" name="Google Shape;97;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75" name="Google Shape;275;p4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83" name="Google Shape;283;p4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92" name="Google Shape;292;p4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6" name="Google Shape;10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15" name="Google Shape;115;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1" name="Google Shape;121;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52400" lvl="0" marL="2286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28" name="Google Shape;128;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4" name="Google Shape;1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49" name="Google Shape;149;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63" name="Google Shape;163;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8" name="Google Shape;18;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9" name="Google Shape;19;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 name="Google Shape;21;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5" name="Google Shape;75;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6" name="Google Shape;76;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8" name="Google Shape;7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1" name="Google Shape;81;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2" name="Google Shape;82;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4" name="Google Shape;84;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4" name="Google Shape;24;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5" name="Google Shape;25;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1" name="Google Shape;31;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Google Shape;32;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3" name="Google Shape;33;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6" name="Google Shape;36;p5"/>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7" name="Google Shape;37;p5"/>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8" name="Google Shape;38;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0" name="Google Shape;40;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7" name="Google Shape;47;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Google Shape;48;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9" name="Google Shape;49;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2" name="Google Shape;52;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Google Shape;53;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4" name="Google Shape;54;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8" name="Google Shape;58;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3" name="Google Shape;63;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Google Shape;64;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5" name="Google Shape;65;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70" name="Google Shape;70;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2" name="Google Shape;72;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5127625" y="15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idx="1" type="subTitle"/>
          </p:nvPr>
        </p:nvSpPr>
        <p:spPr>
          <a:xfrm>
            <a:off x="-7938" y="2438400"/>
            <a:ext cx="9144001"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0" i="0" lang="en-US" sz="4000" u="none" cap="none" strike="noStrike">
                <a:solidFill>
                  <a:schemeClr val="lt1"/>
                </a:solidFill>
                <a:latin typeface="Arial"/>
                <a:ea typeface="Arial"/>
                <a:cs typeface="Arial"/>
                <a:sym typeface="Arial"/>
              </a:rPr>
              <a:t>What Makes an Effective Principal: </a:t>
            </a:r>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The Evolving Role of the </a:t>
            </a:r>
            <a:endParaRPr b="0" i="0" sz="2800" u="none" cap="none" strike="noStrike">
              <a:solidFill>
                <a:schemeClr val="lt1"/>
              </a:solidFill>
              <a:latin typeface="Arial"/>
              <a:ea typeface="Arial"/>
              <a:cs typeface="Arial"/>
              <a:sym typeface="Arial"/>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School Principal</a:t>
            </a:r>
            <a:endParaRPr/>
          </a:p>
          <a:p>
            <a:pPr indent="0" lvl="0" marL="0" marR="0" rtl="0" algn="ctr">
              <a:spcBef>
                <a:spcPts val="880"/>
              </a:spcBef>
              <a:spcAft>
                <a:spcPts val="0"/>
              </a:spcAft>
              <a:buClr>
                <a:schemeClr val="lt1"/>
              </a:buClr>
              <a:buFont typeface="Arial"/>
              <a:buNone/>
            </a:pPr>
            <a:r>
              <a:rPr b="0" i="0" lang="en-US" sz="4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pic>
        <p:nvPicPr>
          <p:cNvPr id="91" name="Google Shape;91;p13"/>
          <p:cNvPicPr preferRelativeResize="0"/>
          <p:nvPr/>
        </p:nvPicPr>
        <p:blipFill rotWithShape="1">
          <a:blip r:embed="rId3">
            <a:alphaModFix/>
          </a:blip>
          <a:srcRect b="0" l="0" r="0" t="0"/>
          <a:stretch/>
        </p:blipFill>
        <p:spPr>
          <a:xfrm>
            <a:off x="1524000" y="0"/>
            <a:ext cx="6273800" cy="2209800"/>
          </a:xfrm>
          <a:prstGeom prst="rect">
            <a:avLst/>
          </a:prstGeom>
          <a:noFill/>
          <a:ln>
            <a:noFill/>
          </a:ln>
        </p:spPr>
      </p:pic>
      <p:pic>
        <p:nvPicPr>
          <p:cNvPr id="92" name="Google Shape;92;p13"/>
          <p:cNvPicPr preferRelativeResize="0"/>
          <p:nvPr/>
        </p:nvPicPr>
        <p:blipFill rotWithShape="1">
          <a:blip r:embed="rId4">
            <a:alphaModFix/>
          </a:blip>
          <a:srcRect b="0" l="0" r="0" t="0"/>
          <a:stretch/>
        </p:blipFill>
        <p:spPr>
          <a:xfrm>
            <a:off x="2971800" y="5791200"/>
            <a:ext cx="3429000" cy="723900"/>
          </a:xfrm>
          <a:prstGeom prst="rect">
            <a:avLst/>
          </a:prstGeom>
          <a:noFill/>
          <a:ln>
            <a:noFill/>
          </a:ln>
        </p:spPr>
      </p:pic>
      <p:sp>
        <p:nvSpPr>
          <p:cNvPr id="93" name="Google Shape;93;p13"/>
          <p:cNvSpPr txBox="1"/>
          <p:nvPr/>
        </p:nvSpPr>
        <p:spPr>
          <a:xfrm>
            <a:off x="2286000" y="4572000"/>
            <a:ext cx="4953000" cy="1077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Jack States</a:t>
            </a:r>
            <a:endParaRPr/>
          </a:p>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Wing Institute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685800" y="33338"/>
            <a:ext cx="7772400" cy="10334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is the Impact of Student Achievement and Poverty on Principal Retention?</a:t>
            </a:r>
            <a:endParaRPr b="1" i="0" sz="2800" u="none" cap="none" strike="noStrike">
              <a:solidFill>
                <a:srgbClr val="FFFF00"/>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0" l="0" r="0" t="0"/>
          <a:stretch/>
        </p:blipFill>
        <p:spPr>
          <a:xfrm>
            <a:off x="152400" y="1219200"/>
            <a:ext cx="8839200" cy="5105400"/>
          </a:xfrm>
          <a:prstGeom prst="rect">
            <a:avLst/>
          </a:prstGeom>
          <a:noFill/>
          <a:ln>
            <a:noFill/>
          </a:ln>
        </p:spPr>
      </p:pic>
      <p:sp>
        <p:nvSpPr>
          <p:cNvPr id="175" name="Google Shape;175;p22"/>
          <p:cNvSpPr/>
          <p:nvPr/>
        </p:nvSpPr>
        <p:spPr>
          <a:xfrm>
            <a:off x="2743200" y="6400800"/>
            <a:ext cx="3810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Times New Roman"/>
                <a:ea typeface="Times New Roman"/>
                <a:cs typeface="Times New Roman"/>
                <a:sym typeface="Times New Roman"/>
              </a:rPr>
              <a:t>Béteille, T., Kalogrides, D., &amp; Loeb, S. (2012)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152400" y="33338"/>
            <a:ext cx="89916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is the Effect on Teacher Tenure </a:t>
            </a:r>
            <a:br>
              <a:rPr b="1" i="0" lang="en-US" sz="2800" u="none" cap="none" strike="noStrike">
                <a:solidFill>
                  <a:srgbClr val="FFFF00"/>
                </a:solidFill>
                <a:latin typeface="Arial"/>
                <a:ea typeface="Arial"/>
                <a:cs typeface="Arial"/>
                <a:sym typeface="Arial"/>
              </a:rPr>
            </a:br>
            <a:r>
              <a:rPr b="1" i="0" lang="en-US" sz="2800" u="none" cap="none" strike="noStrike">
                <a:solidFill>
                  <a:srgbClr val="FFFF00"/>
                </a:solidFill>
                <a:latin typeface="Arial"/>
                <a:ea typeface="Arial"/>
                <a:cs typeface="Arial"/>
                <a:sym typeface="Arial"/>
              </a:rPr>
              <a:t>When Principals Leave?</a:t>
            </a:r>
            <a:endParaRPr b="1" i="0" sz="2800" u="none" cap="none" strike="noStrike">
              <a:solidFill>
                <a:srgbClr val="FFFF00"/>
              </a:solidFill>
              <a:latin typeface="Arial"/>
              <a:ea typeface="Arial"/>
              <a:cs typeface="Arial"/>
              <a:sym typeface="Arial"/>
            </a:endParaRPr>
          </a:p>
        </p:txBody>
      </p:sp>
      <p:pic>
        <p:nvPicPr>
          <p:cNvPr id="182" name="Google Shape;182;p23"/>
          <p:cNvPicPr preferRelativeResize="0"/>
          <p:nvPr/>
        </p:nvPicPr>
        <p:blipFill rotWithShape="1">
          <a:blip r:embed="rId3">
            <a:alphaModFix/>
          </a:blip>
          <a:srcRect b="0" l="0" r="0" t="0"/>
          <a:stretch/>
        </p:blipFill>
        <p:spPr>
          <a:xfrm>
            <a:off x="533400" y="914400"/>
            <a:ext cx="8305800" cy="5257800"/>
          </a:xfrm>
          <a:prstGeom prst="rect">
            <a:avLst/>
          </a:prstGeom>
          <a:noFill/>
          <a:ln>
            <a:noFill/>
          </a:ln>
        </p:spPr>
      </p:pic>
      <p:sp>
        <p:nvSpPr>
          <p:cNvPr id="183" name="Google Shape;183;p23"/>
          <p:cNvSpPr txBox="1"/>
          <p:nvPr/>
        </p:nvSpPr>
        <p:spPr>
          <a:xfrm>
            <a:off x="3124200" y="6248400"/>
            <a:ext cx="338137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Fuller, E.J. &amp; Young, M.D. (2008</a:t>
            </a:r>
            <a:r>
              <a:rPr b="0" i="0" lang="en-US" sz="2400" u="none" cap="none" strike="noStrike">
                <a:solidFill>
                  <a:srgbClr val="FFFFFF"/>
                </a:solidFill>
                <a:latin typeface="Times New Roman"/>
                <a:ea typeface="Times New Roman"/>
                <a:cs typeface="Times New Roman"/>
                <a:sym typeface="Times New Roman"/>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685800" y="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Administrators Impact on Turnover</a:t>
            </a:r>
            <a:endParaRPr b="1" i="0" sz="3200" u="none" cap="none" strike="noStrike">
              <a:solidFill>
                <a:srgbClr val="FFFF00"/>
              </a:solidFill>
              <a:latin typeface="Arial"/>
              <a:ea typeface="Arial"/>
              <a:cs typeface="Arial"/>
              <a:sym typeface="Arial"/>
            </a:endParaRPr>
          </a:p>
        </p:txBody>
      </p:sp>
      <p:pic>
        <p:nvPicPr>
          <p:cNvPr id="190" name="Google Shape;190;p24"/>
          <p:cNvPicPr preferRelativeResize="0"/>
          <p:nvPr/>
        </p:nvPicPr>
        <p:blipFill rotWithShape="1">
          <a:blip r:embed="rId3">
            <a:alphaModFix/>
          </a:blip>
          <a:srcRect b="0" l="0" r="0" t="0"/>
          <a:stretch/>
        </p:blipFill>
        <p:spPr>
          <a:xfrm>
            <a:off x="685800" y="762000"/>
            <a:ext cx="7908925" cy="5791200"/>
          </a:xfrm>
          <a:prstGeom prst="rect">
            <a:avLst/>
          </a:prstGeom>
          <a:noFill/>
          <a:ln>
            <a:noFill/>
          </a:ln>
        </p:spPr>
      </p:pic>
      <p:sp>
        <p:nvSpPr>
          <p:cNvPr id="191" name="Google Shape;191;p24"/>
          <p:cNvSpPr/>
          <p:nvPr/>
        </p:nvSpPr>
        <p:spPr>
          <a:xfrm>
            <a:off x="990600" y="6488113"/>
            <a:ext cx="77724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Boyd, D., Grossman, P., Ing, M., Lankford, H., Loeb, S., &amp; Wyckoff, J. (2011)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is the Cost of Having an Ineffective Principal?</a:t>
            </a:r>
            <a:endParaRPr b="1" i="0" sz="3600" u="none" cap="none" strike="noStrike">
              <a:solidFill>
                <a:srgbClr val="FFFF00"/>
              </a:solidFill>
              <a:latin typeface="Arial"/>
              <a:ea typeface="Arial"/>
              <a:cs typeface="Arial"/>
              <a:sym typeface="Arial"/>
            </a:endParaRPr>
          </a:p>
        </p:txBody>
      </p:sp>
      <p:pic>
        <p:nvPicPr>
          <p:cNvPr id="198" name="Google Shape;198;p25"/>
          <p:cNvPicPr preferRelativeResize="0"/>
          <p:nvPr/>
        </p:nvPicPr>
        <p:blipFill rotWithShape="1">
          <a:blip r:embed="rId3">
            <a:alphaModFix/>
          </a:blip>
          <a:srcRect b="0" l="0" r="0" t="0"/>
          <a:stretch/>
        </p:blipFill>
        <p:spPr>
          <a:xfrm>
            <a:off x="-33338" y="1905000"/>
            <a:ext cx="9144001" cy="3590925"/>
          </a:xfrm>
          <a:prstGeom prst="rect">
            <a:avLst/>
          </a:prstGeom>
          <a:noFill/>
          <a:ln>
            <a:noFill/>
          </a:ln>
        </p:spPr>
      </p:pic>
      <p:sp>
        <p:nvSpPr>
          <p:cNvPr id="199" name="Google Shape;199;p25"/>
          <p:cNvSpPr/>
          <p:nvPr/>
        </p:nvSpPr>
        <p:spPr>
          <a:xfrm>
            <a:off x="2209800" y="6370638"/>
            <a:ext cx="51054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Barnes, G., Crowe, E., &amp; Schaefer, B. (2007)</a:t>
            </a:r>
            <a:r>
              <a:rPr b="0" i="0" lang="en-US" sz="2400" u="none" cap="none" strike="noStrike">
                <a:solidFill>
                  <a:schemeClr val="dk1"/>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Do Leadership Styles Make a Difference?</a:t>
            </a:r>
            <a:endParaRPr b="1" i="0" sz="3200" u="none" cap="none" strike="noStrike">
              <a:solidFill>
                <a:srgbClr val="FFFF00"/>
              </a:solidFill>
              <a:latin typeface="Arial"/>
              <a:ea typeface="Arial"/>
              <a:cs typeface="Arial"/>
              <a:sym typeface="Arial"/>
            </a:endParaRPr>
          </a:p>
        </p:txBody>
      </p:sp>
      <p:pic>
        <p:nvPicPr>
          <p:cNvPr id="206" name="Google Shape;206;p26"/>
          <p:cNvPicPr preferRelativeResize="0"/>
          <p:nvPr/>
        </p:nvPicPr>
        <p:blipFill rotWithShape="1">
          <a:blip r:embed="rId3">
            <a:alphaModFix/>
          </a:blip>
          <a:srcRect b="0" l="0" r="0" t="0"/>
          <a:stretch/>
        </p:blipFill>
        <p:spPr>
          <a:xfrm>
            <a:off x="457200" y="1676400"/>
            <a:ext cx="8229600" cy="5016500"/>
          </a:xfrm>
          <a:prstGeom prst="rect">
            <a:avLst/>
          </a:prstGeom>
          <a:noFill/>
          <a:ln>
            <a:noFill/>
          </a:ln>
        </p:spPr>
      </p:pic>
      <p:cxnSp>
        <p:nvCxnSpPr>
          <p:cNvPr id="207" name="Google Shape;207;p26"/>
          <p:cNvCxnSpPr/>
          <p:nvPr/>
        </p:nvCxnSpPr>
        <p:spPr>
          <a:xfrm>
            <a:off x="1168400" y="2311400"/>
            <a:ext cx="5104468" cy="18093"/>
          </a:xfrm>
          <a:prstGeom prst="straightConnector1">
            <a:avLst/>
          </a:prstGeom>
          <a:noFill/>
          <a:ln cap="flat" cmpd="sng" w="25400">
            <a:solidFill>
              <a:srgbClr val="FF6600"/>
            </a:solidFill>
            <a:prstDash val="solid"/>
            <a:round/>
            <a:headEnd len="sm" w="sm" type="none"/>
            <a:tailEnd len="sm" w="sm" type="none"/>
          </a:ln>
        </p:spPr>
      </p:cxnSp>
      <p:cxnSp>
        <p:nvCxnSpPr>
          <p:cNvPr id="208" name="Google Shape;208;p26"/>
          <p:cNvCxnSpPr/>
          <p:nvPr/>
        </p:nvCxnSpPr>
        <p:spPr>
          <a:xfrm>
            <a:off x="1168400" y="3581400"/>
            <a:ext cx="5131965" cy="39989"/>
          </a:xfrm>
          <a:prstGeom prst="straightConnector1">
            <a:avLst/>
          </a:prstGeom>
          <a:noFill/>
          <a:ln cap="flat" cmpd="sng" w="25400">
            <a:solidFill>
              <a:srgbClr val="FF6600"/>
            </a:solidFill>
            <a:prstDash val="solid"/>
            <a:round/>
            <a:headEnd len="sm" w="sm" type="none"/>
            <a:tailEnd len="sm" w="sm" type="none"/>
          </a:ln>
        </p:spPr>
      </p:cxnSp>
      <p:sp>
        <p:nvSpPr>
          <p:cNvPr id="209" name="Google Shape;209;p26"/>
          <p:cNvSpPr txBox="1"/>
          <p:nvPr/>
        </p:nvSpPr>
        <p:spPr>
          <a:xfrm>
            <a:off x="1447800" y="2286000"/>
            <a:ext cx="1679908" cy="2694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t>Medium</a:t>
            </a:r>
            <a:endParaRPr/>
          </a:p>
        </p:txBody>
      </p:sp>
      <p:sp>
        <p:nvSpPr>
          <p:cNvPr id="210" name="Google Shape;210;p26"/>
          <p:cNvSpPr txBox="1"/>
          <p:nvPr/>
        </p:nvSpPr>
        <p:spPr>
          <a:xfrm>
            <a:off x="1447800" y="4191000"/>
            <a:ext cx="1623288" cy="207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t>Small</a:t>
            </a:r>
            <a:endParaRPr/>
          </a:p>
        </p:txBody>
      </p:sp>
      <p:sp>
        <p:nvSpPr>
          <p:cNvPr id="211" name="Google Shape;211;p26"/>
          <p:cNvSpPr txBox="1"/>
          <p:nvPr/>
        </p:nvSpPr>
        <p:spPr>
          <a:xfrm>
            <a:off x="469900" y="4800600"/>
            <a:ext cx="2336800" cy="19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Font typeface="Arial"/>
              <a:buNone/>
            </a:pPr>
            <a:r>
              <a:rPr lang="en-US" sz="1100">
                <a:latin typeface="Arial"/>
                <a:ea typeface="Arial"/>
                <a:cs typeface="Arial"/>
                <a:sym typeface="Arial"/>
              </a:rPr>
              <a:t>Robinson, Lloyd,</a:t>
            </a:r>
            <a:r>
              <a:rPr lang="en-US" sz="1100">
                <a:latin typeface="Arial"/>
                <a:ea typeface="Arial"/>
                <a:cs typeface="Arial"/>
                <a:sym typeface="Arial"/>
              </a:rPr>
              <a:t> and Rowe, 2008</a:t>
            </a:r>
            <a:endParaRPr sz="1100">
              <a:latin typeface="Arial"/>
              <a:ea typeface="Arial"/>
              <a:cs typeface="Arial"/>
              <a:sym typeface="Arial"/>
            </a:endParaRPr>
          </a:p>
          <a:p>
            <a:pPr indent="0" lvl="0" marL="0" marR="0" rtl="0" algn="l">
              <a:spcBef>
                <a:spcPts val="0"/>
              </a:spcBef>
              <a:spcAft>
                <a:spcPts val="0"/>
              </a:spcAft>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685800" y="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800" u="none" cap="none" strike="noStrike">
                <a:solidFill>
                  <a:srgbClr val="FFFF00"/>
                </a:solidFill>
                <a:latin typeface="Arial"/>
                <a:ea typeface="Arial"/>
                <a:cs typeface="Arial"/>
                <a:sym typeface="Arial"/>
              </a:rPr>
            </a:br>
            <a:r>
              <a:rPr b="1" i="0" lang="en-US" sz="3200" u="none" cap="none" strike="noStrike">
                <a:solidFill>
                  <a:srgbClr val="FFFF00"/>
                </a:solidFill>
                <a:latin typeface="Arial"/>
                <a:ea typeface="Arial"/>
                <a:cs typeface="Arial"/>
                <a:sym typeface="Arial"/>
              </a:rPr>
              <a:t>What Organizational Performance Management Tells Us</a:t>
            </a:r>
            <a:endParaRPr b="0" i="0" sz="3200" u="none" cap="none" strike="noStrike">
              <a:solidFill>
                <a:srgbClr val="FFFF00"/>
              </a:solidFill>
              <a:latin typeface="Arial"/>
              <a:ea typeface="Arial"/>
              <a:cs typeface="Arial"/>
              <a:sym typeface="Arial"/>
            </a:endParaRPr>
          </a:p>
        </p:txBody>
      </p:sp>
      <p:grpSp>
        <p:nvGrpSpPr>
          <p:cNvPr id="218" name="Google Shape;218;p27"/>
          <p:cNvGrpSpPr/>
          <p:nvPr/>
        </p:nvGrpSpPr>
        <p:grpSpPr>
          <a:xfrm>
            <a:off x="0" y="990600"/>
            <a:ext cx="9144000" cy="5867400"/>
            <a:chOff x="0" y="990600"/>
            <a:chExt cx="9144000" cy="5867400"/>
          </a:xfrm>
        </p:grpSpPr>
        <p:sp>
          <p:nvSpPr>
            <p:cNvPr id="219" name="Google Shape;219;p27"/>
            <p:cNvSpPr/>
            <p:nvPr/>
          </p:nvSpPr>
          <p:spPr>
            <a:xfrm>
              <a:off x="7518400" y="3060700"/>
              <a:ext cx="1625600"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Outcomes</a:t>
              </a:r>
              <a:endParaRPr b="0" i="0" sz="2400" u="none" cap="none" strike="noStrike">
                <a:solidFill>
                  <a:schemeClr val="dk1"/>
                </a:solidFill>
                <a:latin typeface="Times New Roman"/>
                <a:ea typeface="Times New Roman"/>
                <a:cs typeface="Times New Roman"/>
                <a:sym typeface="Times New Roman"/>
              </a:endParaRPr>
            </a:p>
          </p:txBody>
        </p:sp>
        <p:cxnSp>
          <p:nvCxnSpPr>
            <p:cNvPr id="220" name="Google Shape;220;p27"/>
            <p:cNvCxnSpPr/>
            <p:nvPr/>
          </p:nvCxnSpPr>
          <p:spPr>
            <a:xfrm rot="10800000">
              <a:off x="838200" y="5651500"/>
              <a:ext cx="7391400" cy="0"/>
            </a:xfrm>
            <a:prstGeom prst="straightConnector1">
              <a:avLst/>
            </a:prstGeom>
            <a:noFill/>
            <a:ln cap="flat" cmpd="sng" w="38100">
              <a:solidFill>
                <a:srgbClr val="FFFF00"/>
              </a:solidFill>
              <a:prstDash val="dash"/>
              <a:round/>
              <a:headEnd len="sm" w="sm" type="none"/>
              <a:tailEnd len="med" w="med" type="triangle"/>
            </a:ln>
          </p:spPr>
        </p:cxnSp>
        <p:sp>
          <p:nvSpPr>
            <p:cNvPr id="221" name="Google Shape;221;p27"/>
            <p:cNvSpPr/>
            <p:nvPr/>
          </p:nvSpPr>
          <p:spPr>
            <a:xfrm>
              <a:off x="3884613" y="3048000"/>
              <a:ext cx="128270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Process</a:t>
              </a:r>
              <a:endParaRPr b="0" i="0" sz="2800" u="none" cap="none" strike="noStrike">
                <a:solidFill>
                  <a:schemeClr val="dk1"/>
                </a:solidFill>
                <a:latin typeface="Times New Roman"/>
                <a:ea typeface="Times New Roman"/>
                <a:cs typeface="Times New Roman"/>
                <a:sym typeface="Times New Roman"/>
              </a:endParaRPr>
            </a:p>
          </p:txBody>
        </p:sp>
        <p:sp>
          <p:nvSpPr>
            <p:cNvPr id="222" name="Google Shape;222;p27"/>
            <p:cNvSpPr/>
            <p:nvPr/>
          </p:nvSpPr>
          <p:spPr>
            <a:xfrm>
              <a:off x="6640190" y="6519446"/>
              <a:ext cx="250381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rgbClr val="FFFFFF"/>
                  </a:solidFill>
                  <a:latin typeface="Times New Roman"/>
                  <a:ea typeface="Times New Roman"/>
                  <a:cs typeface="Times New Roman"/>
                  <a:sym typeface="Times New Roman"/>
                </a:rPr>
                <a:t>Rummler and Brache, 1990</a:t>
              </a:r>
              <a:endParaRPr/>
            </a:p>
          </p:txBody>
        </p:sp>
        <p:cxnSp>
          <p:nvCxnSpPr>
            <p:cNvPr id="223" name="Google Shape;223;p27"/>
            <p:cNvCxnSpPr/>
            <p:nvPr/>
          </p:nvCxnSpPr>
          <p:spPr>
            <a:xfrm>
              <a:off x="1447800" y="3352800"/>
              <a:ext cx="1828800" cy="0"/>
            </a:xfrm>
            <a:prstGeom prst="straightConnector1">
              <a:avLst/>
            </a:prstGeom>
            <a:noFill/>
            <a:ln cap="flat" cmpd="sng" w="38100">
              <a:solidFill>
                <a:srgbClr val="FFFF00"/>
              </a:solidFill>
              <a:prstDash val="solid"/>
              <a:round/>
              <a:headEnd len="sm" w="sm" type="none"/>
              <a:tailEnd len="med" w="med" type="triangle"/>
            </a:ln>
          </p:spPr>
        </p:cxnSp>
        <p:cxnSp>
          <p:nvCxnSpPr>
            <p:cNvPr id="224" name="Google Shape;224;p27"/>
            <p:cNvCxnSpPr/>
            <p:nvPr/>
          </p:nvCxnSpPr>
          <p:spPr>
            <a:xfrm>
              <a:off x="5715000" y="3352800"/>
              <a:ext cx="1752600" cy="12700"/>
            </a:xfrm>
            <a:prstGeom prst="straightConnector1">
              <a:avLst/>
            </a:prstGeom>
            <a:noFill/>
            <a:ln cap="flat" cmpd="sng" w="38100">
              <a:solidFill>
                <a:srgbClr val="FFFF00"/>
              </a:solidFill>
              <a:prstDash val="solid"/>
              <a:round/>
              <a:headEnd len="sm" w="sm" type="none"/>
              <a:tailEnd len="med" w="med" type="triangle"/>
            </a:ln>
          </p:spPr>
        </p:cxnSp>
        <p:sp>
          <p:nvSpPr>
            <p:cNvPr id="225" name="Google Shape;225;p27"/>
            <p:cNvSpPr/>
            <p:nvPr/>
          </p:nvSpPr>
          <p:spPr>
            <a:xfrm>
              <a:off x="304800" y="3048000"/>
              <a:ext cx="935038" cy="519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Input</a:t>
              </a:r>
              <a:endParaRPr b="0" i="0" sz="2800" u="none" cap="none" strike="noStrike">
                <a:solidFill>
                  <a:schemeClr val="dk1"/>
                </a:solidFill>
                <a:latin typeface="Times New Roman"/>
                <a:ea typeface="Times New Roman"/>
                <a:cs typeface="Times New Roman"/>
                <a:sym typeface="Times New Roman"/>
              </a:endParaRPr>
            </a:p>
          </p:txBody>
        </p:sp>
        <p:cxnSp>
          <p:nvCxnSpPr>
            <p:cNvPr id="226" name="Google Shape;226;p27"/>
            <p:cNvCxnSpPr/>
            <p:nvPr/>
          </p:nvCxnSpPr>
          <p:spPr>
            <a:xfrm>
              <a:off x="8229600" y="3517900"/>
              <a:ext cx="0" cy="2133600"/>
            </a:xfrm>
            <a:prstGeom prst="straightConnector1">
              <a:avLst/>
            </a:prstGeom>
            <a:noFill/>
            <a:ln cap="flat" cmpd="sng" w="38100">
              <a:solidFill>
                <a:srgbClr val="FFFF00"/>
              </a:solidFill>
              <a:prstDash val="dash"/>
              <a:round/>
              <a:headEnd len="sm" w="sm" type="none"/>
              <a:tailEnd len="med" w="med" type="triangle"/>
            </a:ln>
          </p:spPr>
        </p:cxnSp>
        <p:cxnSp>
          <p:nvCxnSpPr>
            <p:cNvPr id="227" name="Google Shape;227;p27"/>
            <p:cNvCxnSpPr/>
            <p:nvPr/>
          </p:nvCxnSpPr>
          <p:spPr>
            <a:xfrm rot="10800000">
              <a:off x="838200" y="3594100"/>
              <a:ext cx="0" cy="2057400"/>
            </a:xfrm>
            <a:prstGeom prst="straightConnector1">
              <a:avLst/>
            </a:prstGeom>
            <a:noFill/>
            <a:ln cap="flat" cmpd="sng" w="38100">
              <a:solidFill>
                <a:srgbClr val="FFFF00"/>
              </a:solidFill>
              <a:prstDash val="dash"/>
              <a:round/>
              <a:headEnd len="sm" w="sm" type="none"/>
              <a:tailEnd len="med" w="med" type="triangle"/>
            </a:ln>
          </p:spPr>
        </p:cxnSp>
        <p:cxnSp>
          <p:nvCxnSpPr>
            <p:cNvPr id="228" name="Google Shape;228;p27"/>
            <p:cNvCxnSpPr/>
            <p:nvPr/>
          </p:nvCxnSpPr>
          <p:spPr>
            <a:xfrm>
              <a:off x="4572000" y="3517900"/>
              <a:ext cx="0" cy="2057400"/>
            </a:xfrm>
            <a:prstGeom prst="straightConnector1">
              <a:avLst/>
            </a:prstGeom>
            <a:noFill/>
            <a:ln cap="flat" cmpd="sng" w="38100">
              <a:solidFill>
                <a:srgbClr val="FFFF00"/>
              </a:solidFill>
              <a:prstDash val="dash"/>
              <a:round/>
              <a:headEnd len="sm" w="sm" type="none"/>
              <a:tailEnd len="med" w="med" type="triangle"/>
            </a:ln>
          </p:spPr>
        </p:cxnSp>
        <p:sp>
          <p:nvSpPr>
            <p:cNvPr id="229" name="Google Shape;229;p27"/>
            <p:cNvSpPr/>
            <p:nvPr/>
          </p:nvSpPr>
          <p:spPr>
            <a:xfrm>
              <a:off x="3714750" y="5727700"/>
              <a:ext cx="1890713" cy="1077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Feedback</a:t>
              </a:r>
              <a:endParaRPr/>
            </a:p>
            <a:p>
              <a:pPr indent="0" lvl="0" marL="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Loop</a:t>
              </a:r>
              <a:endParaRPr/>
            </a:p>
          </p:txBody>
        </p:sp>
        <p:sp>
          <p:nvSpPr>
            <p:cNvPr id="230" name="Google Shape;230;p27"/>
            <p:cNvSpPr/>
            <p:nvPr/>
          </p:nvSpPr>
          <p:spPr>
            <a:xfrm>
              <a:off x="3886200" y="2511321"/>
              <a:ext cx="1317096" cy="4573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Teaching</a:t>
              </a:r>
              <a:endParaRPr/>
            </a:p>
          </p:txBody>
        </p:sp>
        <p:grpSp>
          <p:nvGrpSpPr>
            <p:cNvPr id="231" name="Google Shape;231;p27"/>
            <p:cNvGrpSpPr/>
            <p:nvPr/>
          </p:nvGrpSpPr>
          <p:grpSpPr>
            <a:xfrm>
              <a:off x="3886200" y="1295400"/>
              <a:ext cx="1447800" cy="1609229"/>
              <a:chOff x="96" y="0"/>
              <a:chExt cx="1008" cy="1207"/>
            </a:xfrm>
          </p:grpSpPr>
          <p:pic>
            <p:nvPicPr>
              <p:cNvPr id="232" name="Google Shape;232;p27"/>
              <p:cNvPicPr preferRelativeResize="0"/>
              <p:nvPr/>
            </p:nvPicPr>
            <p:blipFill rotWithShape="1">
              <a:blip r:embed="rId3">
                <a:alphaModFix/>
              </a:blip>
              <a:srcRect b="0" l="0" r="0" t="0"/>
              <a:stretch/>
            </p:blipFill>
            <p:spPr>
              <a:xfrm>
                <a:off x="192" y="0"/>
                <a:ext cx="700" cy="912"/>
              </a:xfrm>
              <a:prstGeom prst="rect">
                <a:avLst/>
              </a:prstGeom>
              <a:noFill/>
              <a:ln>
                <a:noFill/>
              </a:ln>
            </p:spPr>
          </p:pic>
          <p:sp>
            <p:nvSpPr>
              <p:cNvPr id="233" name="Google Shape;233;p27"/>
              <p:cNvSpPr/>
              <p:nvPr/>
            </p:nvSpPr>
            <p:spPr>
              <a:xfrm>
                <a:off x="96" y="864"/>
                <a:ext cx="1008" cy="3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    </a:t>
                </a:r>
                <a:endParaRPr/>
              </a:p>
            </p:txBody>
          </p:sp>
        </p:grpSp>
        <p:pic>
          <p:nvPicPr>
            <p:cNvPr descr="grads" id="234" name="Google Shape;234;p27"/>
            <p:cNvPicPr preferRelativeResize="0"/>
            <p:nvPr/>
          </p:nvPicPr>
          <p:blipFill rotWithShape="1">
            <a:blip r:embed="rId4">
              <a:alphaModFix/>
            </a:blip>
            <a:srcRect b="0" l="0" r="0" t="0"/>
            <a:stretch/>
          </p:blipFill>
          <p:spPr>
            <a:xfrm>
              <a:off x="7740650" y="1371600"/>
              <a:ext cx="1143000" cy="1143000"/>
            </a:xfrm>
            <a:prstGeom prst="rect">
              <a:avLst/>
            </a:prstGeom>
            <a:noFill/>
            <a:ln>
              <a:noFill/>
            </a:ln>
          </p:spPr>
        </p:pic>
        <p:sp>
          <p:nvSpPr>
            <p:cNvPr id="235" name="Google Shape;235;p27"/>
            <p:cNvSpPr/>
            <p:nvPr/>
          </p:nvSpPr>
          <p:spPr>
            <a:xfrm>
              <a:off x="7588250" y="2438400"/>
              <a:ext cx="15557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Graduation</a:t>
              </a:r>
              <a:endParaRPr b="0" i="0" sz="2400" u="none" cap="none" strike="noStrike">
                <a:solidFill>
                  <a:schemeClr val="lt1"/>
                </a:solidFill>
                <a:latin typeface="Times New Roman"/>
                <a:ea typeface="Times New Roman"/>
                <a:cs typeface="Times New Roman"/>
                <a:sym typeface="Times New Roman"/>
              </a:endParaRPr>
            </a:p>
          </p:txBody>
        </p:sp>
        <p:pic>
          <p:nvPicPr>
            <p:cNvPr descr="curriculum" id="236" name="Google Shape;236;p27"/>
            <p:cNvPicPr preferRelativeResize="0"/>
            <p:nvPr/>
          </p:nvPicPr>
          <p:blipFill rotWithShape="1">
            <a:blip r:embed="rId5">
              <a:alphaModFix/>
            </a:blip>
            <a:srcRect b="0" l="0" r="0" t="0"/>
            <a:stretch/>
          </p:blipFill>
          <p:spPr>
            <a:xfrm>
              <a:off x="228600" y="1371600"/>
              <a:ext cx="954088" cy="954088"/>
            </a:xfrm>
            <a:prstGeom prst="rect">
              <a:avLst/>
            </a:prstGeom>
            <a:noFill/>
            <a:ln>
              <a:noFill/>
            </a:ln>
          </p:spPr>
        </p:pic>
        <p:sp>
          <p:nvSpPr>
            <p:cNvPr id="237" name="Google Shape;237;p27"/>
            <p:cNvSpPr/>
            <p:nvPr/>
          </p:nvSpPr>
          <p:spPr>
            <a:xfrm>
              <a:off x="0" y="2362200"/>
              <a:ext cx="158908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Curriculum</a:t>
              </a:r>
              <a:endParaRPr b="0" i="0" sz="2400" u="none" cap="none" strike="noStrike">
                <a:solidFill>
                  <a:schemeClr val="lt1"/>
                </a:solidFill>
                <a:latin typeface="Times New Roman"/>
                <a:ea typeface="Times New Roman"/>
                <a:cs typeface="Times New Roman"/>
                <a:sym typeface="Times New Roman"/>
              </a:endParaRPr>
            </a:p>
          </p:txBody>
        </p:sp>
        <p:sp>
          <p:nvSpPr>
            <p:cNvPr id="238" name="Google Shape;238;p27"/>
            <p:cNvSpPr/>
            <p:nvPr/>
          </p:nvSpPr>
          <p:spPr>
            <a:xfrm>
              <a:off x="3048000" y="990600"/>
              <a:ext cx="3048000" cy="3352800"/>
            </a:xfrm>
            <a:prstGeom prst="ellipse">
              <a:avLst/>
            </a:prstGeom>
            <a:solidFill>
              <a:schemeClr val="accent1">
                <a:alpha val="0"/>
              </a:schemeClr>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type="title"/>
          </p:nvPr>
        </p:nvSpPr>
        <p:spPr>
          <a:xfrm>
            <a:off x="685800" y="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Principals Do Makes a Difference</a:t>
            </a:r>
            <a:endParaRPr/>
          </a:p>
        </p:txBody>
      </p:sp>
      <p:pic>
        <p:nvPicPr>
          <p:cNvPr id="245" name="Google Shape;245;p28"/>
          <p:cNvPicPr preferRelativeResize="0"/>
          <p:nvPr/>
        </p:nvPicPr>
        <p:blipFill rotWithShape="1">
          <a:blip r:embed="rId3">
            <a:alphaModFix/>
          </a:blip>
          <a:srcRect b="0" l="0" r="0" t="0"/>
          <a:stretch/>
        </p:blipFill>
        <p:spPr>
          <a:xfrm>
            <a:off x="457200" y="1143000"/>
            <a:ext cx="8458200" cy="5334000"/>
          </a:xfrm>
          <a:prstGeom prst="rect">
            <a:avLst/>
          </a:prstGeom>
          <a:noFill/>
          <a:ln>
            <a:noFill/>
          </a:ln>
        </p:spPr>
      </p:pic>
      <p:sp>
        <p:nvSpPr>
          <p:cNvPr id="246" name="Google Shape;246;p28"/>
          <p:cNvSpPr txBox="1"/>
          <p:nvPr/>
        </p:nvSpPr>
        <p:spPr>
          <a:xfrm>
            <a:off x="457200" y="6172200"/>
            <a:ext cx="3279244"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Robinson, Lloyd, and Rowe, 2008</a:t>
            </a:r>
            <a:endParaRPr/>
          </a:p>
        </p:txBody>
      </p:sp>
      <p:cxnSp>
        <p:nvCxnSpPr>
          <p:cNvPr id="247" name="Google Shape;247;p28"/>
          <p:cNvCxnSpPr/>
          <p:nvPr/>
        </p:nvCxnSpPr>
        <p:spPr>
          <a:xfrm>
            <a:off x="1524000" y="2590800"/>
            <a:ext cx="7181857" cy="2774"/>
          </a:xfrm>
          <a:prstGeom prst="straightConnector1">
            <a:avLst/>
          </a:prstGeom>
          <a:noFill/>
          <a:ln cap="flat" cmpd="sng" w="25400">
            <a:solidFill>
              <a:srgbClr val="FF6600"/>
            </a:solidFill>
            <a:prstDash val="solid"/>
            <a:round/>
            <a:headEnd len="sm" w="sm" type="none"/>
            <a:tailEnd len="sm" w="sm" type="none"/>
          </a:ln>
        </p:spPr>
      </p:cxnSp>
      <p:sp>
        <p:nvSpPr>
          <p:cNvPr id="248" name="Google Shape;248;p28"/>
          <p:cNvSpPr txBox="1"/>
          <p:nvPr/>
        </p:nvSpPr>
        <p:spPr>
          <a:xfrm>
            <a:off x="1312562" y="1803400"/>
            <a:ext cx="1537730" cy="19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Large Effect Size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6019800" y="304800"/>
            <a:ext cx="2895600" cy="632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Effective Is The Average Principal At Their Job?</a:t>
            </a:r>
            <a:endParaRPr b="0" i="0" sz="3600" u="none" cap="none" strike="noStrike">
              <a:solidFill>
                <a:schemeClr val="lt1"/>
              </a:solidFill>
              <a:latin typeface="Arial"/>
              <a:ea typeface="Arial"/>
              <a:cs typeface="Arial"/>
              <a:sym typeface="Arial"/>
            </a:endParaRPr>
          </a:p>
        </p:txBody>
      </p:sp>
      <p:pic>
        <p:nvPicPr>
          <p:cNvPr id="255" name="Google Shape;255;p29"/>
          <p:cNvPicPr preferRelativeResize="0"/>
          <p:nvPr/>
        </p:nvPicPr>
        <p:blipFill rotWithShape="1">
          <a:blip r:embed="rId3">
            <a:alphaModFix/>
          </a:blip>
          <a:srcRect b="0" l="0" r="0" t="0"/>
          <a:stretch/>
        </p:blipFill>
        <p:spPr>
          <a:xfrm>
            <a:off x="0" y="0"/>
            <a:ext cx="5811838"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762000" y="2286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Spend Their Time</a:t>
            </a:r>
            <a:endParaRPr b="1" i="0" sz="3600" u="none" cap="none" strike="noStrike">
              <a:solidFill>
                <a:srgbClr val="FFFF00"/>
              </a:solidFill>
              <a:latin typeface="Arial"/>
              <a:ea typeface="Arial"/>
              <a:cs typeface="Arial"/>
              <a:sym typeface="Arial"/>
            </a:endParaRPr>
          </a:p>
        </p:txBody>
      </p:sp>
      <p:pic>
        <p:nvPicPr>
          <p:cNvPr id="262" name="Google Shape;262;p30"/>
          <p:cNvPicPr preferRelativeResize="0"/>
          <p:nvPr/>
        </p:nvPicPr>
        <p:blipFill rotWithShape="1">
          <a:blip r:embed="rId3">
            <a:alphaModFix/>
          </a:blip>
          <a:srcRect b="0" l="0" r="0" t="0"/>
          <a:stretch/>
        </p:blipFill>
        <p:spPr>
          <a:xfrm>
            <a:off x="381000" y="1524000"/>
            <a:ext cx="8534400" cy="5029200"/>
          </a:xfrm>
          <a:prstGeom prst="rect">
            <a:avLst/>
          </a:prstGeom>
          <a:noFill/>
          <a:ln>
            <a:noFill/>
          </a:ln>
        </p:spPr>
      </p:pic>
      <p:pic>
        <p:nvPicPr>
          <p:cNvPr id="263" name="Google Shape;263;p30"/>
          <p:cNvPicPr preferRelativeResize="0"/>
          <p:nvPr/>
        </p:nvPicPr>
        <p:blipFill rotWithShape="1">
          <a:blip r:embed="rId4">
            <a:alphaModFix/>
          </a:blip>
          <a:srcRect b="0" l="0" r="0" t="0"/>
          <a:stretch/>
        </p:blipFill>
        <p:spPr>
          <a:xfrm>
            <a:off x="457200" y="1524000"/>
            <a:ext cx="8305800" cy="4953000"/>
          </a:xfrm>
          <a:prstGeom prst="rect">
            <a:avLst/>
          </a:prstGeom>
          <a:noFill/>
          <a:ln>
            <a:noFill/>
          </a:ln>
        </p:spPr>
      </p:pic>
      <p:sp>
        <p:nvSpPr>
          <p:cNvPr id="264" name="Google Shape;264;p30"/>
          <p:cNvSpPr/>
          <p:nvPr/>
        </p:nvSpPr>
        <p:spPr>
          <a:xfrm>
            <a:off x="4191000" y="6519863"/>
            <a:ext cx="2209800"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Times New Roman"/>
                <a:ea typeface="Times New Roman"/>
                <a:cs typeface="Times New Roman"/>
                <a:sym typeface="Times New Roman"/>
              </a:rPr>
              <a:t>Turnbull et al., 2009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How Effective Are Principals at Identifying Valued Teachers</a:t>
            </a:r>
            <a:endParaRPr b="1" i="0" sz="3200" u="none" cap="none" strike="noStrike">
              <a:solidFill>
                <a:srgbClr val="FFFF00"/>
              </a:solidFill>
              <a:latin typeface="Arial"/>
              <a:ea typeface="Arial"/>
              <a:cs typeface="Arial"/>
              <a:sym typeface="Arial"/>
            </a:endParaRPr>
          </a:p>
        </p:txBody>
      </p:sp>
      <p:pic>
        <p:nvPicPr>
          <p:cNvPr id="271" name="Google Shape;271;p31"/>
          <p:cNvPicPr preferRelativeResize="0"/>
          <p:nvPr/>
        </p:nvPicPr>
        <p:blipFill rotWithShape="1">
          <a:blip r:embed="rId3">
            <a:alphaModFix/>
          </a:blip>
          <a:srcRect b="0" l="0" r="0" t="0"/>
          <a:stretch/>
        </p:blipFill>
        <p:spPr>
          <a:xfrm>
            <a:off x="228600" y="1524000"/>
            <a:ext cx="8763000" cy="502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5867400" y="1676400"/>
            <a:ext cx="2971800" cy="2554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FF00"/>
                </a:solidFill>
                <a:latin typeface="Verdana"/>
                <a:ea typeface="Verdana"/>
                <a:cs typeface="Verdana"/>
                <a:sym typeface="Verdana"/>
              </a:rPr>
              <a:t>How Important Are Principals?</a:t>
            </a:r>
            <a:endParaRPr/>
          </a:p>
        </p:txBody>
      </p:sp>
      <p:pic>
        <p:nvPicPr>
          <p:cNvPr id="100" name="Google Shape;100;p14"/>
          <p:cNvPicPr preferRelativeResize="0"/>
          <p:nvPr/>
        </p:nvPicPr>
        <p:blipFill rotWithShape="1">
          <a:blip r:embed="rId3">
            <a:alphaModFix/>
          </a:blip>
          <a:srcRect b="0" l="0" r="0" t="0"/>
          <a:stretch/>
        </p:blipFill>
        <p:spPr>
          <a:xfrm>
            <a:off x="609600" y="685800"/>
            <a:ext cx="4310063" cy="5791200"/>
          </a:xfrm>
          <a:prstGeom prst="rect">
            <a:avLst/>
          </a:prstGeom>
          <a:noFill/>
          <a:ln>
            <a:noFill/>
          </a:ln>
        </p:spPr>
      </p:pic>
      <p:pic>
        <p:nvPicPr>
          <p:cNvPr id="101" name="Google Shape;101;p14"/>
          <p:cNvPicPr preferRelativeResize="0"/>
          <p:nvPr/>
        </p:nvPicPr>
        <p:blipFill rotWithShape="1">
          <a:blip r:embed="rId4">
            <a:alphaModFix/>
          </a:blip>
          <a:srcRect b="0" l="0" r="0" t="0"/>
          <a:stretch/>
        </p:blipFill>
        <p:spPr>
          <a:xfrm>
            <a:off x="609600" y="1600200"/>
            <a:ext cx="4572000" cy="3657600"/>
          </a:xfrm>
          <a:prstGeom prst="rect">
            <a:avLst/>
          </a:prstGeom>
          <a:noFill/>
          <a:ln>
            <a:noFill/>
          </a:ln>
        </p:spPr>
      </p:pic>
      <p:pic>
        <p:nvPicPr>
          <p:cNvPr id="102" name="Google Shape;102;p14"/>
          <p:cNvPicPr preferRelativeResize="0"/>
          <p:nvPr/>
        </p:nvPicPr>
        <p:blipFill rotWithShape="1">
          <a:blip r:embed="rId5">
            <a:alphaModFix/>
          </a:blip>
          <a:srcRect b="0" l="0" r="0" t="0"/>
          <a:stretch/>
        </p:blipFill>
        <p:spPr>
          <a:xfrm>
            <a:off x="0" y="1371600"/>
            <a:ext cx="5689600" cy="4267200"/>
          </a:xfrm>
          <a:prstGeom prst="rect">
            <a:avLst/>
          </a:prstGeom>
          <a:noFill/>
          <a:ln>
            <a:noFill/>
          </a:ln>
        </p:spPr>
      </p:pic>
      <p:pic>
        <p:nvPicPr>
          <p:cNvPr descr="principal Anna 2.tiff" id="103" name="Google Shape;103;p14"/>
          <p:cNvPicPr preferRelativeResize="0"/>
          <p:nvPr/>
        </p:nvPicPr>
        <p:blipFill rotWithShape="1">
          <a:blip r:embed="rId6">
            <a:alphaModFix/>
          </a:blip>
          <a:srcRect b="0" l="0" r="0" t="0"/>
          <a:stretch/>
        </p:blipFill>
        <p:spPr>
          <a:xfrm>
            <a:off x="0" y="838200"/>
            <a:ext cx="5726113" cy="541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685800" y="2286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Use Their Time</a:t>
            </a:r>
            <a:endParaRPr b="1" i="0" sz="3600" u="none" cap="none" strike="noStrike">
              <a:solidFill>
                <a:srgbClr val="FFFF00"/>
              </a:solidFill>
              <a:latin typeface="Arial"/>
              <a:ea typeface="Arial"/>
              <a:cs typeface="Arial"/>
              <a:sym typeface="Arial"/>
            </a:endParaRPr>
          </a:p>
        </p:txBody>
      </p:sp>
      <p:pic>
        <p:nvPicPr>
          <p:cNvPr id="278" name="Google Shape;278;p32"/>
          <p:cNvPicPr preferRelativeResize="0"/>
          <p:nvPr/>
        </p:nvPicPr>
        <p:blipFill rotWithShape="1">
          <a:blip r:embed="rId3">
            <a:alphaModFix/>
          </a:blip>
          <a:srcRect b="0" l="0" r="0" t="0"/>
          <a:stretch/>
        </p:blipFill>
        <p:spPr>
          <a:xfrm>
            <a:off x="0" y="1066800"/>
            <a:ext cx="9144000" cy="5308600"/>
          </a:xfrm>
          <a:prstGeom prst="rect">
            <a:avLst/>
          </a:prstGeom>
          <a:noFill/>
          <a:ln>
            <a:noFill/>
          </a:ln>
        </p:spPr>
      </p:pic>
      <p:sp>
        <p:nvSpPr>
          <p:cNvPr id="279" name="Google Shape;279;p32"/>
          <p:cNvSpPr/>
          <p:nvPr/>
        </p:nvSpPr>
        <p:spPr>
          <a:xfrm>
            <a:off x="2590800" y="6488113"/>
            <a:ext cx="4572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Horng, E. L., Klasik, D., &amp; Loeb, S. (2010)</a:t>
            </a:r>
            <a:endParaRPr b="1" i="0" sz="1800" u="none" cap="none" strike="noStrike">
              <a:solidFill>
                <a:srgbClr val="FFFFFF"/>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type="title"/>
          </p:nvPr>
        </p:nvSpPr>
        <p:spPr>
          <a:xfrm>
            <a:off x="838200" y="15240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How Much do Principals Spend on Instructional Activities? </a:t>
            </a:r>
            <a:endParaRPr b="1" i="0" sz="2800" u="none" cap="none" strike="noStrike">
              <a:solidFill>
                <a:srgbClr val="FFFF00"/>
              </a:solidFill>
              <a:latin typeface="Arial"/>
              <a:ea typeface="Arial"/>
              <a:cs typeface="Arial"/>
              <a:sym typeface="Arial"/>
            </a:endParaRPr>
          </a:p>
        </p:txBody>
      </p:sp>
      <p:sp>
        <p:nvSpPr>
          <p:cNvPr id="286" name="Google Shape;286;p33"/>
          <p:cNvSpPr/>
          <p:nvPr/>
        </p:nvSpPr>
        <p:spPr>
          <a:xfrm>
            <a:off x="1981200" y="6519863"/>
            <a:ext cx="5562600"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Grissom, Jason A., Susanna Loeb, and Ben Master. (2012) </a:t>
            </a:r>
            <a:endParaRPr/>
          </a:p>
        </p:txBody>
      </p:sp>
      <p:pic>
        <p:nvPicPr>
          <p:cNvPr id="287" name="Google Shape;287;p33"/>
          <p:cNvPicPr preferRelativeResize="0"/>
          <p:nvPr/>
        </p:nvPicPr>
        <p:blipFill rotWithShape="1">
          <a:blip r:embed="rId3">
            <a:alphaModFix/>
          </a:blip>
          <a:srcRect b="0" l="0" r="0" t="0"/>
          <a:stretch/>
        </p:blipFill>
        <p:spPr>
          <a:xfrm>
            <a:off x="381000" y="1219200"/>
            <a:ext cx="8458200" cy="5130800"/>
          </a:xfrm>
          <a:prstGeom prst="rect">
            <a:avLst/>
          </a:prstGeom>
          <a:noFill/>
          <a:ln>
            <a:noFill/>
          </a:ln>
        </p:spPr>
      </p:pic>
      <p:sp>
        <p:nvSpPr>
          <p:cNvPr id="288" name="Google Shape;288;p33"/>
          <p:cNvSpPr/>
          <p:nvPr/>
        </p:nvSpPr>
        <p:spPr>
          <a:xfrm>
            <a:off x="3543290" y="2527306"/>
            <a:ext cx="4495810" cy="1523994"/>
          </a:xfrm>
          <a:prstGeom prst="wedgeRoundRectCallout">
            <a:avLst>
              <a:gd fmla="val -20833" name="adj1"/>
              <a:gd fmla="val 62500" name="adj2"/>
              <a:gd fmla="val 0" name="adj3"/>
            </a:avLst>
          </a:prstGeom>
          <a:solidFill>
            <a:srgbClr val="E8F3F4">
              <a:alpha val="88627"/>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latin typeface="Arial"/>
                <a:ea typeface="Arial"/>
                <a:cs typeface="Arial"/>
                <a:sym typeface="Arial"/>
              </a:rPr>
              <a:t>An increase of 1% time spent coaching increased math achievement by 1.4 percent of standard deviation  </a:t>
            </a:r>
            <a:endParaRPr sz="22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Summation</a:t>
            </a:r>
            <a:endParaRPr b="1" i="0" sz="3600" u="none" cap="none" strike="noStrike">
              <a:solidFill>
                <a:srgbClr val="FFFF00"/>
              </a:solidFill>
              <a:latin typeface="Arial"/>
              <a:ea typeface="Arial"/>
              <a:cs typeface="Arial"/>
              <a:sym typeface="Arial"/>
            </a:endParaRPr>
          </a:p>
        </p:txBody>
      </p:sp>
      <p:sp>
        <p:nvSpPr>
          <p:cNvPr id="295" name="Google Shape;295;p34"/>
          <p:cNvSpPr txBox="1"/>
          <p:nvPr>
            <p:ph idx="1" type="body"/>
          </p:nvPr>
        </p:nvSpPr>
        <p:spPr>
          <a:xfrm>
            <a:off x="685800" y="838200"/>
            <a:ext cx="7772400" cy="5867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Professional judgment and research both support the importance of principals and leadership</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role of the principals has expanded dramatically, but the  stress of the job is increasing principal turnover and in turn is impacting teacher tenure, costing dollars, and impacting student achievement</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In spite of the heavily load, we know what is critical to principal success, focus on instruction, but that isn’t where principals are investing their time.</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Success requires well trained principals, working with a team to implement best organizational practices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609600" y="33338"/>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How Do We Assess The Impact Of Principals?</a:t>
            </a:r>
            <a:endParaRPr/>
          </a:p>
        </p:txBody>
      </p:sp>
      <p:pic>
        <p:nvPicPr>
          <p:cNvPr id="109" name="Google Shape;109;p15"/>
          <p:cNvPicPr preferRelativeResize="0"/>
          <p:nvPr/>
        </p:nvPicPr>
        <p:blipFill rotWithShape="1">
          <a:blip r:embed="rId3">
            <a:alphaModFix/>
          </a:blip>
          <a:srcRect b="0" l="0" r="0" t="0"/>
          <a:stretch/>
        </p:blipFill>
        <p:spPr>
          <a:xfrm>
            <a:off x="0" y="1371600"/>
            <a:ext cx="9144000" cy="3630613"/>
          </a:xfrm>
          <a:prstGeom prst="rect">
            <a:avLst/>
          </a:prstGeom>
          <a:noFill/>
          <a:ln>
            <a:noFill/>
          </a:ln>
        </p:spPr>
      </p:pic>
      <p:sp>
        <p:nvSpPr>
          <p:cNvPr id="110" name="Google Shape;110;p15"/>
          <p:cNvSpPr/>
          <p:nvPr/>
        </p:nvSpPr>
        <p:spPr>
          <a:xfrm>
            <a:off x="0" y="5029200"/>
            <a:ext cx="9144000" cy="1200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The median annual pay for a typical School Principal in the United States is $97,155 so 50% of the people who perform the job of School Principal in the United Sates are expected to make less than $97,155</a:t>
            </a:r>
            <a:r>
              <a:rPr b="0" i="0" lang="en-US" sz="2400" u="none" cap="none" strike="noStrike">
                <a:solidFill>
                  <a:schemeClr val="dk1"/>
                </a:solidFill>
                <a:latin typeface="Times New Roman"/>
                <a:ea typeface="Times New Roman"/>
                <a:cs typeface="Times New Roman"/>
                <a:sym typeface="Times New Roman"/>
              </a:rPr>
              <a:t>.</a:t>
            </a:r>
            <a:endParaRPr/>
          </a:p>
        </p:txBody>
      </p:sp>
      <p:sp>
        <p:nvSpPr>
          <p:cNvPr id="111" name="Google Shape;111;p15"/>
          <p:cNvSpPr/>
          <p:nvPr/>
        </p:nvSpPr>
        <p:spPr>
          <a:xfrm>
            <a:off x="1524000" y="6380163"/>
            <a:ext cx="6096000" cy="4603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Salary.com reported data as of January 2015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b="0" l="0" r="0" t="0"/>
          <a:stretch/>
        </p:blipFill>
        <p:spPr>
          <a:xfrm>
            <a:off x="0" y="776288"/>
            <a:ext cx="9144000" cy="543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685800" y="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Principals Impact on Student Achievement</a:t>
            </a:r>
            <a:endParaRPr/>
          </a:p>
        </p:txBody>
      </p:sp>
      <p:pic>
        <p:nvPicPr>
          <p:cNvPr id="124" name="Google Shape;124;p17"/>
          <p:cNvPicPr preferRelativeResize="0"/>
          <p:nvPr/>
        </p:nvPicPr>
        <p:blipFill rotWithShape="1">
          <a:blip r:embed="rId3">
            <a:alphaModFix/>
          </a:blip>
          <a:srcRect b="0" l="0" r="0" t="0"/>
          <a:stretch/>
        </p:blipFill>
        <p:spPr>
          <a:xfrm>
            <a:off x="0" y="914400"/>
            <a:ext cx="9144000" cy="52054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04800" y="228600"/>
            <a:ext cx="8610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The Evolving Role of the </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School Principals?</a:t>
            </a:r>
            <a:endParaRPr b="1" i="0" sz="3600" u="none" cap="none" strike="noStrike">
              <a:solidFill>
                <a:srgbClr val="FFFF00"/>
              </a:solidFill>
              <a:latin typeface="Arial"/>
              <a:ea typeface="Arial"/>
              <a:cs typeface="Arial"/>
              <a:sym typeface="Arial"/>
            </a:endParaRPr>
          </a:p>
        </p:txBody>
      </p:sp>
      <p:pic>
        <p:nvPicPr>
          <p:cNvPr id="131" name="Google Shape;131;p18"/>
          <p:cNvPicPr preferRelativeResize="0"/>
          <p:nvPr/>
        </p:nvPicPr>
        <p:blipFill rotWithShape="1">
          <a:blip r:embed="rId3">
            <a:alphaModFix/>
          </a:blip>
          <a:srcRect b="0" l="0" r="0" t="0"/>
          <a:stretch/>
        </p:blipFill>
        <p:spPr>
          <a:xfrm>
            <a:off x="990600" y="1828800"/>
            <a:ext cx="7267575" cy="491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152400" y="228600"/>
            <a:ext cx="86106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Results Should We Expect From Accountability</a:t>
            </a:r>
            <a:endParaRPr b="1" i="0" sz="2800" u="none" cap="none" strike="noStrike">
              <a:solidFill>
                <a:srgbClr val="FFFF00"/>
              </a:solidFill>
              <a:latin typeface="Arial"/>
              <a:ea typeface="Arial"/>
              <a:cs typeface="Arial"/>
              <a:sym typeface="Arial"/>
            </a:endParaRPr>
          </a:p>
        </p:txBody>
      </p:sp>
      <p:pic>
        <p:nvPicPr>
          <p:cNvPr id="137" name="Google Shape;137;p19"/>
          <p:cNvPicPr preferRelativeResize="0"/>
          <p:nvPr/>
        </p:nvPicPr>
        <p:blipFill rotWithShape="1">
          <a:blip r:embed="rId3">
            <a:alphaModFix/>
          </a:blip>
          <a:srcRect b="0" l="0" r="0" t="0"/>
          <a:stretch/>
        </p:blipFill>
        <p:spPr>
          <a:xfrm>
            <a:off x="304800" y="1295400"/>
            <a:ext cx="8610600" cy="5168900"/>
          </a:xfrm>
          <a:prstGeom prst="rect">
            <a:avLst/>
          </a:prstGeom>
          <a:noFill/>
          <a:ln>
            <a:noFill/>
          </a:ln>
        </p:spPr>
      </p:pic>
      <p:sp>
        <p:nvSpPr>
          <p:cNvPr id="138" name="Google Shape;138;p19"/>
          <p:cNvSpPr txBox="1"/>
          <p:nvPr/>
        </p:nvSpPr>
        <p:spPr>
          <a:xfrm>
            <a:off x="3898900" y="2425700"/>
            <a:ext cx="2082800" cy="71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139" name="Google Shape;139;p19"/>
          <p:cNvSpPr txBox="1"/>
          <p:nvPr/>
        </p:nvSpPr>
        <p:spPr>
          <a:xfrm>
            <a:off x="3124200" y="2806700"/>
            <a:ext cx="5527402" cy="3410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Effectiveness Cost Ratio = Effect Size/Cost Per Student</a:t>
            </a:r>
            <a:endParaRPr/>
          </a:p>
        </p:txBody>
      </p:sp>
      <p:sp>
        <p:nvSpPr>
          <p:cNvPr id="140" name="Google Shape;140;p19"/>
          <p:cNvSpPr txBox="1"/>
          <p:nvPr/>
        </p:nvSpPr>
        <p:spPr>
          <a:xfrm>
            <a:off x="419100" y="6007100"/>
            <a:ext cx="2489200" cy="1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Yeh, 2007</a:t>
            </a:r>
            <a:endParaRPr/>
          </a:p>
        </p:txBody>
      </p:sp>
      <p:sp>
        <p:nvSpPr>
          <p:cNvPr id="141" name="Google Shape;141;p19"/>
          <p:cNvSpPr/>
          <p:nvPr/>
        </p:nvSpPr>
        <p:spPr>
          <a:xfrm rot="5400000">
            <a:off x="1628775" y="1990725"/>
            <a:ext cx="234950" cy="736600"/>
          </a:xfrm>
          <a:prstGeom prst="lef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endParaRPr>
          </a:p>
        </p:txBody>
      </p:sp>
      <p:sp>
        <p:nvSpPr>
          <p:cNvPr id="142" name="Google Shape;142;p19"/>
          <p:cNvSpPr txBox="1"/>
          <p:nvPr/>
        </p:nvSpPr>
        <p:spPr>
          <a:xfrm>
            <a:off x="1143000" y="1968500"/>
            <a:ext cx="2302138" cy="269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Teaching</a:t>
            </a:r>
            <a:r>
              <a:rPr lang="en-US" sz="1600"/>
              <a:t> Intervention</a:t>
            </a:r>
            <a:endParaRPr sz="1200"/>
          </a:p>
        </p:txBody>
      </p:sp>
      <p:sp>
        <p:nvSpPr>
          <p:cNvPr id="143" name="Google Shape;143;p19"/>
          <p:cNvSpPr/>
          <p:nvPr/>
        </p:nvSpPr>
        <p:spPr>
          <a:xfrm>
            <a:off x="5097288" y="3683070"/>
            <a:ext cx="3690331" cy="95243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What Is The Impact Of Accountability?</a:t>
            </a:r>
            <a:endParaRPr sz="2400">
              <a:solidFill>
                <a:schemeClr val="dk1"/>
              </a:solidFill>
            </a:endParaRPr>
          </a:p>
        </p:txBody>
      </p:sp>
      <p:sp>
        <p:nvSpPr>
          <p:cNvPr id="144" name="Google Shape;144;p19"/>
          <p:cNvSpPr txBox="1"/>
          <p:nvPr/>
        </p:nvSpPr>
        <p:spPr>
          <a:xfrm>
            <a:off x="3568700" y="2705100"/>
            <a:ext cx="2578100" cy="87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145" name="Google Shape;145;p19"/>
          <p:cNvSpPr/>
          <p:nvPr/>
        </p:nvSpPr>
        <p:spPr>
          <a:xfrm rot="5400000">
            <a:off x="7772400" y="4559300"/>
            <a:ext cx="381000" cy="1143000"/>
          </a:xfrm>
          <a:prstGeom prst="lef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10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685800" y="1524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School Principal Overload</a:t>
            </a:r>
            <a:endParaRPr b="1" i="0" sz="3600" u="none" cap="none" strike="noStrike">
              <a:solidFill>
                <a:srgbClr val="FFFF00"/>
              </a:solidFill>
              <a:latin typeface="Arial"/>
              <a:ea typeface="Arial"/>
              <a:cs typeface="Arial"/>
              <a:sym typeface="Arial"/>
            </a:endParaRPr>
          </a:p>
        </p:txBody>
      </p:sp>
      <p:graphicFrame>
        <p:nvGraphicFramePr>
          <p:cNvPr id="152" name="Google Shape;152;p20"/>
          <p:cNvGraphicFramePr/>
          <p:nvPr/>
        </p:nvGraphicFramePr>
        <p:xfrm>
          <a:off x="152400" y="914400"/>
          <a:ext cx="3000000" cy="3000000"/>
        </p:xfrm>
        <a:graphic>
          <a:graphicData uri="http://schemas.openxmlformats.org/drawingml/2006/table">
            <a:tbl>
              <a:tblPr bandRow="1" firstRow="1">
                <a:noFill/>
                <a:tableStyleId>{30310094-D512-46D2-9283-B216CF6DDC7B}</a:tableStyleId>
              </a:tblPr>
              <a:tblGrid>
                <a:gridCol w="4419600"/>
                <a:gridCol w="4419600"/>
              </a:tblGrid>
              <a:tr h="457175">
                <a:tc>
                  <a:txBody>
                    <a:bodyPr/>
                    <a:lstStyle/>
                    <a:p>
                      <a:pPr indent="0" lvl="0" marL="0" marR="0" rtl="0" algn="ctr">
                        <a:spcBef>
                          <a:spcPts val="0"/>
                        </a:spcBef>
                        <a:spcAft>
                          <a:spcPts val="0"/>
                        </a:spcAft>
                        <a:buNone/>
                      </a:pPr>
                      <a:r>
                        <a:rPr lang="en-US" sz="2400" u="none" cap="none" strike="noStrike">
                          <a:solidFill>
                            <a:srgbClr val="000000"/>
                          </a:solidFill>
                        </a:rPr>
                        <a:t>Principal</a:t>
                      </a:r>
                      <a:endParaRPr sz="2400" u="none" cap="none" strike="noStrike">
                        <a:solidFill>
                          <a:srgbClr val="000000"/>
                        </a:solidFill>
                      </a:endParaRPr>
                    </a:p>
                  </a:txBody>
                  <a:tcPr marT="45725" marB="45725" marR="91450" marL="91450"/>
                </a:tc>
                <a:tc>
                  <a:txBody>
                    <a:bodyPr/>
                    <a:lstStyle/>
                    <a:p>
                      <a:pPr indent="0" lvl="0" marL="0" marR="0" rtl="0" algn="ctr">
                        <a:spcBef>
                          <a:spcPts val="0"/>
                        </a:spcBef>
                        <a:spcAft>
                          <a:spcPts val="0"/>
                        </a:spcAft>
                        <a:buNone/>
                      </a:pPr>
                      <a:r>
                        <a:rPr lang="en-US" sz="2400" u="none" cap="none" strike="noStrike">
                          <a:solidFill>
                            <a:srgbClr val="000000"/>
                          </a:solidFill>
                        </a:rPr>
                        <a:t>Responsibilities</a:t>
                      </a:r>
                      <a:endParaRPr sz="2400" u="none" cap="none" strike="noStrike">
                        <a:solidFill>
                          <a:srgbClr val="000000"/>
                        </a:solidFill>
                      </a:endParaRPr>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solidFill>
                            <a:schemeClr val="dk1"/>
                          </a:solidFill>
                          <a:latin typeface="Arial"/>
                          <a:ea typeface="Arial"/>
                          <a:cs typeface="Arial"/>
                          <a:sym typeface="Arial"/>
                        </a:rPr>
                        <a:t>Community relations </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Fiscal management and budgeting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Liaison with school board</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Student records keeping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Student intake and enrollment </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Attendance</a:t>
                      </a:r>
                      <a:endParaRPr sz="2400" u="none" cap="none" strike="noStrike"/>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Parent relations</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Testing</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Conflict resolution</a:t>
                      </a:r>
                      <a:endParaRPr sz="2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Technology</a:t>
                      </a:r>
                      <a:endParaRPr/>
                    </a:p>
                  </a:txBody>
                  <a:tcPr marT="45725" marB="45725" marR="91450" marL="91450"/>
                </a:tc>
              </a:tr>
              <a:tr h="457175">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School safety and security</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u="none" cap="none" strike="noStrike"/>
                        <a:t>Data analysis</a:t>
                      </a:r>
                      <a:endParaRPr/>
                    </a:p>
                  </a:txBody>
                  <a:tcPr marT="45725" marB="45725" marR="91450" marL="91450"/>
                </a:tc>
              </a:tr>
              <a:tr h="457175">
                <a:tc>
                  <a:txBody>
                    <a:bodyPr/>
                    <a:lstStyle/>
                    <a:p>
                      <a:pPr indent="0" lvl="0" marL="0" marR="0" rtl="0" algn="l">
                        <a:spcBef>
                          <a:spcPts val="0"/>
                        </a:spcBef>
                        <a:spcAft>
                          <a:spcPts val="0"/>
                        </a:spcAft>
                        <a:buNone/>
                      </a:pPr>
                      <a:r>
                        <a:rPr lang="en-US" sz="2400" u="none" cap="none" strike="noStrike"/>
                        <a:t>Student discipline</a:t>
                      </a:r>
                      <a:endParaRPr sz="2400"/>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a:t>Regulatory compliance</a:t>
                      </a:r>
                      <a:endParaRPr/>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a:t>Facilities</a:t>
                      </a:r>
                      <a:endParaRPr/>
                    </a:p>
                  </a:txBody>
                  <a:tcPr marT="45725" marB="45725" marR="91450" marL="91450"/>
                </a:tc>
                <a:tc>
                  <a:txBody>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Implementation of new initiatives</a:t>
                      </a:r>
                      <a:r>
                        <a:rPr lang="en-US" sz="2400"/>
                        <a:t> </a:t>
                      </a:r>
                      <a:endParaRPr sz="2400"/>
                    </a:p>
                  </a:txBody>
                  <a:tcPr marT="45725" marB="45725" marR="91450" marL="91450"/>
                </a:tc>
              </a:tr>
              <a:tr h="822925">
                <a:tc>
                  <a:txBody>
                    <a:bodyPr/>
                    <a:lstStyle/>
                    <a:p>
                      <a:pPr indent="0" lvl="0" marL="0" marR="0" rtl="0" algn="l">
                        <a:lnSpc>
                          <a:spcPct val="100000"/>
                        </a:lnSpc>
                        <a:spcBef>
                          <a:spcPts val="0"/>
                        </a:spcBef>
                        <a:spcAft>
                          <a:spcPts val="0"/>
                        </a:spcAft>
                        <a:buClr>
                          <a:schemeClr val="dk1"/>
                        </a:buClr>
                        <a:buFont typeface="Arial"/>
                        <a:buNone/>
                      </a:pPr>
                      <a:r>
                        <a:rPr lang="en-US" sz="2400"/>
                        <a:t>Non-teaching personnel management</a:t>
                      </a:r>
                      <a:endParaRPr/>
                    </a:p>
                  </a:txBody>
                  <a:tcPr marT="45725" marB="45725" marR="91450" marL="91450"/>
                </a:tc>
                <a:tc>
                  <a:txBody>
                    <a:bodyPr/>
                    <a:lstStyle/>
                    <a:p>
                      <a:pPr indent="0" lvl="0" marL="0" marR="0" rtl="0" algn="l">
                        <a:lnSpc>
                          <a:spcPct val="100000"/>
                        </a:lnSpc>
                        <a:spcBef>
                          <a:spcPts val="0"/>
                        </a:spcBef>
                        <a:spcAft>
                          <a:spcPts val="0"/>
                        </a:spcAft>
                        <a:buClr>
                          <a:schemeClr val="dk1"/>
                        </a:buClr>
                        <a:buFont typeface="Arial"/>
                        <a:buNone/>
                      </a:pPr>
                      <a:r>
                        <a:rPr lang="en-US" sz="2400"/>
                        <a:t>Resource management (other than curriculum)</a:t>
                      </a:r>
                      <a:endParaRPr/>
                    </a:p>
                  </a:txBody>
                  <a:tcPr marT="45725" marB="45725" marR="91450" marL="91450"/>
                </a:tc>
              </a:tr>
            </a:tbl>
          </a:graphicData>
        </a:graphic>
      </p:graphicFrame>
      <p:grpSp>
        <p:nvGrpSpPr>
          <p:cNvPr id="153" name="Google Shape;153;p20"/>
          <p:cNvGrpSpPr/>
          <p:nvPr/>
        </p:nvGrpSpPr>
        <p:grpSpPr>
          <a:xfrm>
            <a:off x="228600" y="990600"/>
            <a:ext cx="8458200" cy="5715000"/>
            <a:chOff x="228600" y="990600"/>
            <a:chExt cx="8458200" cy="5714306"/>
          </a:xfrm>
        </p:grpSpPr>
        <p:pic>
          <p:nvPicPr>
            <p:cNvPr id="154" name="Google Shape;154;p20"/>
            <p:cNvPicPr preferRelativeResize="0"/>
            <p:nvPr/>
          </p:nvPicPr>
          <p:blipFill rotWithShape="1">
            <a:blip r:embed="rId3">
              <a:alphaModFix/>
            </a:blip>
            <a:srcRect b="0" l="0" r="0" t="0"/>
            <a:stretch/>
          </p:blipFill>
          <p:spPr>
            <a:xfrm>
              <a:off x="685800" y="990600"/>
              <a:ext cx="8001000" cy="5562600"/>
            </a:xfrm>
            <a:prstGeom prst="rect">
              <a:avLst/>
            </a:prstGeom>
            <a:noFill/>
            <a:ln>
              <a:noFill/>
            </a:ln>
          </p:spPr>
        </p:pic>
        <p:sp>
          <p:nvSpPr>
            <p:cNvPr id="155" name="Google Shape;155;p20"/>
            <p:cNvSpPr txBox="1"/>
            <p:nvPr/>
          </p:nvSpPr>
          <p:spPr>
            <a:xfrm>
              <a:off x="3048000" y="2895369"/>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Disagree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6" name="Google Shape;156;p20"/>
            <p:cNvSpPr txBox="1"/>
            <p:nvPr/>
          </p:nvSpPr>
          <p:spPr>
            <a:xfrm>
              <a:off x="4953000" y="4038230"/>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52%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7" name="Google Shape;157;p20"/>
            <p:cNvSpPr txBox="1"/>
            <p:nvPr/>
          </p:nvSpPr>
          <p:spPr>
            <a:xfrm>
              <a:off x="2922588" y="4465216"/>
              <a:ext cx="1735137" cy="753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Strongly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23%</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8" name="Google Shape;158;p20"/>
            <p:cNvSpPr txBox="1"/>
            <p:nvPr/>
          </p:nvSpPr>
          <p:spPr>
            <a:xfrm>
              <a:off x="762000" y="3504895"/>
              <a:ext cx="1735138" cy="10000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Strongly Disagree</a:t>
              </a:r>
              <a:endParaRPr/>
            </a:p>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 3%</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9" name="Google Shape;159;p20"/>
            <p:cNvSpPr txBox="1"/>
            <p:nvPr/>
          </p:nvSpPr>
          <p:spPr>
            <a:xfrm>
              <a:off x="228600" y="6247762"/>
              <a:ext cx="2673350" cy="4571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Arial"/>
                  <a:ea typeface="Arial"/>
                  <a:cs typeface="Arial"/>
                  <a:sym typeface="Arial"/>
                </a:rPr>
                <a:t>MetLife Survey, 2012</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152400" y="152400"/>
            <a:ext cx="87630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Retention of Principals Declining in Texas</a:t>
            </a:r>
            <a:endParaRPr b="1" i="0" sz="3200" u="none" cap="none" strike="noStrike">
              <a:solidFill>
                <a:srgbClr val="FFFF00"/>
              </a:solidFill>
              <a:latin typeface="Arial"/>
              <a:ea typeface="Arial"/>
              <a:cs typeface="Arial"/>
              <a:sym typeface="Arial"/>
            </a:endParaRPr>
          </a:p>
        </p:txBody>
      </p:sp>
      <p:pic>
        <p:nvPicPr>
          <p:cNvPr id="166" name="Google Shape;166;p21"/>
          <p:cNvPicPr preferRelativeResize="0"/>
          <p:nvPr/>
        </p:nvPicPr>
        <p:blipFill rotWithShape="1">
          <a:blip r:embed="rId3">
            <a:alphaModFix/>
          </a:blip>
          <a:srcRect b="0" l="0" r="0" t="0"/>
          <a:stretch/>
        </p:blipFill>
        <p:spPr>
          <a:xfrm>
            <a:off x="609600" y="762000"/>
            <a:ext cx="7813675" cy="5665788"/>
          </a:xfrm>
          <a:prstGeom prst="rect">
            <a:avLst/>
          </a:prstGeom>
          <a:noFill/>
          <a:ln>
            <a:noFill/>
          </a:ln>
        </p:spPr>
      </p:pic>
      <p:sp>
        <p:nvSpPr>
          <p:cNvPr id="167" name="Google Shape;167;p21"/>
          <p:cNvSpPr/>
          <p:nvPr/>
        </p:nvSpPr>
        <p:spPr>
          <a:xfrm>
            <a:off x="2667000" y="6396038"/>
            <a:ext cx="441325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Fuller, E.J. &amp; Young, M.D. (2008</a:t>
            </a:r>
            <a:r>
              <a:rPr b="0" i="0" lang="en-US" sz="2400" u="none" cap="none" strike="noStrike">
                <a:solidFill>
                  <a:srgbClr val="FFFFFF"/>
                </a:solidFill>
                <a:latin typeface="Times New Roman"/>
                <a:ea typeface="Times New Roman"/>
                <a:cs typeface="Times New Roman"/>
                <a:sym typeface="Times New Roman"/>
              </a:rPr>
              <a:t>)</a:t>
            </a:r>
            <a:r>
              <a:rPr b="0" i="0" lang="en-US" sz="2400" u="none" cap="none" strike="noStrike">
                <a:solidFill>
                  <a:schemeClr val="dk1"/>
                </a:solidFill>
                <a:latin typeface="Times New Roman"/>
                <a:ea typeface="Times New Roman"/>
                <a:cs typeface="Times New Roman"/>
                <a:sym typeface="Times New Roman"/>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