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3E3734-217F-44BA-B932-93DD0C3DED2E}">
  <a:tblStyle styleId="{3C3E3734-217F-44BA-B932-93DD0C3DED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5938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5938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b24191ae3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b24191ae3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27593868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27593868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b24191ae3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b24191ae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b24191ae3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b24191ae3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b24191ae3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b24191ae3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b24191ae3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b24191ae3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b24191ae3_1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b24191ae3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b24191ae3_1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b24191ae3_1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b24191ae3_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b24191ae3_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7.png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65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64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66.png"/><Relationship Id="rId13" Type="http://schemas.openxmlformats.org/officeDocument/2006/relationships/image" Target="../media/image58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5.png"/><Relationship Id="rId9" Type="http://schemas.openxmlformats.org/officeDocument/2006/relationships/image" Target="../media/image55.png"/><Relationship Id="rId5" Type="http://schemas.openxmlformats.org/officeDocument/2006/relationships/image" Target="../media/image15.png"/><Relationship Id="rId6" Type="http://schemas.openxmlformats.org/officeDocument/2006/relationships/image" Target="../media/image61.png"/><Relationship Id="rId7" Type="http://schemas.openxmlformats.org/officeDocument/2006/relationships/image" Target="../media/image10.png"/><Relationship Id="rId8" Type="http://schemas.openxmlformats.org/officeDocument/2006/relationships/image" Target="../media/image6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8.png"/><Relationship Id="rId13" Type="http://schemas.openxmlformats.org/officeDocument/2006/relationships/image" Target="../media/image37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5" Type="http://schemas.openxmlformats.org/officeDocument/2006/relationships/image" Target="../media/image22.png"/><Relationship Id="rId14" Type="http://schemas.openxmlformats.org/officeDocument/2006/relationships/image" Target="../media/image13.png"/><Relationship Id="rId17" Type="http://schemas.openxmlformats.org/officeDocument/2006/relationships/image" Target="../media/image16.png"/><Relationship Id="rId16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60.png"/><Relationship Id="rId13" Type="http://schemas.openxmlformats.org/officeDocument/2006/relationships/image" Target="../media/image2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Relationship Id="rId1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8.png"/><Relationship Id="rId11" Type="http://schemas.openxmlformats.org/officeDocument/2006/relationships/image" Target="../media/image18.png"/><Relationship Id="rId10" Type="http://schemas.openxmlformats.org/officeDocument/2006/relationships/image" Target="../media/image28.png"/><Relationship Id="rId13" Type="http://schemas.openxmlformats.org/officeDocument/2006/relationships/image" Target="../media/image1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33.png"/><Relationship Id="rId14" Type="http://schemas.openxmlformats.org/officeDocument/2006/relationships/image" Target="../media/image36.png"/><Relationship Id="rId17" Type="http://schemas.openxmlformats.org/officeDocument/2006/relationships/image" Target="../media/image34.png"/><Relationship Id="rId16" Type="http://schemas.openxmlformats.org/officeDocument/2006/relationships/image" Target="../media/image35.png"/><Relationship Id="rId5" Type="http://schemas.openxmlformats.org/officeDocument/2006/relationships/image" Target="../media/image6.png"/><Relationship Id="rId19" Type="http://schemas.openxmlformats.org/officeDocument/2006/relationships/image" Target="../media/image32.png"/><Relationship Id="rId6" Type="http://schemas.openxmlformats.org/officeDocument/2006/relationships/image" Target="../media/image23.png"/><Relationship Id="rId18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62.png"/><Relationship Id="rId13" Type="http://schemas.openxmlformats.org/officeDocument/2006/relationships/image" Target="../media/image4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5" Type="http://schemas.openxmlformats.org/officeDocument/2006/relationships/image" Target="../media/image46.png"/><Relationship Id="rId14" Type="http://schemas.openxmlformats.org/officeDocument/2006/relationships/image" Target="../media/image39.png"/><Relationship Id="rId17" Type="http://schemas.openxmlformats.org/officeDocument/2006/relationships/image" Target="../media/image41.png"/><Relationship Id="rId16" Type="http://schemas.openxmlformats.org/officeDocument/2006/relationships/image" Target="../media/image53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40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3.png"/><Relationship Id="rId13" Type="http://schemas.openxmlformats.org/officeDocument/2006/relationships/image" Target="../media/image48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5" Type="http://schemas.openxmlformats.org/officeDocument/2006/relationships/image" Target="../media/image51.png"/><Relationship Id="rId14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5" Type="http://schemas.openxmlformats.org/officeDocument/2006/relationships/image" Target="../media/image50.png"/><Relationship Id="rId19" Type="http://schemas.openxmlformats.org/officeDocument/2006/relationships/image" Target="../media/image49.png"/><Relationship Id="rId6" Type="http://schemas.openxmlformats.org/officeDocument/2006/relationships/image" Target="../media/image2.png"/><Relationship Id="rId18" Type="http://schemas.openxmlformats.org/officeDocument/2006/relationships/image" Target="../media/image47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Match the message to the platform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C8A"/>
                </a:solidFill>
              </a:rPr>
              <a:t>Working with online stakeholders &gt; Media Analysis &gt; </a:t>
            </a:r>
            <a:r>
              <a:rPr b="1" lang="en">
                <a:solidFill>
                  <a:srgbClr val="5D7C8A"/>
                </a:solidFill>
              </a:rPr>
              <a:t>Match the message to the platform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9" name="Google Shape;159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1" name="Google Shape;161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a message publicly to urge all users to take immediate action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a message publicly that is intended to be seen by an influential figure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a message intended to shame a company/organisation for their lack of action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content that will reach a wider audience through hashtags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Ask a difficult question with the hope of having an expert respond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Be in complete control of comments people make about your content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Message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7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D7C8A"/>
              </a:solidFill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Facebook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2.32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 = Monthly Active Users</a:t>
            </a:r>
            <a:endParaRPr/>
          </a:p>
        </p:txBody>
      </p:sp>
      <p:pic>
        <p:nvPicPr>
          <p:cNvPr id="171" name="Google Shape;1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71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17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b="40938" l="23495" r="40517" t="39763"/>
          <a:stretch/>
        </p:blipFill>
        <p:spPr>
          <a:xfrm>
            <a:off x="1939175" y="3619105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b="0" l="14793" r="14793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YouTube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1.9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b="43282" l="59456" r="24091" t="43507"/>
          <a:stretch/>
        </p:blipFill>
        <p:spPr>
          <a:xfrm>
            <a:off x="2235235" y="3937550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6663" y="3709877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073776" y="3719541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0950" y="36648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b="6686" l="0" r="0" t="6695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WhatsApp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1.5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</a:rPr>
                        <a:t>REPLY</a:t>
                      </a:r>
                      <a:endParaRPr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95788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108510" y="3635603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3" name="Google Shape;203;p3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Platform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Messenger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1.3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17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9">
            <a:alphaModFix/>
          </a:blip>
          <a:srcRect b="0" l="119" r="109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WeChat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1" name="Google Shape;221;p39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1.06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2" name="Google Shape;22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Instagram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 billion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8" name="Google Shape;22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11">
            <a:alphaModFix/>
          </a:blip>
          <a:srcRect b="-10" l="0" r="26745" t="10"/>
          <a:stretch/>
        </p:blipFill>
        <p:spPr>
          <a:xfrm>
            <a:off x="1914721" y="3703400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 rotWithShape="1">
          <a:blip r:embed="rId11">
            <a:alphaModFix/>
          </a:blip>
          <a:srcRect b="-10" l="73252" r="0" t="10"/>
          <a:stretch/>
        </p:blipFill>
        <p:spPr>
          <a:xfrm>
            <a:off x="2347480" y="3937550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73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87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13">
            <a:alphaModFix/>
          </a:blip>
          <a:srcRect b="0" l="0" r="62179" t="0"/>
          <a:stretch/>
        </p:blipFill>
        <p:spPr>
          <a:xfrm>
            <a:off x="4648546" y="3669250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3">
            <a:alphaModFix/>
          </a:blip>
          <a:srcRect b="0" l="49130" r="0" t="0"/>
          <a:stretch/>
        </p:blipFill>
        <p:spPr>
          <a:xfrm>
            <a:off x="5222472" y="3669238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65296" y="3643726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 = Monthly Active Users</a:t>
            </a:r>
            <a:endParaRPr/>
          </a:p>
        </p:txBody>
      </p:sp>
      <p:sp>
        <p:nvSpPr>
          <p:cNvPr id="244" name="Google Shape;244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Platform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Tumblr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2" name="Google Shape;252;p40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642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3" name="Google Shape;2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0"/>
          <p:cNvPicPr preferRelativeResize="0"/>
          <p:nvPr/>
        </p:nvPicPr>
        <p:blipFill rotWithShape="1">
          <a:blip r:embed="rId7">
            <a:alphaModFix/>
          </a:blip>
          <a:srcRect b="228" l="0" r="0" t="238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TikTok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9" name="Google Shape;259;p40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500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0" name="Google Shape;260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Twitter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5" name="Google Shape;265;p40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335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6" name="Google Shape;26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197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100" y="3698437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462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76800" y="364372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15225" y="3673718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75376" y="3649750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5720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95788" y="3641275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43475" y="3643725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 = Monthly Active Users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Platform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Reddit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4" name="Google Shape;294;p41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330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LinkedIn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1" name="Google Shape;301;p41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294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2" name="Google Shape;30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Snapchat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</a:t>
                      </a:r>
                      <a:r>
                        <a:rPr lang="en" sz="1200"/>
                        <a:t>5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29405" y="3671095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097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1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61450" y="3592748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15500" y="3644162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9575" y="3673228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41"/>
          <p:cNvGrpSpPr/>
          <p:nvPr/>
        </p:nvGrpSpPr>
        <p:grpSpPr>
          <a:xfrm>
            <a:off x="7370780" y="3643725"/>
            <a:ext cx="1128902" cy="374700"/>
            <a:chOff x="6913580" y="3491325"/>
            <a:chExt cx="1128902" cy="374700"/>
          </a:xfrm>
        </p:grpSpPr>
        <p:sp>
          <p:nvSpPr>
            <p:cNvPr id="325" name="Google Shape;325;p41"/>
            <p:cNvSpPr/>
            <p:nvPr/>
          </p:nvSpPr>
          <p:spPr>
            <a:xfrm>
              <a:off x="6913580" y="3491325"/>
              <a:ext cx="1128900" cy="3747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" name="Google Shape;326;p41"/>
            <p:cNvGrpSpPr/>
            <p:nvPr/>
          </p:nvGrpSpPr>
          <p:grpSpPr>
            <a:xfrm>
              <a:off x="7015891" y="3547955"/>
              <a:ext cx="1026590" cy="261437"/>
              <a:chOff x="7007440" y="3520900"/>
              <a:chExt cx="1169770" cy="297900"/>
            </a:xfrm>
          </p:grpSpPr>
          <p:pic>
            <p:nvPicPr>
              <p:cNvPr id="327" name="Google Shape;327;p41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7007440" y="3559000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41"/>
              <p:cNvSpPr txBox="1"/>
              <p:nvPr/>
            </p:nvSpPr>
            <p:spPr>
              <a:xfrm>
                <a:off x="7150611" y="3520900"/>
                <a:ext cx="10266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Subscribe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29" name="Google Shape;329;p41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 = Monthly Active Users</a:t>
            </a:r>
            <a:endParaRPr/>
          </a:p>
        </p:txBody>
      </p:sp>
      <p:sp>
        <p:nvSpPr>
          <p:cNvPr id="330" name="Google Shape;330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Platform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Pinterest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38" name="Google Shape;338;p42"/>
          <p:cNvGraphicFramePr/>
          <p:nvPr/>
        </p:nvGraphicFramePr>
        <p:xfrm>
          <a:off x="9254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</a:t>
                      </a:r>
                      <a:r>
                        <a:rPr lang="en" sz="1200"/>
                        <a:t>0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39" name="Google Shape;3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SoundCloud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3" name="Google Shape;343;p42"/>
          <p:cNvGraphicFramePr/>
          <p:nvPr/>
        </p:nvGraphicFramePr>
        <p:xfrm>
          <a:off x="364217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175</a:t>
                      </a:r>
                      <a:r>
                        <a:rPr lang="en" sz="1200"/>
                        <a:t> million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4" name="Google Shape;34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___________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9" name="Google Shape;349;p42"/>
          <p:cNvGraphicFramePr/>
          <p:nvPr/>
        </p:nvGraphicFramePr>
        <p:xfrm>
          <a:off x="6358926" y="16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{3C3E3734-217F-44BA-B932-93DD0C3DED2E}</a:tableStyleId>
              </a:tblPr>
              <a:tblGrid>
                <a:gridCol w="988625"/>
                <a:gridCol w="1092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Content types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Connections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Optimised for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Adverts?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Reactions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50" name="Google Shape;35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162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1175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64050" y="21458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4760" y="3694832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6380" y="3690445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62433" y="3920116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99174" y="2107421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16148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51538" y="366081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45325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 = Monthly Active Users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Platform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Sharing a link to an article that raises awareness about an issue you care about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Posting a photo that will provoke a strong reaction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Sharing an infographic about an issue you care about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7" name="Google Shape;37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Broadcasting live to voice your thoughts on a breaking news story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Writing a short comment to criticise a public figure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9" name="Google Shape;37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Writing a long message to convey your opinions about a controversial topic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0" name="Google Shape;38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Message</a:t>
            </a:r>
            <a:r>
              <a:rPr b="1" lang="en" sz="3000">
                <a:solidFill>
                  <a:srgbClr val="5D7C8A"/>
                </a:solidFill>
              </a:rPr>
              <a:t>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a recording of an interview with an influential person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Create a montage of images to highlight the seriousness of an issue you care about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Post an </a:t>
            </a:r>
            <a:r>
              <a:rPr lang="en">
                <a:solidFill>
                  <a:srgbClr val="58585B"/>
                </a:solidFill>
              </a:rPr>
              <a:t>inspirational</a:t>
            </a:r>
            <a:r>
              <a:rPr lang="en">
                <a:solidFill>
                  <a:srgbClr val="58585B"/>
                </a:solidFill>
              </a:rPr>
              <a:t> quote or message to persuade people to act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Sharing details of a local rally/protest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Vlogging about recent news stories or your own experiences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Use photos to convey an important message about an issue you care about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Message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Debate a controversial subject anonymously to share your views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Use memes to make a bold statement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Join a local community’s online group to raise awareness of your campaigning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9" name="Google Shape;399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Share creative video content to get noticed and make a point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0" name="Google Shape;400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Use hashtags to find views from </a:t>
            </a:r>
            <a:r>
              <a:rPr lang="en">
                <a:solidFill>
                  <a:srgbClr val="58585B"/>
                </a:solidFill>
              </a:rPr>
              <a:t>like minded</a:t>
            </a:r>
            <a:r>
              <a:rPr lang="en">
                <a:solidFill>
                  <a:srgbClr val="58585B"/>
                </a:solidFill>
              </a:rPr>
              <a:t> people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1" name="Google Shape;401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85B"/>
                </a:solidFill>
              </a:rPr>
              <a:t>Create a private group to discuss campaign plans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D7C8A"/>
                </a:solidFill>
              </a:rPr>
              <a:t>Message cards</a:t>
            </a:r>
            <a:endParaRPr b="1" sz="3000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