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52DD9A-260D-44EC-9F6B-7CE663789A0F}">
  <a:tblStyle styleId="{F852DD9A-260D-44EC-9F6B-7CE663789A0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af9ad5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af9a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1dbaf9ad5_0_12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1dbaf9ad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af9ad5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af9ad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1dbaf9ad5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e1dbaf9ad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e1dbaf9ad5_0_4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e1dbaf9ad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1dbaf9ad5_0_6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e1dbaf9ad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1dbaf9ad5_0_7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e1dbaf9ad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1dbaf9ad5_0_8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e1dbaf9ad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1dbaf9ad5_0_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1dbaf9ad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1dbaf9ad5_0_1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1dbaf9ad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moon-stars/night-pattern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8.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moon-stars/mystery-3/stars-seasonal-patterns/156" TargetMode="External"/><Relationship Id="rId10" Type="http://schemas.openxmlformats.org/officeDocument/2006/relationships/hyperlink" Target="https://mysteryscience.com/moon-stars/mystery-3/stars-seasonal-patterns/156" TargetMode="External"/><Relationship Id="rId13" Type="http://schemas.openxmlformats.org/officeDocument/2006/relationships/hyperlink" Target="https://mysteryscience.com/moon-stars/mystery-10/night-patterns/830" TargetMode="External"/><Relationship Id="rId12" Type="http://schemas.openxmlformats.org/officeDocument/2006/relationships/hyperlink" Target="https://mysteryscience.com/moon-stars/mystery-10/night-patterns/830"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https://mysteryscience.com/moon-stars/mystery-0/night-patterns/829" TargetMode="External"/><Relationship Id="rId9" Type="http://schemas.openxmlformats.org/officeDocument/2006/relationships/hyperlink" Target="https://mysteryscience.com/moon-stars/mystery-2/stars-daily-patterns/128" TargetMode="External"/><Relationship Id="rId14" Type="http://schemas.openxmlformats.org/officeDocument/2006/relationships/image" Target="../media/image1.png"/><Relationship Id="rId5" Type="http://schemas.openxmlformats.org/officeDocument/2006/relationships/hyperlink" Target="https://mysteryscience.com/moon-stars/mystery-0/night-patterns/829" TargetMode="External"/><Relationship Id="rId6" Type="http://schemas.openxmlformats.org/officeDocument/2006/relationships/hyperlink" Target="https://mysteryscience.com/moon-stars/mystery-1/moon-phases-patterns/812" TargetMode="External"/><Relationship Id="rId7" Type="http://schemas.openxmlformats.org/officeDocument/2006/relationships/hyperlink" Target="https://mysteryscience.com/moon-stars/mystery-1/moon-phases-patterns/812" TargetMode="External"/><Relationship Id="rId8" Type="http://schemas.openxmlformats.org/officeDocument/2006/relationships/hyperlink" Target="https://mysteryscience.com/moon-stars/mystery-2/stars-daily-patterns/12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2596896"/>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Night Patterns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2"/>
          <p:cNvPicPr preferRelativeResize="0"/>
          <p:nvPr/>
        </p:nvPicPr>
        <p:blipFill>
          <a:blip r:embed="rId3">
            <a:alphaModFix/>
          </a:blip>
          <a:stretch>
            <a:fillRect/>
          </a:stretch>
        </p:blipFill>
        <p:spPr>
          <a:xfrm>
            <a:off x="5577800" y="1280148"/>
            <a:ext cx="1737400" cy="985870"/>
          </a:xfrm>
          <a:prstGeom prst="rect">
            <a:avLst/>
          </a:prstGeom>
          <a:noFill/>
          <a:ln>
            <a:noFill/>
          </a:ln>
        </p:spPr>
      </p:pic>
      <p:sp>
        <p:nvSpPr>
          <p:cNvPr id="185" name="Google Shape;185;p22"/>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6" name="Google Shape;186;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7" name="Google Shape;187;p22"/>
          <p:cNvSpPr txBox="1"/>
          <p:nvPr/>
        </p:nvSpPr>
        <p:spPr>
          <a:xfrm>
            <a:off x="457200" y="1280150"/>
            <a:ext cx="4970700" cy="2691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When can we see the Sun, Moon, &amp; stars?</a:t>
            </a:r>
            <a:endParaRPr b="1"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Night Patterns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will apply what they learned over the course of this unit to predict when the Sun, Moon, and stars will be visible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88" name="Google Shape;188;p22"/>
          <p:cNvGraphicFramePr/>
          <p:nvPr/>
        </p:nvGraphicFramePr>
        <p:xfrm>
          <a:off x="5577800" y="1280160"/>
          <a:ext cx="3000000" cy="3000000"/>
        </p:xfrm>
        <a:graphic>
          <a:graphicData uri="http://schemas.openxmlformats.org/drawingml/2006/table">
            <a:tbl>
              <a:tblPr>
                <a:noFill/>
                <a:tableStyleId>{F852DD9A-260D-44EC-9F6B-7CE663789A0F}</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8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9" name="Google Shape;189;p22"/>
          <p:cNvSpPr/>
          <p:nvPr/>
        </p:nvSpPr>
        <p:spPr>
          <a:xfrm>
            <a:off x="457200" y="3686950"/>
            <a:ext cx="6857700" cy="2055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2"/>
          <p:cNvSpPr txBox="1"/>
          <p:nvPr/>
        </p:nvSpPr>
        <p:spPr>
          <a:xfrm>
            <a:off x="3142925" y="3979650"/>
            <a:ext cx="38805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individually, in pairs, or you may choose to work with small groups. Print as many copies of the Where Will the Sun Be? worksheet as you will need for your students. One copy will be needed for each individual, each pair, or each small group.</a:t>
            </a:r>
            <a:endParaRPr sz="1000">
              <a:solidFill>
                <a:schemeClr val="dk1"/>
              </a:solidFill>
              <a:latin typeface="Poppins"/>
              <a:ea typeface="Poppins"/>
              <a:cs typeface="Poppins"/>
              <a:sym typeface="Poppins"/>
            </a:endParaRPr>
          </a:p>
        </p:txBody>
      </p:sp>
      <p:sp>
        <p:nvSpPr>
          <p:cNvPr id="191" name="Google Shape;191;p22"/>
          <p:cNvSpPr/>
          <p:nvPr/>
        </p:nvSpPr>
        <p:spPr>
          <a:xfrm>
            <a:off x="457200" y="6193375"/>
            <a:ext cx="6857700" cy="2796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2"/>
          <p:cNvSpPr txBox="1"/>
          <p:nvPr/>
        </p:nvSpPr>
        <p:spPr>
          <a:xfrm>
            <a:off x="797850" y="6391550"/>
            <a:ext cx="55947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
        <p:nvSpPr>
          <p:cNvPr id="193" name="Google Shape;193;p22"/>
          <p:cNvSpPr txBox="1"/>
          <p:nvPr/>
        </p:nvSpPr>
        <p:spPr>
          <a:xfrm>
            <a:off x="821475" y="6730250"/>
            <a:ext cx="2809800" cy="1723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 </a:t>
            </a:r>
            <a:r>
              <a:rPr lang="en" sz="1000">
                <a:solidFill>
                  <a:schemeClr val="dk1"/>
                </a:solidFill>
                <a:latin typeface="Poppins"/>
                <a:ea typeface="Poppins"/>
                <a:cs typeface="Poppins"/>
                <a:sym typeface="Poppins"/>
              </a:rPr>
              <a:t>The Moon follows several repeating cycles. One cycle repeats approximately each month, and involves the apparent shape of the Moon changing. The apparent change in shape is caused by a change in which portion of the Moon is illuminated by the Sun over time. </a:t>
            </a:r>
            <a:endParaRPr i="1" sz="1000">
              <a:solidFill>
                <a:schemeClr val="dk1"/>
              </a:solidFill>
              <a:latin typeface="Poppins"/>
              <a:ea typeface="Poppins"/>
              <a:cs typeface="Poppins"/>
              <a:sym typeface="Poppins"/>
            </a:endParaRPr>
          </a:p>
        </p:txBody>
      </p:sp>
      <p:pic>
        <p:nvPicPr>
          <p:cNvPr id="194" name="Google Shape;194;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95" name="Google Shape;195;p22"/>
          <p:cNvPicPr preferRelativeResize="0"/>
          <p:nvPr/>
        </p:nvPicPr>
        <p:blipFill>
          <a:blip r:embed="rId5">
            <a:alphaModFix/>
          </a:blip>
          <a:stretch>
            <a:fillRect/>
          </a:stretch>
        </p:blipFill>
        <p:spPr>
          <a:xfrm>
            <a:off x="874050" y="3979650"/>
            <a:ext cx="1940601" cy="1449975"/>
          </a:xfrm>
          <a:prstGeom prst="rect">
            <a:avLst/>
          </a:prstGeom>
          <a:noFill/>
          <a:ln>
            <a:noFill/>
          </a:ln>
          <a:effectLst>
            <a:outerShdw blurRad="57150" rotWithShape="0" algn="bl" dir="5400000" dist="19050">
              <a:srgbClr val="000000">
                <a:alpha val="50000"/>
              </a:srgbClr>
            </a:outerShdw>
          </a:effectLst>
        </p:spPr>
      </p:pic>
      <p:sp>
        <p:nvSpPr>
          <p:cNvPr id="196" name="Google Shape;196;p22"/>
          <p:cNvSpPr txBox="1"/>
          <p:nvPr/>
        </p:nvSpPr>
        <p:spPr>
          <a:xfrm>
            <a:off x="3922450" y="6729225"/>
            <a:ext cx="28098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 second, concurrent cycle has to do with when the Moon is visible in sky. In this cycle, the Moon might be visible only during the night, during both the day and the night, or not visible during either. By identifying patterns in these cycles, we can predict the apparent shape of the Moon and when it will be visible in the sky.</a:t>
            </a:r>
            <a:endParaRPr sz="1000">
              <a:solidFill>
                <a:schemeClr val="dk1"/>
              </a:solidFill>
              <a:latin typeface="Poppins"/>
              <a:ea typeface="Poppins"/>
              <a:cs typeface="Poppins"/>
              <a:sym typeface="Poppins"/>
            </a:endParaRPr>
          </a:p>
        </p:txBody>
      </p:sp>
      <p:sp>
        <p:nvSpPr>
          <p:cNvPr id="197" name="Google Shape;197;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0"/>
          <a:stretch/>
        </p:blipFill>
        <p:spPr>
          <a:xfrm>
            <a:off x="465590" y="5227355"/>
            <a:ext cx="6858001"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explore the Moon and stars. They observe and record the appearance of the Moon to determine its cyclical pattern. They also determine why stars are only visible at night.</a:t>
            </a:r>
            <a:endParaRPr b="1" sz="1200">
              <a:solidFill>
                <a:srgbClr val="000000"/>
              </a:solidFill>
              <a:latin typeface="Poppins"/>
              <a:ea typeface="Poppins"/>
              <a:cs typeface="Poppins"/>
              <a:sym typeface="Poppins"/>
            </a:endParaRPr>
          </a:p>
        </p:txBody>
      </p:sp>
      <p:graphicFrame>
        <p:nvGraphicFramePr>
          <p:cNvPr id="70" name="Google Shape;70;p14"/>
          <p:cNvGraphicFramePr/>
          <p:nvPr/>
        </p:nvGraphicFramePr>
        <p:xfrm>
          <a:off x="457200" y="2590800"/>
          <a:ext cx="3000000" cy="3000000"/>
        </p:xfrm>
        <a:graphic>
          <a:graphicData uri="http://schemas.openxmlformats.org/drawingml/2006/table">
            <a:tbl>
              <a:tblPr>
                <a:noFill/>
                <a:tableStyleId>{F852DD9A-260D-44EC-9F6B-7CE663789A0F}</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1-ESS1-1. Use observations of the sun, moon, and stars to describe patterns that can be predicted.</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Developing and Using Models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ESS1.A: The Universe and its Stars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3054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5475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305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019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Night  Patterns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Moon Mysteries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0198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Moon Phases &amp; Patterns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When can you see a full moon?</a:t>
            </a:r>
            <a:endParaRPr sz="800">
              <a:solidFill>
                <a:schemeClr val="dk1"/>
              </a:solidFill>
              <a:latin typeface="Poppins"/>
              <a:ea typeface="Poppins"/>
              <a:cs typeface="Poppins"/>
              <a:sym typeface="Poppins"/>
            </a:endParaRPr>
          </a:p>
        </p:txBody>
      </p:sp>
      <p:sp>
        <p:nvSpPr>
          <p:cNvPr id="78" name="Google Shape;78;p14"/>
          <p:cNvSpPr txBox="1"/>
          <p:nvPr/>
        </p:nvSpPr>
        <p:spPr>
          <a:xfrm>
            <a:off x="4139100" y="6019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Stars &amp;  Daily Patterns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do the stars come out at night?</a:t>
            </a:r>
            <a:endParaRPr sz="800">
              <a:solidFill>
                <a:schemeClr val="dk1"/>
              </a:solidFill>
              <a:latin typeface="Poppins"/>
              <a:ea typeface="Poppins"/>
              <a:cs typeface="Poppins"/>
              <a:sym typeface="Poppins"/>
            </a:endParaRPr>
          </a:p>
        </p:txBody>
      </p:sp>
      <p:sp>
        <p:nvSpPr>
          <p:cNvPr id="79" name="Google Shape;79;p14"/>
          <p:cNvSpPr txBox="1"/>
          <p:nvPr/>
        </p:nvSpPr>
        <p:spPr>
          <a:xfrm>
            <a:off x="5938075" y="60198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Stars &amp; Seasonal  Patterns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How can the stars help you if you get lost?</a:t>
            </a:r>
            <a:endParaRPr sz="800">
              <a:solidFill>
                <a:schemeClr val="dk1"/>
              </a:solidFill>
              <a:latin typeface="Poppins"/>
              <a:ea typeface="Poppins"/>
              <a:cs typeface="Poppins"/>
              <a:sym typeface="Poppins"/>
            </a:endParaRPr>
          </a:p>
        </p:txBody>
      </p:sp>
      <p:sp>
        <p:nvSpPr>
          <p:cNvPr id="80" name="Google Shape;80;p14"/>
          <p:cNvSpPr txBox="1"/>
          <p:nvPr/>
        </p:nvSpPr>
        <p:spPr>
          <a:xfrm>
            <a:off x="531150" y="82734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Night Patterns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When can we see the Sun, Moon, &amp; stars?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1" name="Google Shape;81;p14"/>
          <p:cNvSpPr txBox="1"/>
          <p:nvPr/>
        </p:nvSpPr>
        <p:spPr>
          <a:xfrm>
            <a:off x="2326500"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6844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4">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5"/>
          <p:cNvPicPr preferRelativeResize="0"/>
          <p:nvPr/>
        </p:nvPicPr>
        <p:blipFill rotWithShape="1">
          <a:blip r:embed="rId3">
            <a:alphaModFix/>
          </a:blip>
          <a:srcRect b="2960" l="0" r="0" t="3362"/>
          <a:stretch/>
        </p:blipFill>
        <p:spPr>
          <a:xfrm>
            <a:off x="457200" y="1702050"/>
            <a:ext cx="6858000" cy="3804376"/>
          </a:xfrm>
          <a:prstGeom prst="rect">
            <a:avLst/>
          </a:prstGeom>
          <a:noFill/>
          <a:ln>
            <a:noFill/>
          </a:ln>
        </p:spPr>
      </p:pic>
      <p:sp>
        <p:nvSpPr>
          <p:cNvPr id="90" name="Google Shape;90;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1" name="Google Shape;91;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2" name="Google Shape;92;p15"/>
          <p:cNvSpPr txBox="1"/>
          <p:nvPr/>
        </p:nvSpPr>
        <p:spPr>
          <a:xfrm>
            <a:off x="465600" y="6116675"/>
            <a:ext cx="3316500" cy="39246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Moon is something that many, many people associate with the night sky. The association between the Moon and nighttime is so strong that the shape of the Moon is frequently used to represent nighttime itself.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However, you are almost equally likely to see the Moon during the day as you are to see it at night. In fact, the Moon is visible during the day on most days. And yet it is a well-documented misconception among elementary-age students that the Moon is only visible at night.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
        <p:nvSpPr>
          <p:cNvPr id="93" name="Google Shape;93;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4" name="Google Shape;94;p15"/>
          <p:cNvSpPr txBox="1"/>
          <p:nvPr/>
        </p:nvSpPr>
        <p:spPr>
          <a:xfrm>
            <a:off x="465600" y="5651425"/>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does the Moon look blue in some photos?</a:t>
            </a:r>
            <a:endParaRPr sz="1200">
              <a:solidFill>
                <a:schemeClr val="dk1"/>
              </a:solidFill>
              <a:latin typeface="Poppins"/>
              <a:ea typeface="Poppins"/>
              <a:cs typeface="Poppins"/>
              <a:sym typeface="Poppins"/>
            </a:endParaRPr>
          </a:p>
        </p:txBody>
      </p:sp>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3979575" y="6116675"/>
            <a:ext cx="3316500" cy="34875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Moon is easily visible during both the day and the night because it is both very large and very bright. The Sun is so bright that it outshines most of the other stars. This is why the stars are not easily visible during the day. The Moon is bright enough that we can continue to see it when the Sun rises.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other objects in space that can be seen during the day, such as the planets Venus and Jupiter. They are much, much harder to spot, though, because they are much smaller and much dimmer.</a:t>
            </a:r>
            <a:endParaRPr sz="1000">
              <a:solidFill>
                <a:schemeClr val="dk1"/>
              </a:solidFill>
              <a:latin typeface="Poppins"/>
              <a:ea typeface="Poppins"/>
              <a:cs typeface="Poppins"/>
              <a:sym typeface="Poppins"/>
            </a:endParaRPr>
          </a:p>
        </p:txBody>
      </p:sp>
      <p:sp>
        <p:nvSpPr>
          <p:cNvPr id="97" name="Google Shape;97;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6"/>
          <p:cNvPicPr preferRelativeResize="0"/>
          <p:nvPr/>
        </p:nvPicPr>
        <p:blipFill>
          <a:blip r:embed="rId3">
            <a:alphaModFix/>
          </a:blip>
          <a:stretch>
            <a:fillRect/>
          </a:stretch>
        </p:blipFill>
        <p:spPr>
          <a:xfrm>
            <a:off x="5577800" y="1280175"/>
            <a:ext cx="1737400" cy="985870"/>
          </a:xfrm>
          <a:prstGeom prst="rect">
            <a:avLst/>
          </a:prstGeom>
          <a:noFill/>
          <a:ln>
            <a:noFill/>
          </a:ln>
        </p:spPr>
      </p:pic>
      <p:sp>
        <p:nvSpPr>
          <p:cNvPr id="103" name="Google Shape;103;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5" name="Google Shape;105;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6" name="Google Shape;106;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Moon Mysteries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Night Patterns</a:t>
            </a:r>
            <a:br>
              <a:rPr lang="en" sz="12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set of surprising photos of the Moon.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7" name="Google Shape;107;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8" name="Google Shape;108;p16"/>
          <p:cNvGraphicFramePr/>
          <p:nvPr/>
        </p:nvGraphicFramePr>
        <p:xfrm>
          <a:off x="5577800" y="1280185"/>
          <a:ext cx="3000000" cy="3000000"/>
        </p:xfrm>
        <a:graphic>
          <a:graphicData uri="http://schemas.openxmlformats.org/drawingml/2006/table">
            <a:tbl>
              <a:tblPr>
                <a:noFill/>
                <a:tableStyleId>{F852DD9A-260D-44EC-9F6B-7CE663789A0F}</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9" name="Google Shape;109;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0" name="Google Shape;110;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Moon looks gray and white in most pictures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Moon looks blue and white in one picture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sky around the Moon is either blue or black</a:t>
            </a:r>
            <a:endParaRPr sz="800">
              <a:solidFill>
                <a:schemeClr val="dk1"/>
              </a:solidFill>
              <a:latin typeface="Comic Sans MS"/>
              <a:ea typeface="Comic Sans MS"/>
              <a:cs typeface="Comic Sans MS"/>
              <a:sym typeface="Comic Sans MS"/>
            </a:endParaRPr>
          </a:p>
        </p:txBody>
      </p:sp>
      <p:sp>
        <p:nvSpPr>
          <p:cNvPr id="111" name="Google Shape;111;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camera made the Moon blue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Moon is out during the day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Somebody must have colored the picture</a:t>
            </a:r>
            <a:endParaRPr sz="800">
              <a:solidFill>
                <a:schemeClr val="dk1"/>
              </a:solidFill>
              <a:latin typeface="Comic Sans MS"/>
              <a:ea typeface="Comic Sans MS"/>
              <a:cs typeface="Comic Sans MS"/>
              <a:sym typeface="Comic Sans MS"/>
            </a:endParaRPr>
          </a:p>
        </p:txBody>
      </p:sp>
      <p:sp>
        <p:nvSpPr>
          <p:cNvPr id="112" name="Google Shape;112;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is the Moon different colors?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When do you see the Moon?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Does the Moon change colors?</a:t>
            </a:r>
            <a:endParaRPr sz="800">
              <a:solidFill>
                <a:schemeClr val="dk1"/>
              </a:solidFill>
              <a:latin typeface="Comic Sans MS"/>
              <a:ea typeface="Comic Sans MS"/>
              <a:cs typeface="Comic Sans MS"/>
              <a:sym typeface="Comic Sans MS"/>
            </a:endParaRPr>
          </a:p>
        </p:txBody>
      </p:sp>
      <p:pic>
        <p:nvPicPr>
          <p:cNvPr id="113" name="Google Shape;113;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4" name="Google Shape;114;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7"/>
          <p:cNvPicPr preferRelativeResize="0"/>
          <p:nvPr/>
        </p:nvPicPr>
        <p:blipFill>
          <a:blip r:embed="rId3">
            <a:alphaModFix/>
          </a:blip>
          <a:stretch>
            <a:fillRect/>
          </a:stretch>
        </p:blipFill>
        <p:spPr>
          <a:xfrm>
            <a:off x="5576925" y="1280146"/>
            <a:ext cx="1738275" cy="986367"/>
          </a:xfrm>
          <a:prstGeom prst="rect">
            <a:avLst/>
          </a:prstGeom>
          <a:noFill/>
          <a:ln>
            <a:noFill/>
          </a:ln>
        </p:spPr>
      </p:pic>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When can you see a full moon?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all of the different shapes of the Moon that can appear on different nights.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My Moon Book, students observe photos of the Moon taken over the course of four weeks and draw pictures of the Moon's phases in their book. They use these observations to discover patterns in how the Moon’s shape changes and predict when the next full moon will appear.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23" name="Google Shape;123;p17"/>
          <p:cNvGraphicFramePr/>
          <p:nvPr/>
        </p:nvGraphicFramePr>
        <p:xfrm>
          <a:off x="5576925" y="1280160"/>
          <a:ext cx="3000000" cy="3000000"/>
        </p:xfrm>
        <a:graphic>
          <a:graphicData uri="http://schemas.openxmlformats.org/drawingml/2006/table">
            <a:tbl>
              <a:tblPr>
                <a:noFill/>
                <a:tableStyleId>{F852DD9A-260D-44EC-9F6B-7CE663789A0F}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4" name="Google Shape;124;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5" name="Google Shape;125;p17"/>
          <p:cNvSpPr/>
          <p:nvPr/>
        </p:nvSpPr>
        <p:spPr>
          <a:xfrm>
            <a:off x="457200" y="4968325"/>
            <a:ext cx="6839100" cy="384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7"/>
          <p:cNvSpPr txBox="1"/>
          <p:nvPr/>
        </p:nvSpPr>
        <p:spPr>
          <a:xfrm>
            <a:off x="3135325" y="5346450"/>
            <a:ext cx="38316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student will construct a Moon Book. Then they will observe photos of the Moon taken over the course of four weeks and draw pictures of the Moon's phases in their book.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is a long activity. If you have limited time, you can divide this lesson into two sessions. We have marked a natural stopping point after the construction of the book.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(create a Moon Book) takes 10 to 15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2 (record observations of the Moon in your Moon Book) takes 15-20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27" name="Google Shape;127;p17"/>
          <p:cNvPicPr preferRelativeResize="0"/>
          <p:nvPr/>
        </p:nvPicPr>
        <p:blipFill>
          <a:blip r:embed="rId5">
            <a:alphaModFix/>
          </a:blip>
          <a:stretch>
            <a:fillRect/>
          </a:stretch>
        </p:blipFill>
        <p:spPr>
          <a:xfrm>
            <a:off x="728400" y="7171043"/>
            <a:ext cx="2088116" cy="1178400"/>
          </a:xfrm>
          <a:prstGeom prst="rect">
            <a:avLst/>
          </a:prstGeom>
          <a:noFill/>
          <a:ln>
            <a:noFill/>
          </a:ln>
          <a:effectLst>
            <a:outerShdw blurRad="57150" rotWithShape="0" algn="bl" dir="5400000" dist="19050">
              <a:srgbClr val="000000">
                <a:alpha val="50000"/>
              </a:srgbClr>
            </a:outerShdw>
          </a:effectLst>
        </p:spPr>
      </p:pic>
      <p:pic>
        <p:nvPicPr>
          <p:cNvPr id="128" name="Google Shape;128;p17"/>
          <p:cNvPicPr preferRelativeResize="0"/>
          <p:nvPr/>
        </p:nvPicPr>
        <p:blipFill>
          <a:blip r:embed="rId6">
            <a:alphaModFix/>
          </a:blip>
          <a:stretch>
            <a:fillRect/>
          </a:stretch>
        </p:blipFill>
        <p:spPr>
          <a:xfrm>
            <a:off x="728400" y="5444716"/>
            <a:ext cx="2088127" cy="1172359"/>
          </a:xfrm>
          <a:prstGeom prst="rect">
            <a:avLst/>
          </a:prstGeom>
          <a:noFill/>
          <a:ln>
            <a:noFill/>
          </a:ln>
          <a:effectLst>
            <a:outerShdw blurRad="57150" rotWithShape="0" algn="bl" dir="5400000" dist="19050">
              <a:srgbClr val="000000">
                <a:alpha val="50000"/>
              </a:srgbClr>
            </a:outerShdw>
          </a:effectLst>
        </p:spPr>
      </p:pic>
      <p:sp>
        <p:nvSpPr>
          <p:cNvPr id="129" name="Google Shape;129;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5" name="Google Shape;135;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6" name="Google Shape;136;p18"/>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When can you see a full moon?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can look at pictures of the Moon to determine the phase of the Moon. We can also determine if the pictures were taken during the day or the night. The sky is black during the night and blue during the day. So, the pictures tell us both the phase and whether the picture was taken during the day or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photos of the Moon can help us track how the shape of the Moon changes over time. Those same photos can tell us if the photo was taken during the day or the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 revising their See-Think-Wonder chart, students may add that the Moon looks blue because the picture was taken during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can we see the Moon at night and during the day?</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37" name="Google Shape;137;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38" name="Google Shape;138;p18"/>
          <p:cNvPicPr preferRelativeResize="0"/>
          <p:nvPr/>
        </p:nvPicPr>
        <p:blipFill>
          <a:blip r:embed="rId4">
            <a:alphaModFix/>
          </a:blip>
          <a:stretch>
            <a:fillRect/>
          </a:stretch>
        </p:blipFill>
        <p:spPr>
          <a:xfrm>
            <a:off x="5576925" y="1280146"/>
            <a:ext cx="1738275" cy="986367"/>
          </a:xfrm>
          <a:prstGeom prst="rect">
            <a:avLst/>
          </a:prstGeom>
          <a:noFill/>
          <a:ln>
            <a:noFill/>
          </a:ln>
        </p:spPr>
      </p:pic>
      <p:graphicFrame>
        <p:nvGraphicFramePr>
          <p:cNvPr id="139" name="Google Shape;139;p18"/>
          <p:cNvGraphicFramePr/>
          <p:nvPr/>
        </p:nvGraphicFramePr>
        <p:xfrm>
          <a:off x="5576925" y="1280160"/>
          <a:ext cx="3000000" cy="3000000"/>
        </p:xfrm>
        <a:graphic>
          <a:graphicData uri="http://schemas.openxmlformats.org/drawingml/2006/table">
            <a:tbl>
              <a:tblPr>
                <a:noFill/>
                <a:tableStyleId>{F852DD9A-260D-44EC-9F6B-7CE663789A0F}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9"/>
          <p:cNvPicPr preferRelativeResize="0"/>
          <p:nvPr/>
        </p:nvPicPr>
        <p:blipFill>
          <a:blip r:embed="rId3">
            <a:alphaModFix/>
          </a:blip>
          <a:stretch>
            <a:fillRect/>
          </a:stretch>
        </p:blipFill>
        <p:spPr>
          <a:xfrm>
            <a:off x="5576925" y="1280150"/>
            <a:ext cx="1738275" cy="986367"/>
          </a:xfrm>
          <a:prstGeom prst="rect">
            <a:avLst/>
          </a:prstGeom>
          <a:noFill/>
          <a:ln>
            <a:noFill/>
          </a:ln>
        </p:spPr>
      </p:pic>
      <p:sp>
        <p:nvSpPr>
          <p:cNvPr id="146" name="Google Shape;146;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7" name="Google Shape;147;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8" name="Google Shape;148;p19"/>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the stars come out at night?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Stars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use a model to investigate why the stars are visible at night but disappear when the Sun comes out during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In the activity, Star Projector, students use paper cups to project stars onto a sky picture, and observe what happens to these stars when a flashlight acts as a model of the Sun.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149" name="Google Shape;149;p19"/>
          <p:cNvGraphicFramePr/>
          <p:nvPr/>
        </p:nvGraphicFramePr>
        <p:xfrm>
          <a:off x="5576925" y="1280160"/>
          <a:ext cx="3000000" cy="3000000"/>
        </p:xfrm>
        <a:graphic>
          <a:graphicData uri="http://schemas.openxmlformats.org/drawingml/2006/table">
            <a:tbl>
              <a:tblPr>
                <a:noFill/>
                <a:tableStyleId>{F852DD9A-260D-44EC-9F6B-7CE663789A0F}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0" name="Google Shape;150;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1" name="Google Shape;151;p19"/>
          <p:cNvSpPr/>
          <p:nvPr/>
        </p:nvSpPr>
        <p:spPr>
          <a:xfrm>
            <a:off x="457200" y="4968325"/>
            <a:ext cx="6839100" cy="384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19"/>
          <p:cNvSpPr txBox="1"/>
          <p:nvPr/>
        </p:nvSpPr>
        <p:spPr>
          <a:xfrm>
            <a:off x="3135325" y="5346450"/>
            <a:ext cx="38316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to do part of this activity in the dark with the lights off and curtains drawn. We suggest students work in pairs. Homeschool students will need two flashlights and a partner to help with a few steps.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Set up activity stations by posting Sky Sheets on walls that will be dark or dimly lit when you pull the shades and turn out the lights. We recommend that each pair of students works at an activity station. If classroom space is limited, we’ve found that one station can comfortably accommodate up to 8 students taking turns.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more detailed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53" name="Google Shape;153;p19"/>
          <p:cNvPicPr preferRelativeResize="0"/>
          <p:nvPr/>
        </p:nvPicPr>
        <p:blipFill>
          <a:blip r:embed="rId5">
            <a:alphaModFix/>
          </a:blip>
          <a:stretch>
            <a:fillRect/>
          </a:stretch>
        </p:blipFill>
        <p:spPr>
          <a:xfrm>
            <a:off x="929650" y="7086290"/>
            <a:ext cx="1738275" cy="1356660"/>
          </a:xfrm>
          <a:prstGeom prst="rect">
            <a:avLst/>
          </a:prstGeom>
          <a:noFill/>
          <a:ln>
            <a:noFill/>
          </a:ln>
          <a:effectLst>
            <a:outerShdw blurRad="57150" rotWithShape="0" algn="bl" dir="5400000" dist="19050">
              <a:srgbClr val="000000">
                <a:alpha val="50000"/>
              </a:srgbClr>
            </a:outerShdw>
          </a:effectLst>
        </p:spPr>
      </p:pic>
      <p:pic>
        <p:nvPicPr>
          <p:cNvPr id="154" name="Google Shape;154;p19"/>
          <p:cNvPicPr preferRelativeResize="0"/>
          <p:nvPr/>
        </p:nvPicPr>
        <p:blipFill>
          <a:blip r:embed="rId6">
            <a:alphaModFix/>
          </a:blip>
          <a:stretch>
            <a:fillRect/>
          </a:stretch>
        </p:blipFill>
        <p:spPr>
          <a:xfrm>
            <a:off x="929650" y="5346450"/>
            <a:ext cx="1738273" cy="1364887"/>
          </a:xfrm>
          <a:prstGeom prst="rect">
            <a:avLst/>
          </a:prstGeom>
          <a:noFill/>
          <a:ln>
            <a:noFill/>
          </a:ln>
          <a:effectLst>
            <a:outerShdw blurRad="57150" rotWithShape="0" algn="bl" dir="5400000" dist="19050">
              <a:srgbClr val="000000">
                <a:alpha val="50000"/>
              </a:srgbClr>
            </a:outerShdw>
          </a:effectLst>
        </p:spPr>
      </p:pic>
      <p:sp>
        <p:nvSpPr>
          <p:cNvPr id="155" name="Google Shape;155;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1" name="Google Shape;161;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2" name="Google Shape;162;p20"/>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the stars come out at night?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Stars &amp;  Daily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previous lesson, students learned that we can see the Moon during the day. In this lesson, students learn why the stars cannot be seen during the day, and apply this to explain why we can see the Moon during the day. The Moon is very bright, and that is why it can be seen during the day while the stars cannot.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stars are only visible at night because they aren’t bright enough to be seen during the day. The Moon is bright enough to be seen during both the night and the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 revising their See-Think-Wonder chart, students may add that the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Moon is visible during the day because it is so much brighter than the stars.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some stars stay in the same place instead of moving like the Moon does?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3" name="Google Shape;163;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4" name="Google Shape;164;p20"/>
          <p:cNvPicPr preferRelativeResize="0"/>
          <p:nvPr/>
        </p:nvPicPr>
        <p:blipFill>
          <a:blip r:embed="rId4">
            <a:alphaModFix/>
          </a:blip>
          <a:stretch>
            <a:fillRect/>
          </a:stretch>
        </p:blipFill>
        <p:spPr>
          <a:xfrm>
            <a:off x="5576925" y="1280150"/>
            <a:ext cx="1738275" cy="986367"/>
          </a:xfrm>
          <a:prstGeom prst="rect">
            <a:avLst/>
          </a:prstGeom>
          <a:noFill/>
          <a:ln>
            <a:noFill/>
          </a:ln>
        </p:spPr>
      </p:pic>
      <p:graphicFrame>
        <p:nvGraphicFramePr>
          <p:cNvPr id="165" name="Google Shape;165;p20"/>
          <p:cNvGraphicFramePr/>
          <p:nvPr/>
        </p:nvGraphicFramePr>
        <p:xfrm>
          <a:off x="5576925" y="1280160"/>
          <a:ext cx="3000000" cy="3000000"/>
        </p:xfrm>
        <a:graphic>
          <a:graphicData uri="http://schemas.openxmlformats.org/drawingml/2006/table">
            <a:tbl>
              <a:tblPr>
                <a:noFill/>
                <a:tableStyleId>{F852DD9A-260D-44EC-9F6B-7CE663789A0F}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1"/>
          <p:cNvPicPr preferRelativeResize="0"/>
          <p:nvPr/>
        </p:nvPicPr>
        <p:blipFill>
          <a:blip r:embed="rId3">
            <a:alphaModFix/>
          </a:blip>
          <a:stretch>
            <a:fillRect/>
          </a:stretch>
        </p:blipFill>
        <p:spPr>
          <a:xfrm>
            <a:off x="5576925" y="1280148"/>
            <a:ext cx="1738275" cy="986367"/>
          </a:xfrm>
          <a:prstGeom prst="rect">
            <a:avLst/>
          </a:prstGeom>
          <a:noFill/>
          <a:ln>
            <a:noFill/>
          </a:ln>
        </p:spPr>
      </p:pic>
      <p:sp>
        <p:nvSpPr>
          <p:cNvPr id="172" name="Google Shape;172;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3" name="Google Shape;173;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4" name="Google Shape;174;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stars help you if you get lost?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Stars &amp; Seasonal  Patterns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Ryan’s camping trip with his dad includes a night of stargazing, and a mystery to solve.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imagine what they might see looking through a telescope. You can extend the lesson with the optional activity, Where Is North?, that helps students learn the cardinal directions.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anchor connection serves as a review of what students have learned in the unit. First, the Moon is visible during the day. Second, the Moon is visible during the day because it is very bright, unlike the stars.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the Sun changes what we can see in the sky. This happens in a predictable pattern.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we know when we can see the Sun, Moon, and stars?</a:t>
            </a:r>
            <a:endParaRPr sz="1000">
              <a:solidFill>
                <a:schemeClr val="dk1"/>
              </a:solidFill>
              <a:latin typeface="Poppins"/>
              <a:ea typeface="Poppins"/>
              <a:cs typeface="Poppins"/>
              <a:sym typeface="Poppins"/>
            </a:endParaRPr>
          </a:p>
        </p:txBody>
      </p:sp>
      <p:graphicFrame>
        <p:nvGraphicFramePr>
          <p:cNvPr id="175" name="Google Shape;175;p21"/>
          <p:cNvGraphicFramePr/>
          <p:nvPr/>
        </p:nvGraphicFramePr>
        <p:xfrm>
          <a:off x="5576925" y="1280160"/>
          <a:ext cx="3000000" cy="3000000"/>
        </p:xfrm>
        <a:graphic>
          <a:graphicData uri="http://schemas.openxmlformats.org/drawingml/2006/table">
            <a:tbl>
              <a:tblPr>
                <a:noFill/>
                <a:tableStyleId>{F852DD9A-260D-44EC-9F6B-7CE663789A0F}</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 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6" name="Google Shape;176;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7" name="Google Shape;177;p21"/>
          <p:cNvSpPr/>
          <p:nvPr/>
        </p:nvSpPr>
        <p:spPr>
          <a:xfrm>
            <a:off x="457200" y="4108600"/>
            <a:ext cx="4918800" cy="2294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1"/>
          <p:cNvSpPr txBox="1"/>
          <p:nvPr/>
        </p:nvSpPr>
        <p:spPr>
          <a:xfrm>
            <a:off x="873750" y="4486725"/>
            <a:ext cx="41466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an optional activity that helps students gain a better understanding of the cardinal directions.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Use signs with the cardinal directions on them to label your classroom walls with the appropriate cardinal direction. For more detailed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sp>
        <p:nvSpPr>
          <p:cNvPr id="179" name="Google Shape;179;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Night Patterns • Grade 1</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