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caa68fb1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caa68f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caa68fb15_0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dcaa68fb1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05300" y="9454825"/>
            <a:ext cx="6915300" cy="35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1</a:t>
            </a:r>
            <a:endParaRPr>
              <a:solidFill>
                <a:schemeClr val="dk2"/>
              </a:solidFill>
            </a:endParaRPr>
          </a:p>
        </p:txBody>
      </p:sp>
      <p:sp>
        <p:nvSpPr>
          <p:cNvPr id="55" name="Google Shape;55;p13"/>
          <p:cNvSpPr txBox="1"/>
          <p:nvPr/>
        </p:nvSpPr>
        <p:spPr>
          <a:xfrm>
            <a:off x="418150" y="1245425"/>
            <a:ext cx="50409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6" name="Google Shape;56;p13"/>
          <p:cNvSpPr txBox="1"/>
          <p:nvPr/>
        </p:nvSpPr>
        <p:spPr>
          <a:xfrm>
            <a:off x="2725325" y="274550"/>
            <a:ext cx="4748400" cy="4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000000"/>
                </a:solidFill>
              </a:rPr>
              <a:t>Name </a:t>
            </a:r>
            <a:r>
              <a:rPr lang="en" sz="1100">
                <a:solidFill>
                  <a:srgbClr val="B7B7B7"/>
                </a:solidFill>
              </a:rPr>
              <a:t>_____________________</a:t>
            </a:r>
            <a:endParaRPr sz="1100">
              <a:solidFill>
                <a:srgbClr val="B7B7B7"/>
              </a:solidFill>
            </a:endParaRPr>
          </a:p>
        </p:txBody>
      </p:sp>
      <p:sp>
        <p:nvSpPr>
          <p:cNvPr id="57" name="Google Shape;57;p13"/>
          <p:cNvSpPr txBox="1"/>
          <p:nvPr/>
        </p:nvSpPr>
        <p:spPr>
          <a:xfrm>
            <a:off x="421075" y="396050"/>
            <a:ext cx="7152000" cy="148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5400">
                <a:solidFill>
                  <a:schemeClr val="dk1"/>
                </a:solidFill>
                <a:latin typeface="Londrina Shadow"/>
                <a:ea typeface="Londrina Shadow"/>
                <a:cs typeface="Londrina Shadow"/>
                <a:sym typeface="Londrina Shadow"/>
              </a:rPr>
              <a:t>Surfing Sea Otter</a:t>
            </a:r>
            <a:endParaRPr b="1" sz="5400">
              <a:solidFill>
                <a:schemeClr val="dk1"/>
              </a:solidFill>
              <a:latin typeface="Londrina Shadow"/>
              <a:ea typeface="Londrina Shadow"/>
              <a:cs typeface="Londrina Shadow"/>
              <a:sym typeface="Londrina Shadow"/>
            </a:endParaRPr>
          </a:p>
        </p:txBody>
      </p:sp>
      <p:grpSp>
        <p:nvGrpSpPr>
          <p:cNvPr id="58" name="Google Shape;58;p13"/>
          <p:cNvGrpSpPr/>
          <p:nvPr/>
        </p:nvGrpSpPr>
        <p:grpSpPr>
          <a:xfrm>
            <a:off x="221200" y="9356205"/>
            <a:ext cx="7246209" cy="379417"/>
            <a:chOff x="150" y="9175900"/>
            <a:chExt cx="7772400" cy="406925"/>
          </a:xfrm>
        </p:grpSpPr>
        <p:sp>
          <p:nvSpPr>
            <p:cNvPr id="59" name="Google Shape;59;p13"/>
            <p:cNvSpPr txBox="1"/>
            <p:nvPr/>
          </p:nvSpPr>
          <p:spPr>
            <a:xfrm>
              <a:off x="15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Animal &amp; Plant Adaptations</a:t>
              </a:r>
              <a:endParaRPr sz="900"/>
            </a:p>
          </p:txBody>
        </p:sp>
        <p:pic>
          <p:nvPicPr>
            <p:cNvPr id="60" name="Google Shape;60;p13"/>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61" name="Google Shape;61;p13"/>
          <p:cNvSpPr/>
          <p:nvPr/>
        </p:nvSpPr>
        <p:spPr>
          <a:xfrm>
            <a:off x="596600" y="7091375"/>
            <a:ext cx="6604200" cy="2028600"/>
          </a:xfrm>
          <a:prstGeom prst="roundRect">
            <a:avLst>
              <a:gd fmla="val 1150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2" name="Google Shape;62;p13"/>
          <p:cNvPicPr preferRelativeResize="0"/>
          <p:nvPr/>
        </p:nvPicPr>
        <p:blipFill rotWithShape="1">
          <a:blip r:embed="rId4">
            <a:alphaModFix/>
          </a:blip>
          <a:srcRect b="0" l="25871" r="0" t="26242"/>
          <a:stretch/>
        </p:blipFill>
        <p:spPr>
          <a:xfrm>
            <a:off x="3943975" y="7057525"/>
            <a:ext cx="3489501" cy="3323850"/>
          </a:xfrm>
          <a:prstGeom prst="rect">
            <a:avLst/>
          </a:prstGeom>
          <a:noFill/>
          <a:ln>
            <a:noFill/>
          </a:ln>
        </p:spPr>
      </p:pic>
      <p:sp>
        <p:nvSpPr>
          <p:cNvPr id="63" name="Google Shape;63;p13"/>
          <p:cNvSpPr/>
          <p:nvPr/>
        </p:nvSpPr>
        <p:spPr>
          <a:xfrm>
            <a:off x="560675" y="4949875"/>
            <a:ext cx="6640200" cy="1893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p:nvPr/>
        </p:nvSpPr>
        <p:spPr>
          <a:xfrm>
            <a:off x="560675" y="4848675"/>
            <a:ext cx="6640200" cy="7383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Surfers were scared. Scientists were confused. Why was the sea otter doing this?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Scientists needed to figure out why this was happening. So, they thought about it from the sea otter’s point of view.</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65" name="Google Shape;65;p13"/>
          <p:cNvSpPr/>
          <p:nvPr/>
        </p:nvSpPr>
        <p:spPr>
          <a:xfrm>
            <a:off x="560675" y="1513125"/>
            <a:ext cx="2611800" cy="3058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p:nvPr/>
        </p:nvSpPr>
        <p:spPr>
          <a:xfrm>
            <a:off x="581800" y="7090674"/>
            <a:ext cx="2756700" cy="20286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First, they thought about what she might get from her </a:t>
            </a:r>
            <a:r>
              <a:rPr b="1" lang="en" sz="1100">
                <a:solidFill>
                  <a:schemeClr val="dk1"/>
                </a:solidFill>
              </a:rPr>
              <a:t>SENSES</a:t>
            </a:r>
            <a:r>
              <a:rPr lang="en" sz="1100">
                <a:solidFill>
                  <a:schemeClr val="dk1"/>
                </a:solidFill>
              </a:rPr>
              <a:t>.</a:t>
            </a:r>
            <a:endParaRPr sz="1100">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Sea otters have strong senses of sight, smell, and hearing. They also have long whiskers. Whiskers help otters feel things that are moving in the water. So this sea otter could sense human surfers in the ocean nearby.</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
        <p:nvSpPr>
          <p:cNvPr id="67" name="Google Shape;67;p13"/>
          <p:cNvSpPr/>
          <p:nvPr/>
        </p:nvSpPr>
        <p:spPr>
          <a:xfrm>
            <a:off x="3470986" y="1513125"/>
            <a:ext cx="3728100" cy="3058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3"/>
          <p:cNvSpPr/>
          <p:nvPr/>
        </p:nvSpPr>
        <p:spPr>
          <a:xfrm>
            <a:off x="3470975" y="1480825"/>
            <a:ext cx="3728100" cy="10128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She was surfing! A few summers back, this otter started scaring surfers away from their surfboards. She would chew and rip the board with her sharp teeth. She would hop on top and ride around. She did this many times.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
        <p:nvSpPr>
          <p:cNvPr id="69" name="Google Shape;69;p13"/>
          <p:cNvSpPr/>
          <p:nvPr/>
        </p:nvSpPr>
        <p:spPr>
          <a:xfrm>
            <a:off x="561572" y="1475425"/>
            <a:ext cx="2610000" cy="863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In 2023, surfers in California had a problem. A sea otter was doing something really strange. </a:t>
            </a:r>
            <a:endParaRPr sz="1100">
              <a:solidFill>
                <a:schemeClr val="dk1"/>
              </a:solidFill>
            </a:endParaRPr>
          </a:p>
        </p:txBody>
      </p:sp>
      <p:pic>
        <p:nvPicPr>
          <p:cNvPr id="70" name="Google Shape;70;p13"/>
          <p:cNvPicPr preferRelativeResize="0"/>
          <p:nvPr/>
        </p:nvPicPr>
        <p:blipFill>
          <a:blip r:embed="rId5">
            <a:alphaModFix/>
          </a:blip>
          <a:stretch>
            <a:fillRect/>
          </a:stretch>
        </p:blipFill>
        <p:spPr>
          <a:xfrm>
            <a:off x="850252" y="2266750"/>
            <a:ext cx="2219799" cy="2219949"/>
          </a:xfrm>
          <a:prstGeom prst="rect">
            <a:avLst/>
          </a:prstGeom>
          <a:noFill/>
          <a:ln>
            <a:noFill/>
          </a:ln>
        </p:spPr>
      </p:pic>
      <p:pic>
        <p:nvPicPr>
          <p:cNvPr id="71" name="Google Shape;71;p13"/>
          <p:cNvPicPr preferRelativeResize="0"/>
          <p:nvPr/>
        </p:nvPicPr>
        <p:blipFill>
          <a:blip r:embed="rId6">
            <a:alphaModFix/>
          </a:blip>
          <a:stretch>
            <a:fillRect/>
          </a:stretch>
        </p:blipFill>
        <p:spPr>
          <a:xfrm>
            <a:off x="2129950" y="5629275"/>
            <a:ext cx="1549997" cy="1188107"/>
          </a:xfrm>
          <a:prstGeom prst="rect">
            <a:avLst/>
          </a:prstGeom>
          <a:noFill/>
          <a:ln>
            <a:noFill/>
          </a:ln>
        </p:spPr>
      </p:pic>
      <p:pic>
        <p:nvPicPr>
          <p:cNvPr id="72" name="Google Shape;72;p13"/>
          <p:cNvPicPr preferRelativeResize="0"/>
          <p:nvPr/>
        </p:nvPicPr>
        <p:blipFill>
          <a:blip r:embed="rId7">
            <a:alphaModFix/>
          </a:blip>
          <a:stretch>
            <a:fillRect/>
          </a:stretch>
        </p:blipFill>
        <p:spPr>
          <a:xfrm>
            <a:off x="3974520" y="5633890"/>
            <a:ext cx="1388778" cy="1183735"/>
          </a:xfrm>
          <a:prstGeom prst="rect">
            <a:avLst/>
          </a:prstGeom>
          <a:noFill/>
          <a:ln>
            <a:noFill/>
          </a:ln>
        </p:spPr>
      </p:pic>
      <p:pic>
        <p:nvPicPr>
          <p:cNvPr id="73" name="Google Shape;73;p13"/>
          <p:cNvPicPr preferRelativeResize="0"/>
          <p:nvPr/>
        </p:nvPicPr>
        <p:blipFill>
          <a:blip r:embed="rId8">
            <a:alphaModFix/>
          </a:blip>
          <a:stretch>
            <a:fillRect/>
          </a:stretch>
        </p:blipFill>
        <p:spPr>
          <a:xfrm>
            <a:off x="4036663" y="2784060"/>
            <a:ext cx="1745156" cy="1745156"/>
          </a:xfrm>
          <a:prstGeom prst="rect">
            <a:avLst/>
          </a:prstGeom>
          <a:noFill/>
          <a:ln>
            <a:noFill/>
          </a:ln>
        </p:spPr>
      </p:pic>
      <p:pic>
        <p:nvPicPr>
          <p:cNvPr id="74" name="Google Shape;74;p13"/>
          <p:cNvPicPr preferRelativeResize="0"/>
          <p:nvPr/>
        </p:nvPicPr>
        <p:blipFill rotWithShape="1">
          <a:blip r:embed="rId5">
            <a:alphaModFix/>
          </a:blip>
          <a:srcRect b="15247" l="0" r="2276" t="0"/>
          <a:stretch/>
        </p:blipFill>
        <p:spPr>
          <a:xfrm rot="867914">
            <a:off x="5366317" y="3637470"/>
            <a:ext cx="923713" cy="801185"/>
          </a:xfrm>
          <a:prstGeom prst="rect">
            <a:avLst/>
          </a:prstGeom>
          <a:noFill/>
          <a:ln>
            <a:noFill/>
          </a:ln>
          <a:effectLst>
            <a:outerShdw rotWithShape="0" algn="bl" dir="5400000" dist="9525">
              <a:srgbClr val="000000">
                <a:alpha val="50000"/>
              </a:srgbClr>
            </a:outerShdw>
          </a:effectLst>
        </p:spPr>
      </p:pic>
      <p:pic>
        <p:nvPicPr>
          <p:cNvPr id="75" name="Google Shape;75;p13"/>
          <p:cNvPicPr preferRelativeResize="0"/>
          <p:nvPr/>
        </p:nvPicPr>
        <p:blipFill>
          <a:blip r:embed="rId9">
            <a:alphaModFix/>
          </a:blip>
          <a:stretch>
            <a:fillRect/>
          </a:stretch>
        </p:blipFill>
        <p:spPr>
          <a:xfrm rot="434128">
            <a:off x="3465325" y="3663936"/>
            <a:ext cx="962026" cy="174437"/>
          </a:xfrm>
          <a:prstGeom prst="rect">
            <a:avLst/>
          </a:prstGeom>
          <a:noFill/>
          <a:ln>
            <a:noFill/>
          </a:ln>
        </p:spPr>
      </p:pic>
      <p:pic>
        <p:nvPicPr>
          <p:cNvPr id="76" name="Google Shape;76;p13"/>
          <p:cNvPicPr preferRelativeResize="0"/>
          <p:nvPr/>
        </p:nvPicPr>
        <p:blipFill>
          <a:blip r:embed="rId9">
            <a:alphaModFix/>
          </a:blip>
          <a:stretch>
            <a:fillRect/>
          </a:stretch>
        </p:blipFill>
        <p:spPr>
          <a:xfrm rot="299551">
            <a:off x="5840948" y="3802109"/>
            <a:ext cx="1296753" cy="215780"/>
          </a:xfrm>
          <a:prstGeom prst="rect">
            <a:avLst/>
          </a:prstGeom>
          <a:noFill/>
          <a:ln>
            <a:noFill/>
          </a:ln>
        </p:spPr>
      </p:pic>
      <p:pic>
        <p:nvPicPr>
          <p:cNvPr id="77" name="Google Shape;77;p13"/>
          <p:cNvPicPr preferRelativeResize="0"/>
          <p:nvPr/>
        </p:nvPicPr>
        <p:blipFill rotWithShape="1">
          <a:blip r:embed="rId9">
            <a:alphaModFix/>
          </a:blip>
          <a:srcRect b="-11296" l="0" r="41711" t="0"/>
          <a:stretch/>
        </p:blipFill>
        <p:spPr>
          <a:xfrm rot="682069">
            <a:off x="3606965" y="4061058"/>
            <a:ext cx="693674" cy="240163"/>
          </a:xfrm>
          <a:prstGeom prst="rect">
            <a:avLst/>
          </a:prstGeom>
          <a:noFill/>
          <a:ln>
            <a:noFill/>
          </a:ln>
        </p:spPr>
      </p:pic>
      <p:pic>
        <p:nvPicPr>
          <p:cNvPr id="78" name="Google Shape;78;p13"/>
          <p:cNvPicPr preferRelativeResize="0"/>
          <p:nvPr/>
        </p:nvPicPr>
        <p:blipFill rotWithShape="1">
          <a:blip r:embed="rId9">
            <a:alphaModFix/>
          </a:blip>
          <a:srcRect b="-1163" l="0" r="55567" t="0"/>
          <a:stretch/>
        </p:blipFill>
        <p:spPr>
          <a:xfrm rot="185345">
            <a:off x="4971233" y="3731151"/>
            <a:ext cx="488882" cy="201823"/>
          </a:xfrm>
          <a:prstGeom prst="rect">
            <a:avLst/>
          </a:prstGeom>
          <a:noFill/>
          <a:ln>
            <a:noFill/>
          </a:ln>
        </p:spPr>
      </p:pic>
      <p:pic>
        <p:nvPicPr>
          <p:cNvPr id="79" name="Google Shape;79;p13"/>
          <p:cNvPicPr preferRelativeResize="0"/>
          <p:nvPr/>
        </p:nvPicPr>
        <p:blipFill rotWithShape="1">
          <a:blip r:embed="rId9">
            <a:alphaModFix/>
          </a:blip>
          <a:srcRect b="64" l="19397" r="23348" t="-7800"/>
          <a:stretch/>
        </p:blipFill>
        <p:spPr>
          <a:xfrm rot="682047">
            <a:off x="6160601" y="4345044"/>
            <a:ext cx="681371" cy="232487"/>
          </a:xfrm>
          <a:prstGeom prst="rect">
            <a:avLst/>
          </a:prstGeom>
          <a:noFill/>
          <a:ln>
            <a:noFill/>
          </a:ln>
        </p:spPr>
      </p:pic>
      <p:sp>
        <p:nvSpPr>
          <p:cNvPr id="80" name="Google Shape;80;p13"/>
          <p:cNvSpPr/>
          <p:nvPr/>
        </p:nvSpPr>
        <p:spPr>
          <a:xfrm>
            <a:off x="5057525" y="3057675"/>
            <a:ext cx="16200" cy="1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3"/>
          <p:cNvSpPr/>
          <p:nvPr/>
        </p:nvSpPr>
        <p:spPr>
          <a:xfrm>
            <a:off x="5073725" y="3133575"/>
            <a:ext cx="24900" cy="23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3"/>
          <p:cNvSpPr/>
          <p:nvPr/>
        </p:nvSpPr>
        <p:spPr>
          <a:xfrm>
            <a:off x="5119200" y="3060575"/>
            <a:ext cx="16200" cy="12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nvSpPr>
        <p:spPr>
          <a:xfrm>
            <a:off x="3910000" y="9454825"/>
            <a:ext cx="3510600" cy="35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2</a:t>
            </a:r>
            <a:endParaRPr>
              <a:solidFill>
                <a:schemeClr val="dk2"/>
              </a:solidFill>
            </a:endParaRPr>
          </a:p>
        </p:txBody>
      </p:sp>
      <p:grpSp>
        <p:nvGrpSpPr>
          <p:cNvPr id="88" name="Google Shape;88;p14"/>
          <p:cNvGrpSpPr/>
          <p:nvPr/>
        </p:nvGrpSpPr>
        <p:grpSpPr>
          <a:xfrm>
            <a:off x="447526" y="508975"/>
            <a:ext cx="6882074" cy="8718124"/>
            <a:chOff x="447526" y="508975"/>
            <a:chExt cx="6882074" cy="8718124"/>
          </a:xfrm>
        </p:grpSpPr>
        <p:sp>
          <p:nvSpPr>
            <p:cNvPr id="89" name="Google Shape;89;p14"/>
            <p:cNvSpPr/>
            <p:nvPr/>
          </p:nvSpPr>
          <p:spPr>
            <a:xfrm>
              <a:off x="567325" y="512075"/>
              <a:ext cx="4408500" cy="2994900"/>
            </a:xfrm>
            <a:prstGeom prst="roundRect">
              <a:avLst>
                <a:gd fmla="val 1150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4"/>
            <p:cNvSpPr/>
            <p:nvPr/>
          </p:nvSpPr>
          <p:spPr>
            <a:xfrm>
              <a:off x="5174775" y="508975"/>
              <a:ext cx="1995600" cy="30099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Next, scientists thought about this sea otter’s MEMORIES.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Wild sea otters don’t usually have many memories of people. But this sea otter was different. This otter grew up at an aquarium. Then she was released into the wild. So she might remember people feeding her at the aquarium. These memories might explain her behavior. Maybe she thought the surfers had food for her!</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
          <p:nvSpPr>
            <p:cNvPr id="91" name="Google Shape;91;p14"/>
            <p:cNvSpPr/>
            <p:nvPr/>
          </p:nvSpPr>
          <p:spPr>
            <a:xfrm>
              <a:off x="3314700" y="5902275"/>
              <a:ext cx="4014900" cy="3058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4"/>
            <p:cNvSpPr/>
            <p:nvPr/>
          </p:nvSpPr>
          <p:spPr>
            <a:xfrm>
              <a:off x="3314700" y="5835925"/>
              <a:ext cx="4014900" cy="7698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Maybe she thought that a surfer was a danger that needed to be attacked.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Thinking like an animal helps us understand animal behavior!</a:t>
              </a:r>
              <a:endParaRPr sz="1100">
                <a:solidFill>
                  <a:schemeClr val="dk1"/>
                </a:solidFill>
              </a:endParaRPr>
            </a:p>
          </p:txBody>
        </p:sp>
        <p:sp>
          <p:nvSpPr>
            <p:cNvPr id="93" name="Google Shape;93;p14"/>
            <p:cNvSpPr/>
            <p:nvPr/>
          </p:nvSpPr>
          <p:spPr>
            <a:xfrm>
              <a:off x="559075" y="5905800"/>
              <a:ext cx="2488500" cy="3058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4"/>
            <p:cNvSpPr/>
            <p:nvPr/>
          </p:nvSpPr>
          <p:spPr>
            <a:xfrm>
              <a:off x="558775" y="5841525"/>
              <a:ext cx="2488500" cy="9540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As scientists studied this sea otter, they discovered something. She was about to have a pup! Maybe that explained her behavior. </a:t>
              </a:r>
              <a:endParaRPr sz="1100">
                <a:solidFill>
                  <a:schemeClr val="dk1"/>
                </a:solidFill>
              </a:endParaRPr>
            </a:p>
          </p:txBody>
        </p:sp>
        <p:sp>
          <p:nvSpPr>
            <p:cNvPr id="95" name="Google Shape;95;p14"/>
            <p:cNvSpPr/>
            <p:nvPr/>
          </p:nvSpPr>
          <p:spPr>
            <a:xfrm>
              <a:off x="2659225" y="3719325"/>
              <a:ext cx="4492200" cy="1858800"/>
            </a:xfrm>
            <a:prstGeom prst="roundRect">
              <a:avLst>
                <a:gd fmla="val 1150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4"/>
            <p:cNvSpPr/>
            <p:nvPr/>
          </p:nvSpPr>
          <p:spPr>
            <a:xfrm>
              <a:off x="514225" y="3719775"/>
              <a:ext cx="2769900" cy="18588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Finally, scientists thought about this sea otter’s INSTINCTS. Instincts are what she knows without being taught.</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Like many animals, sea otters have the instinct to defend themselves. This instinct is extra strong when a sea otter has a baby pup. During this time, a sea otter’s instincts make her more likely to attack.</a:t>
              </a:r>
              <a:endParaRPr sz="1100">
                <a:solidFill>
                  <a:schemeClr val="dk1"/>
                </a:solidFill>
              </a:endParaRPr>
            </a:p>
          </p:txBody>
        </p:sp>
        <p:pic>
          <p:nvPicPr>
            <p:cNvPr id="97" name="Google Shape;97;p14"/>
            <p:cNvPicPr preferRelativeResize="0"/>
            <p:nvPr/>
          </p:nvPicPr>
          <p:blipFill rotWithShape="1">
            <a:blip r:embed="rId3">
              <a:alphaModFix/>
            </a:blip>
            <a:srcRect b="-3993" l="0" r="31870" t="0"/>
            <a:stretch/>
          </p:blipFill>
          <p:spPr>
            <a:xfrm flipH="1">
              <a:off x="616351" y="7044650"/>
              <a:ext cx="1907799" cy="1794550"/>
            </a:xfrm>
            <a:prstGeom prst="rect">
              <a:avLst/>
            </a:prstGeom>
            <a:noFill/>
            <a:ln>
              <a:noFill/>
            </a:ln>
          </p:spPr>
        </p:pic>
        <p:sp>
          <p:nvSpPr>
            <p:cNvPr id="98" name="Google Shape;98;p14"/>
            <p:cNvSpPr/>
            <p:nvPr/>
          </p:nvSpPr>
          <p:spPr>
            <a:xfrm>
              <a:off x="3415400" y="6691300"/>
              <a:ext cx="1099500" cy="928800"/>
            </a:xfrm>
            <a:prstGeom prst="cloudCallout">
              <a:avLst>
                <a:gd fmla="val 71788" name="adj1"/>
                <a:gd fmla="val 18753" name="adj2"/>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9" name="Google Shape;99;p14"/>
            <p:cNvPicPr preferRelativeResize="0"/>
            <p:nvPr/>
          </p:nvPicPr>
          <p:blipFill rotWithShape="1">
            <a:blip r:embed="rId4">
              <a:alphaModFix/>
            </a:blip>
            <a:srcRect b="7952" l="0" r="7817" t="0"/>
            <a:stretch/>
          </p:blipFill>
          <p:spPr>
            <a:xfrm rot="-522344">
              <a:off x="4648101" y="6865530"/>
              <a:ext cx="2499720" cy="2190088"/>
            </a:xfrm>
            <a:prstGeom prst="rect">
              <a:avLst/>
            </a:prstGeom>
            <a:noFill/>
            <a:ln>
              <a:noFill/>
            </a:ln>
          </p:spPr>
        </p:pic>
        <p:pic>
          <p:nvPicPr>
            <p:cNvPr id="100" name="Google Shape;100;p14"/>
            <p:cNvPicPr preferRelativeResize="0"/>
            <p:nvPr/>
          </p:nvPicPr>
          <p:blipFill>
            <a:blip r:embed="rId3">
              <a:alphaModFix/>
            </a:blip>
            <a:stretch>
              <a:fillRect/>
            </a:stretch>
          </p:blipFill>
          <p:spPr>
            <a:xfrm>
              <a:off x="3910000" y="3821836"/>
              <a:ext cx="2630702" cy="1685290"/>
            </a:xfrm>
            <a:prstGeom prst="rect">
              <a:avLst/>
            </a:prstGeom>
            <a:noFill/>
            <a:ln>
              <a:noFill/>
            </a:ln>
          </p:spPr>
        </p:pic>
        <p:sp>
          <p:nvSpPr>
            <p:cNvPr id="101" name="Google Shape;101;p14"/>
            <p:cNvSpPr/>
            <p:nvPr/>
          </p:nvSpPr>
          <p:spPr>
            <a:xfrm>
              <a:off x="2043125" y="557250"/>
              <a:ext cx="2771700" cy="1643100"/>
            </a:xfrm>
            <a:prstGeom prst="cloudCallout">
              <a:avLst>
                <a:gd fmla="val -34021" name="adj1"/>
                <a:gd fmla="val 61010" name="adj2"/>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2" name="Google Shape;102;p14"/>
            <p:cNvPicPr preferRelativeResize="0"/>
            <p:nvPr/>
          </p:nvPicPr>
          <p:blipFill>
            <a:blip r:embed="rId4">
              <a:alphaModFix/>
            </a:blip>
            <a:stretch>
              <a:fillRect/>
            </a:stretch>
          </p:blipFill>
          <p:spPr>
            <a:xfrm flipH="1" rot="568640">
              <a:off x="575971" y="1970121"/>
              <a:ext cx="1795035" cy="1708909"/>
            </a:xfrm>
            <a:prstGeom prst="rect">
              <a:avLst/>
            </a:prstGeom>
            <a:noFill/>
            <a:ln>
              <a:noFill/>
            </a:ln>
          </p:spPr>
        </p:pic>
        <p:grpSp>
          <p:nvGrpSpPr>
            <p:cNvPr id="103" name="Google Shape;103;p14"/>
            <p:cNvGrpSpPr/>
            <p:nvPr/>
          </p:nvGrpSpPr>
          <p:grpSpPr>
            <a:xfrm rot="6591313">
              <a:off x="5352025" y="3905392"/>
              <a:ext cx="407540" cy="194558"/>
              <a:chOff x="757250" y="6327444"/>
              <a:chExt cx="2535138" cy="1075081"/>
            </a:xfrm>
          </p:grpSpPr>
          <p:sp>
            <p:nvSpPr>
              <p:cNvPr id="104" name="Google Shape;104;p14"/>
              <p:cNvSpPr/>
              <p:nvPr/>
            </p:nvSpPr>
            <p:spPr>
              <a:xfrm rot="-5400000">
                <a:off x="2351668" y="6461805"/>
                <a:ext cx="1075081" cy="806360"/>
              </a:xfrm>
              <a:custGeom>
                <a:rect b="b" l="l" r="r" t="t"/>
                <a:pathLst>
                  <a:path extrusionOk="0" h="14179" w="16040">
                    <a:moveTo>
                      <a:pt x="743" y="1751"/>
                    </a:moveTo>
                    <a:lnTo>
                      <a:pt x="366" y="1034"/>
                    </a:lnTo>
                    <a:lnTo>
                      <a:pt x="113" y="602"/>
                    </a:lnTo>
                    <a:lnTo>
                      <a:pt x="0" y="231"/>
                    </a:lnTo>
                    <a:lnTo>
                      <a:pt x="262" y="66"/>
                    </a:lnTo>
                    <a:lnTo>
                      <a:pt x="773" y="14"/>
                    </a:lnTo>
                    <a:lnTo>
                      <a:pt x="1465" y="0"/>
                    </a:lnTo>
                    <a:lnTo>
                      <a:pt x="2213" y="146"/>
                    </a:lnTo>
                    <a:lnTo>
                      <a:pt x="2963" y="344"/>
                    </a:lnTo>
                    <a:lnTo>
                      <a:pt x="3287" y="1116"/>
                    </a:lnTo>
                    <a:lnTo>
                      <a:pt x="3995" y="2519"/>
                    </a:lnTo>
                    <a:lnTo>
                      <a:pt x="4730" y="4176"/>
                    </a:lnTo>
                    <a:lnTo>
                      <a:pt x="5618" y="5970"/>
                    </a:lnTo>
                    <a:lnTo>
                      <a:pt x="6462" y="7786"/>
                    </a:lnTo>
                    <a:lnTo>
                      <a:pt x="7710" y="10062"/>
                    </a:lnTo>
                    <a:lnTo>
                      <a:pt x="8229" y="9359"/>
                    </a:lnTo>
                    <a:lnTo>
                      <a:pt x="8950" y="8632"/>
                    </a:lnTo>
                    <a:lnTo>
                      <a:pt x="9764" y="7775"/>
                    </a:lnTo>
                    <a:lnTo>
                      <a:pt x="10663" y="6362"/>
                    </a:lnTo>
                    <a:lnTo>
                      <a:pt x="11425" y="4994"/>
                    </a:lnTo>
                    <a:lnTo>
                      <a:pt x="12397" y="3517"/>
                    </a:lnTo>
                    <a:lnTo>
                      <a:pt x="12561" y="3162"/>
                    </a:lnTo>
                    <a:lnTo>
                      <a:pt x="12909" y="2525"/>
                    </a:lnTo>
                    <a:lnTo>
                      <a:pt x="13216" y="1788"/>
                    </a:lnTo>
                    <a:lnTo>
                      <a:pt x="13927" y="780"/>
                    </a:lnTo>
                    <a:lnTo>
                      <a:pt x="14198" y="683"/>
                    </a:lnTo>
                    <a:lnTo>
                      <a:pt x="14782" y="805"/>
                    </a:lnTo>
                    <a:lnTo>
                      <a:pt x="15610" y="1327"/>
                    </a:lnTo>
                    <a:lnTo>
                      <a:pt x="15887" y="1696"/>
                    </a:lnTo>
                    <a:lnTo>
                      <a:pt x="16040" y="2003"/>
                    </a:lnTo>
                    <a:lnTo>
                      <a:pt x="15367" y="3384"/>
                    </a:lnTo>
                    <a:lnTo>
                      <a:pt x="14802" y="4461"/>
                    </a:lnTo>
                    <a:lnTo>
                      <a:pt x="14379" y="5139"/>
                    </a:lnTo>
                    <a:lnTo>
                      <a:pt x="13851" y="5980"/>
                    </a:lnTo>
                    <a:lnTo>
                      <a:pt x="12754" y="7578"/>
                    </a:lnTo>
                    <a:lnTo>
                      <a:pt x="11752" y="9206"/>
                    </a:lnTo>
                    <a:lnTo>
                      <a:pt x="10974" y="10286"/>
                    </a:lnTo>
                    <a:lnTo>
                      <a:pt x="10447" y="11127"/>
                    </a:lnTo>
                    <a:lnTo>
                      <a:pt x="10088" y="11826"/>
                    </a:lnTo>
                    <a:lnTo>
                      <a:pt x="9690" y="12708"/>
                    </a:lnTo>
                    <a:lnTo>
                      <a:pt x="9487" y="13298"/>
                    </a:lnTo>
                    <a:lnTo>
                      <a:pt x="9451" y="13586"/>
                    </a:lnTo>
                    <a:lnTo>
                      <a:pt x="9220" y="13761"/>
                    </a:lnTo>
                    <a:lnTo>
                      <a:pt x="8657" y="13867"/>
                    </a:lnTo>
                    <a:lnTo>
                      <a:pt x="7904" y="14021"/>
                    </a:lnTo>
                    <a:lnTo>
                      <a:pt x="7286" y="14022"/>
                    </a:lnTo>
                    <a:lnTo>
                      <a:pt x="6938" y="14179"/>
                    </a:lnTo>
                    <a:lnTo>
                      <a:pt x="6624" y="13886"/>
                    </a:lnTo>
                    <a:lnTo>
                      <a:pt x="6322" y="13157"/>
                    </a:lnTo>
                    <a:lnTo>
                      <a:pt x="5835" y="12229"/>
                    </a:lnTo>
                    <a:lnTo>
                      <a:pt x="4637" y="9792"/>
                    </a:lnTo>
                    <a:lnTo>
                      <a:pt x="3484" y="7439"/>
                    </a:lnTo>
                    <a:lnTo>
                      <a:pt x="2628" y="5602"/>
                    </a:lnTo>
                    <a:lnTo>
                      <a:pt x="1551" y="3344"/>
                    </a:lnTo>
                    <a:close/>
                  </a:path>
                </a:pathLst>
              </a:custGeom>
              <a:solidFill>
                <a:srgbClr val="000000"/>
              </a:solidFill>
              <a:ln cap="flat" cmpd="sng" w="28575">
                <a:solidFill>
                  <a:srgbClr val="000000"/>
                </a:solidFill>
                <a:prstDash val="solid"/>
                <a:round/>
                <a:headEnd len="med" w="med" type="none"/>
                <a:tailEnd len="med" w="med" type="none"/>
              </a:ln>
            </p:spPr>
          </p:sp>
          <p:sp>
            <p:nvSpPr>
              <p:cNvPr id="105" name="Google Shape;105;p14"/>
              <p:cNvSpPr/>
              <p:nvPr/>
            </p:nvSpPr>
            <p:spPr>
              <a:xfrm>
                <a:off x="757250" y="6745650"/>
                <a:ext cx="2404904" cy="202207"/>
              </a:xfrm>
              <a:custGeom>
                <a:rect b="b" l="l" r="r" t="t"/>
                <a:pathLst>
                  <a:path extrusionOk="0" h="9012" w="78342">
                    <a:moveTo>
                      <a:pt x="5131" y="1695"/>
                    </a:moveTo>
                    <a:lnTo>
                      <a:pt x="3123" y="1606"/>
                    </a:lnTo>
                    <a:lnTo>
                      <a:pt x="2097" y="1785"/>
                    </a:lnTo>
                    <a:lnTo>
                      <a:pt x="1785" y="2320"/>
                    </a:lnTo>
                    <a:lnTo>
                      <a:pt x="1740" y="2989"/>
                    </a:lnTo>
                    <a:lnTo>
                      <a:pt x="893" y="4729"/>
                    </a:lnTo>
                    <a:lnTo>
                      <a:pt x="357" y="6201"/>
                    </a:lnTo>
                    <a:lnTo>
                      <a:pt x="0" y="7451"/>
                    </a:lnTo>
                    <a:lnTo>
                      <a:pt x="45" y="8254"/>
                    </a:lnTo>
                    <a:lnTo>
                      <a:pt x="268" y="8655"/>
                    </a:lnTo>
                    <a:lnTo>
                      <a:pt x="848" y="8923"/>
                    </a:lnTo>
                    <a:lnTo>
                      <a:pt x="4372" y="8967"/>
                    </a:lnTo>
                    <a:lnTo>
                      <a:pt x="18783" y="9012"/>
                    </a:lnTo>
                    <a:lnTo>
                      <a:pt x="35780" y="8878"/>
                    </a:lnTo>
                    <a:lnTo>
                      <a:pt x="55723" y="8254"/>
                    </a:lnTo>
                    <a:lnTo>
                      <a:pt x="73434" y="7584"/>
                    </a:lnTo>
                    <a:lnTo>
                      <a:pt x="78253" y="7406"/>
                    </a:lnTo>
                    <a:lnTo>
                      <a:pt x="78342" y="0"/>
                    </a:lnTo>
                    <a:lnTo>
                      <a:pt x="75040" y="312"/>
                    </a:lnTo>
                    <a:lnTo>
                      <a:pt x="69597" y="625"/>
                    </a:lnTo>
                    <a:lnTo>
                      <a:pt x="60229" y="803"/>
                    </a:lnTo>
                    <a:lnTo>
                      <a:pt x="50815" y="1160"/>
                    </a:lnTo>
                    <a:lnTo>
                      <a:pt x="42205" y="1428"/>
                    </a:lnTo>
                    <a:lnTo>
                      <a:pt x="32791" y="1695"/>
                    </a:lnTo>
                    <a:lnTo>
                      <a:pt x="24716" y="1785"/>
                    </a:lnTo>
                    <a:lnTo>
                      <a:pt x="19407" y="1829"/>
                    </a:lnTo>
                    <a:lnTo>
                      <a:pt x="13295" y="1785"/>
                    </a:lnTo>
                    <a:lnTo>
                      <a:pt x="7718" y="1785"/>
                    </a:lnTo>
                    <a:close/>
                  </a:path>
                </a:pathLst>
              </a:custGeom>
              <a:solidFill>
                <a:schemeClr val="dk1"/>
              </a:solidFill>
              <a:ln cap="flat" cmpd="sng" w="28575">
                <a:solidFill>
                  <a:srgbClr val="000000"/>
                </a:solidFill>
                <a:prstDash val="solid"/>
                <a:round/>
                <a:headEnd len="med" w="med" type="none"/>
                <a:tailEnd len="med" w="med" type="none"/>
              </a:ln>
            </p:spPr>
          </p:sp>
        </p:grpSp>
      </p:grpSp>
      <p:grpSp>
        <p:nvGrpSpPr>
          <p:cNvPr id="106" name="Google Shape;106;p14"/>
          <p:cNvGrpSpPr/>
          <p:nvPr/>
        </p:nvGrpSpPr>
        <p:grpSpPr>
          <a:xfrm>
            <a:off x="221200" y="9356205"/>
            <a:ext cx="7246209" cy="379417"/>
            <a:chOff x="150" y="9175900"/>
            <a:chExt cx="7772400" cy="406925"/>
          </a:xfrm>
        </p:grpSpPr>
        <p:sp>
          <p:nvSpPr>
            <p:cNvPr id="107" name="Google Shape;107;p14"/>
            <p:cNvSpPr txBox="1"/>
            <p:nvPr/>
          </p:nvSpPr>
          <p:spPr>
            <a:xfrm>
              <a:off x="15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Animal &amp; Plant Adaptations</a:t>
              </a:r>
              <a:endParaRPr sz="900"/>
            </a:p>
          </p:txBody>
        </p:sp>
        <p:pic>
          <p:nvPicPr>
            <p:cNvPr id="108" name="Google Shape;108;p14"/>
            <p:cNvPicPr preferRelativeResize="0"/>
            <p:nvPr/>
          </p:nvPicPr>
          <p:blipFill rotWithShape="1">
            <a:blip r:embed="rId5">
              <a:alphaModFix/>
            </a:blip>
            <a:srcRect b="-34811" l="0" r="-3852" t="-11579"/>
            <a:stretch/>
          </p:blipFill>
          <p:spPr>
            <a:xfrm>
              <a:off x="3004538" y="9175900"/>
              <a:ext cx="1763323" cy="328500"/>
            </a:xfrm>
            <a:prstGeom prst="rect">
              <a:avLst/>
            </a:prstGeom>
            <a:noFill/>
            <a:ln>
              <a:noFill/>
            </a:ln>
          </p:spPr>
        </p:pic>
      </p:grpSp>
      <p:pic>
        <p:nvPicPr>
          <p:cNvPr id="109" name="Google Shape;109;p14"/>
          <p:cNvPicPr preferRelativeResize="0"/>
          <p:nvPr/>
        </p:nvPicPr>
        <p:blipFill>
          <a:blip r:embed="rId6">
            <a:alphaModFix/>
          </a:blip>
          <a:stretch>
            <a:fillRect/>
          </a:stretch>
        </p:blipFill>
        <p:spPr>
          <a:xfrm>
            <a:off x="2814850" y="668175"/>
            <a:ext cx="1322124" cy="1322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