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sta.org/draw-scientist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dsci.berkeley.edu/for-educators/prepare-and-plan/correcting-misconceptions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uron.illinois.edu/NGSS-posters.html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4d83c9a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4d83c9a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4d83c9a6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94d83c9a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94e0aff8df_1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94e0aff8df_1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94e0aff8df_1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94e0aff8df_1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4e0aff8df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94e0aff8df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Tip:  Check out </a:t>
            </a:r>
            <a:r>
              <a:rPr lang="en" u="sng">
                <a:solidFill>
                  <a:schemeClr val="hlink"/>
                </a:solidFill>
                <a:hlinkClick r:id="rId2"/>
              </a:rPr>
              <a:t>this page on NSTA</a:t>
            </a:r>
            <a:r>
              <a:rPr lang="en"/>
              <a:t> for more information about this lesson idea.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4e0aff8df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94e0aff8df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Tip:  Check out </a:t>
            </a:r>
            <a:r>
              <a:rPr lang="en" u="sng">
                <a:solidFill>
                  <a:schemeClr val="hlink"/>
                </a:solidFill>
                <a:hlinkClick r:id="rId2"/>
              </a:rPr>
              <a:t>this website</a:t>
            </a:r>
            <a:r>
              <a:rPr lang="en"/>
              <a:t> that describes several misconceptions in science.  Select a few that are most relevant to your learners/classroom needs.   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4e0aff8df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94e0aff8df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Tip:  Use this </a:t>
            </a:r>
            <a:r>
              <a:rPr lang="en" u="sng">
                <a:solidFill>
                  <a:schemeClr val="hlink"/>
                </a:solidFill>
                <a:hlinkClick r:id="rId2"/>
              </a:rPr>
              <a:t>website</a:t>
            </a:r>
            <a:r>
              <a:rPr lang="en"/>
              <a:t> to access a PDF one-pager of the Science and Engineering Practices.  Use the printout, or create your own checklist version that students can use to identify the SEPs in each of the videos.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4e0aff8df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4e0aff8df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4a7b969e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34a7b969e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hyperlink" Target="https://galacticpolymath.com/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2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 Title">
  <p:cSld name="Subsection 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292350" y="2193900"/>
            <a:ext cx="8559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None/>
              <a:defRPr b="1" sz="4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2" type="title"/>
          </p:nvPr>
        </p:nvSpPr>
        <p:spPr>
          <a:xfrm>
            <a:off x="292350" y="1438200"/>
            <a:ext cx="8559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9pPr>
          </a:lstStyle>
          <a:p/>
        </p:txBody>
      </p:sp>
      <p:sp>
        <p:nvSpPr>
          <p:cNvPr id="13" name="Google Shape;13;p2"/>
          <p:cNvSpPr txBox="1"/>
          <p:nvPr/>
        </p:nvSpPr>
        <p:spPr>
          <a:xfrm>
            <a:off x="1880275" y="4661075"/>
            <a:ext cx="52521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ontserrat"/>
              <a:buNone/>
            </a:pPr>
            <a:r>
              <a:rPr i="0" lang="en" sz="1100" u="none" cap="none" strike="noStrike">
                <a:solidFill>
                  <a:srgbClr val="595959"/>
                </a:solidFill>
                <a:uFill>
                  <a:noFill/>
                </a:uFill>
                <a:latin typeface="Noto Sans"/>
                <a:ea typeface="Noto Sans"/>
                <a:cs typeface="Noto Sans"/>
                <a:sym typeface="Noto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galacticpolymath.com</a:t>
            </a:r>
            <a:endParaRPr i="0" sz="1100" u="none" cap="none" strike="noStrike">
              <a:solidFill>
                <a:srgbClr val="595959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100"/>
              <a:buFont typeface="Montserrat"/>
              <a:buNone/>
            </a:pPr>
            <a:r>
              <a:rPr i="0" lang="en" sz="1100" u="none" cap="none" strike="noStrike">
                <a:solidFill>
                  <a:srgbClr val="595959"/>
                </a:solidFill>
                <a:uFill>
                  <a:noFill/>
                </a:uFill>
                <a:latin typeface="Noto Sans"/>
                <a:ea typeface="Noto Sans"/>
                <a:cs typeface="Noto Sans"/>
                <a:sym typeface="Noto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Shareable with attribution for noncommercial use. Remixing permitted</a:t>
            </a:r>
            <a:r>
              <a:rPr i="0" lang="en" sz="1100" u="none" cap="none" strike="noStrike">
                <a:solidFill>
                  <a:srgbClr val="595959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i="0" sz="1100" u="none" cap="none" strike="noStrike">
              <a:solidFill>
                <a:srgbClr val="595959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4" name="Google Shape;14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99190" y="4688325"/>
            <a:ext cx="786750" cy="2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52777" y="4314070"/>
            <a:ext cx="707651" cy="707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irect Question/focus">
  <p:cSld name="Subsection Title 4">
    <p:bg>
      <p:bgPr>
        <a:solidFill>
          <a:schemeClr val="accent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92350" y="2193900"/>
            <a:ext cx="8559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b="1"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63" name="Google Shape;63;p11"/>
          <p:cNvSpPr txBox="1"/>
          <p:nvPr>
            <p:ph idx="2" type="title"/>
          </p:nvPr>
        </p:nvSpPr>
        <p:spPr>
          <a:xfrm>
            <a:off x="292350" y="1438200"/>
            <a:ext cx="85593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ExtraLight"/>
              <a:buNone/>
              <a:defRPr sz="2400">
                <a:solidFill>
                  <a:srgbClr val="FFFFFF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ExtraLight"/>
              <a:buNone/>
              <a:defRPr sz="2400">
                <a:latin typeface="Noto Sans ExtraLight"/>
                <a:ea typeface="Noto Sans ExtraLight"/>
                <a:cs typeface="Noto Sans ExtraLight"/>
                <a:sym typeface="Noto Sans ExtraLight"/>
              </a:defRPr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70476" y="4377274"/>
            <a:ext cx="472251" cy="4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vity">
  <p:cSld name="ONE_COLUMN_TEXT_1"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150600" y="1519213"/>
            <a:ext cx="8842800" cy="2262600"/>
          </a:xfrm>
          <a:prstGeom prst="roundRect">
            <a:avLst>
              <a:gd fmla="val 16667" name="adj"/>
            </a:avLst>
          </a:prstGeom>
          <a:solidFill>
            <a:srgbClr val="F0F4FF">
              <a:alpha val="72070"/>
            </a:srgbClr>
          </a:solidFill>
          <a:ln cap="flat" cmpd="sng" w="9525">
            <a:solidFill>
              <a:srgbClr val="6C2D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292350" y="2193900"/>
            <a:ext cx="8559300" cy="7557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b="1" sz="44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8" name="Google Shape;68;p12"/>
          <p:cNvSpPr txBox="1"/>
          <p:nvPr>
            <p:ph idx="2" type="title"/>
          </p:nvPr>
        </p:nvSpPr>
        <p:spPr>
          <a:xfrm>
            <a:off x="292350" y="1438200"/>
            <a:ext cx="8559300" cy="755700"/>
          </a:xfrm>
          <a:prstGeom prst="rect">
            <a:avLst/>
          </a:prstGeom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ExtraLight"/>
              <a:buNone/>
              <a:defRPr sz="2400">
                <a:solidFill>
                  <a:schemeClr val="accent3"/>
                </a:solidFill>
                <a:latin typeface="Noto Sans ExtraLight"/>
                <a:ea typeface="Noto Sans ExtraLight"/>
                <a:cs typeface="Noto Sans ExtraLight"/>
                <a:sym typeface="Noto Sans ExtraLight"/>
              </a:defRPr>
            </a:lvl9pPr>
          </a:lstStyle>
          <a:p/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66615" l="54740" r="0" t="0"/>
          <a:stretch/>
        </p:blipFill>
        <p:spPr>
          <a:xfrm>
            <a:off x="5313725" y="-152400"/>
            <a:ext cx="3830277" cy="159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66615" l="54740" r="0" t="0"/>
          <a:stretch/>
        </p:blipFill>
        <p:spPr>
          <a:xfrm rot="10800000">
            <a:off x="0" y="3875300"/>
            <a:ext cx="3830277" cy="159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65000"/>
          </a:blip>
          <a:srcRect b="0" l="0" r="0" t="0"/>
          <a:stretch/>
        </p:blipFill>
        <p:spPr>
          <a:xfrm>
            <a:off x="8566976" y="4568784"/>
            <a:ext cx="457201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-Video Slide">
  <p:cSld name="ONE_COLUMN_TEXT_5">
    <p:bg>
      <p:bgPr>
        <a:solidFill>
          <a:srgbClr val="000000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175" y="-152400"/>
            <a:ext cx="8462828" cy="47644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5963675" y="2397900"/>
            <a:ext cx="2057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Video by: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3"/>
          <p:cNvSpPr txBox="1"/>
          <p:nvPr>
            <p:ph type="title"/>
          </p:nvPr>
        </p:nvSpPr>
        <p:spPr>
          <a:xfrm>
            <a:off x="1942050" y="3518750"/>
            <a:ext cx="3308100" cy="1065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Montserrat ExtraLight"/>
              <a:buNone/>
              <a:defRPr sz="2400">
                <a:latin typeface="Montserrat ExtraLight"/>
                <a:ea typeface="Montserrat ExtraLight"/>
                <a:cs typeface="Montserrat ExtraLight"/>
                <a:sym typeface="Montserrat ExtraLight"/>
              </a:defRPr>
            </a:lvl9pPr>
          </a:lstStyle>
          <a:p/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50" y="3534025"/>
            <a:ext cx="1326676" cy="10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1375" y="2695057"/>
            <a:ext cx="3308100" cy="190409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>
            <p:ph idx="2" type="title"/>
          </p:nvPr>
        </p:nvSpPr>
        <p:spPr>
          <a:xfrm>
            <a:off x="402100" y="304800"/>
            <a:ext cx="5393700" cy="13344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  <a:defRPr b="1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1">
  <p:cSld name="CUSTOM_1">
    <p:bg>
      <p:bgPr>
        <a:solidFill>
          <a:schemeClr val="accent5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4"/>
          <p:cNvGrpSpPr/>
          <p:nvPr/>
        </p:nvGrpSpPr>
        <p:grpSpPr>
          <a:xfrm>
            <a:off x="0" y="31925"/>
            <a:ext cx="9143991" cy="5111577"/>
            <a:chOff x="0" y="31925"/>
            <a:chExt cx="9143991" cy="5111577"/>
          </a:xfrm>
        </p:grpSpPr>
        <p:pic>
          <p:nvPicPr>
            <p:cNvPr id="81" name="Google Shape;81;p14"/>
            <p:cNvPicPr preferRelativeResize="0"/>
            <p:nvPr/>
          </p:nvPicPr>
          <p:blipFill rotWithShape="1">
            <a:blip r:embed="rId2">
              <a:alphaModFix amt="48000"/>
            </a:blip>
            <a:srcRect b="3316" l="0" r="0" t="0"/>
            <a:stretch/>
          </p:blipFill>
          <p:spPr>
            <a:xfrm>
              <a:off x="0" y="170600"/>
              <a:ext cx="4200099" cy="497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14"/>
            <p:cNvPicPr preferRelativeResize="0"/>
            <p:nvPr/>
          </p:nvPicPr>
          <p:blipFill rotWithShape="1">
            <a:blip r:embed="rId2">
              <a:alphaModFix amt="48000"/>
            </a:blip>
            <a:srcRect b="3316" l="0" r="0" t="0"/>
            <a:stretch/>
          </p:blipFill>
          <p:spPr>
            <a:xfrm>
              <a:off x="4272350" y="170600"/>
              <a:ext cx="4200099" cy="497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/>
            <p:cNvPicPr preferRelativeResize="0"/>
            <p:nvPr/>
          </p:nvPicPr>
          <p:blipFill rotWithShape="1">
            <a:blip r:embed="rId2">
              <a:alphaModFix amt="48000"/>
            </a:blip>
            <a:srcRect b="0" l="0" r="85731" t="2305"/>
            <a:stretch/>
          </p:blipFill>
          <p:spPr>
            <a:xfrm>
              <a:off x="8544690" y="31925"/>
              <a:ext cx="599302" cy="502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Google Shape;84;p14"/>
          <p:cNvSpPr/>
          <p:nvPr/>
        </p:nvSpPr>
        <p:spPr>
          <a:xfrm>
            <a:off x="1070400" y="1932300"/>
            <a:ext cx="7683300" cy="21672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666750" y="1529150"/>
            <a:ext cx="7858500" cy="23418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438150" y="929775"/>
            <a:ext cx="7858500" cy="2712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66750" y="2088775"/>
            <a:ext cx="7476900" cy="11379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2" type="title"/>
          </p:nvPr>
        </p:nvSpPr>
        <p:spPr>
          <a:xfrm>
            <a:off x="584700" y="1147500"/>
            <a:ext cx="736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Font typeface="Noto Sans ExtraLight"/>
              <a:buNone/>
              <a:defRPr sz="3900">
                <a:latin typeface="Noto Sans ExtraLight"/>
                <a:ea typeface="Noto Sans ExtraLight"/>
                <a:cs typeface="Noto Sans ExtraLight"/>
                <a:sym typeface="Noto Sans Extra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89" name="Google Shape;89;p14"/>
          <p:cNvCxnSpPr/>
          <p:nvPr/>
        </p:nvCxnSpPr>
        <p:spPr>
          <a:xfrm flipH="1" rot="10800000">
            <a:off x="425100" y="1789800"/>
            <a:ext cx="6673800" cy="18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 amt="55000"/>
          </a:blip>
          <a:srcRect b="0" l="0" r="0" t="0"/>
          <a:stretch/>
        </p:blipFill>
        <p:spPr>
          <a:xfrm>
            <a:off x="8566976" y="4568784"/>
            <a:ext cx="457201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iew Slide 1">
  <p:cSld name="CUSTOM_1_1">
    <p:bg>
      <p:bgPr>
        <a:gradFill>
          <a:gsLst>
            <a:gs pos="0">
              <a:schemeClr val="accent4"/>
            </a:gs>
            <a:gs pos="18000">
              <a:schemeClr val="accent2"/>
            </a:gs>
            <a:gs pos="61000">
              <a:schemeClr val="accent3"/>
            </a:gs>
            <a:gs pos="100000">
              <a:schemeClr val="dk2"/>
            </a:gs>
          </a:gsLst>
          <a:lin ang="0" scaled="0"/>
        </a:gra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324450" y="170100"/>
            <a:ext cx="8477400" cy="4755900"/>
          </a:xfrm>
          <a:prstGeom prst="roundRect">
            <a:avLst>
              <a:gd fmla="val 660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5"/>
          <p:cNvSpPr txBox="1"/>
          <p:nvPr>
            <p:ph type="title"/>
          </p:nvPr>
        </p:nvSpPr>
        <p:spPr>
          <a:xfrm>
            <a:off x="488025" y="374025"/>
            <a:ext cx="8206500" cy="6822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9pPr>
          </a:lstStyle>
          <a:p/>
        </p:txBody>
      </p:sp>
      <p:pic>
        <p:nvPicPr>
          <p:cNvPr id="94" name="Google Shape;9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52916" y="4768775"/>
            <a:ext cx="310324" cy="31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black">
  <p:cSld name="BLANK_3">
    <p:bg>
      <p:bgPr>
        <a:solidFill>
          <a:srgbClr val="00000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section w/Basic Info">
  <p:cSld name="Subsection w/Basic Info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4"/>
          <p:cNvGrpSpPr/>
          <p:nvPr/>
        </p:nvGrpSpPr>
        <p:grpSpPr>
          <a:xfrm>
            <a:off x="412288" y="4703516"/>
            <a:ext cx="8561771" cy="360727"/>
            <a:chOff x="412300" y="4696837"/>
            <a:chExt cx="8561771" cy="360727"/>
          </a:xfrm>
        </p:grpSpPr>
        <p:pic>
          <p:nvPicPr>
            <p:cNvPr id="19" name="Google Shape;19;p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8613329" y="4696837"/>
              <a:ext cx="360742" cy="3607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20;p4"/>
            <p:cNvCxnSpPr/>
            <p:nvPr/>
          </p:nvCxnSpPr>
          <p:spPr>
            <a:xfrm>
              <a:off x="412300" y="4968200"/>
              <a:ext cx="53079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" name="Google Shape;21;p4"/>
            <p:cNvCxnSpPr/>
            <p:nvPr/>
          </p:nvCxnSpPr>
          <p:spPr>
            <a:xfrm>
              <a:off x="5823475" y="4968200"/>
              <a:ext cx="1613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4"/>
            <p:cNvCxnSpPr/>
            <p:nvPr/>
          </p:nvCxnSpPr>
          <p:spPr>
            <a:xfrm>
              <a:off x="7517375" y="4968200"/>
              <a:ext cx="833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3" name="Google Shape;23;p4"/>
          <p:cNvSpPr txBox="1"/>
          <p:nvPr>
            <p:ph type="title"/>
          </p:nvPr>
        </p:nvSpPr>
        <p:spPr>
          <a:xfrm>
            <a:off x="209025" y="0"/>
            <a:ext cx="77970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oto Sans Medium"/>
              <a:buNone/>
              <a:defRPr sz="3000"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27950" y="795326"/>
            <a:ext cx="82881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1pPr>
            <a:lvl2pPr indent="-36195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800"/>
            </a:lvl2pPr>
            <a:lvl3pPr indent="-36195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800"/>
            </a:lvl3pPr>
            <a:lvl4pPr indent="-36195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800"/>
            </a:lvl4pPr>
            <a:lvl5pPr indent="-36195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800"/>
            </a:lvl5pPr>
            <a:lvl6pPr indent="-36195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■"/>
              <a:defRPr sz="2800"/>
            </a:lvl6pPr>
            <a:lvl7pPr indent="-36195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  <a:defRPr sz="2800"/>
            </a:lvl7pPr>
            <a:lvl8pPr indent="-36195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800"/>
            </a:lvl8pPr>
            <a:lvl9pPr indent="-36195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■"/>
              <a:defRPr sz="2800"/>
            </a:lvl9pPr>
          </a:lstStyle>
          <a:p/>
        </p:txBody>
      </p:sp>
      <p:cxnSp>
        <p:nvCxnSpPr>
          <p:cNvPr id="25" name="Google Shape;25;p4"/>
          <p:cNvCxnSpPr/>
          <p:nvPr/>
        </p:nvCxnSpPr>
        <p:spPr>
          <a:xfrm>
            <a:off x="209025" y="597938"/>
            <a:ext cx="8436900" cy="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 Notes">
  <p:cSld name="Side Note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210900" y="188850"/>
            <a:ext cx="8722200" cy="4765800"/>
          </a:xfrm>
          <a:prstGeom prst="rect">
            <a:avLst/>
          </a:prstGeom>
          <a:noFill/>
          <a:ln cap="flat" cmpd="sng" w="19050">
            <a:solidFill>
              <a:srgbClr val="6C2D8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825425" y="250825"/>
            <a:ext cx="64875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vered By Your Grace"/>
              <a:buNone/>
            </a:pPr>
            <a:r>
              <a:rPr b="0" i="0" lang="en" sz="3600" u="none" cap="none" strike="noStrike">
                <a:solidFill>
                  <a:srgbClr val="363636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SIDE NOTE:</a:t>
            </a:r>
            <a:endParaRPr b="0" i="0" sz="3600" u="none" cap="none" strike="noStrike">
              <a:solidFill>
                <a:srgbClr val="363636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sp>
        <p:nvSpPr>
          <p:cNvPr id="29" name="Google Shape;29;p5"/>
          <p:cNvSpPr/>
          <p:nvPr/>
        </p:nvSpPr>
        <p:spPr>
          <a:xfrm rot="5400000">
            <a:off x="156900" y="134850"/>
            <a:ext cx="632400" cy="6324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 rot="-5400000">
            <a:off x="210900" y="188850"/>
            <a:ext cx="524400" cy="524400"/>
          </a:xfrm>
          <a:prstGeom prst="rtTriangle">
            <a:avLst/>
          </a:prstGeom>
          <a:solidFill>
            <a:srgbClr val="5E267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636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867375" y="1111225"/>
            <a:ext cx="7454100" cy="34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636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67392" y="4517066"/>
            <a:ext cx="360742" cy="36072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75500" y="1232175"/>
            <a:ext cx="7141800" cy="3177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1200"/>
              </a:spcBef>
              <a:spcAft>
                <a:spcPts val="0"/>
              </a:spcAft>
              <a:buSzPts val="1700"/>
              <a:buChar char="○"/>
              <a:defRPr sz="2000"/>
            </a:lvl2pPr>
            <a:lvl3pPr indent="-336550" lvl="2" marL="1371600">
              <a:spcBef>
                <a:spcPts val="1200"/>
              </a:spcBef>
              <a:spcAft>
                <a:spcPts val="0"/>
              </a:spcAft>
              <a:buSzPts val="1700"/>
              <a:buChar char="■"/>
              <a:defRPr sz="2000"/>
            </a:lvl3pPr>
            <a:lvl4pPr indent="-336550" lvl="3" marL="1828800">
              <a:spcBef>
                <a:spcPts val="1200"/>
              </a:spcBef>
              <a:spcAft>
                <a:spcPts val="0"/>
              </a:spcAft>
              <a:buSzPts val="1700"/>
              <a:buChar char="●"/>
              <a:defRPr sz="2000"/>
            </a:lvl4pPr>
            <a:lvl5pPr indent="-336550" lvl="4" marL="2286000">
              <a:spcBef>
                <a:spcPts val="1200"/>
              </a:spcBef>
              <a:spcAft>
                <a:spcPts val="0"/>
              </a:spcAft>
              <a:buSzPts val="1700"/>
              <a:buChar char="○"/>
              <a:defRPr sz="2000"/>
            </a:lvl5pPr>
            <a:lvl6pPr indent="-336550" lvl="5" marL="2743200">
              <a:spcBef>
                <a:spcPts val="1200"/>
              </a:spcBef>
              <a:spcAft>
                <a:spcPts val="0"/>
              </a:spcAft>
              <a:buSzPts val="1700"/>
              <a:buChar char="■"/>
              <a:defRPr sz="2000"/>
            </a:lvl6pPr>
            <a:lvl7pPr indent="-336550" lvl="6" marL="3200400">
              <a:spcBef>
                <a:spcPts val="1200"/>
              </a:spcBef>
              <a:spcAft>
                <a:spcPts val="0"/>
              </a:spcAft>
              <a:buSzPts val="1700"/>
              <a:buChar char="●"/>
              <a:defRPr sz="2000"/>
            </a:lvl7pPr>
            <a:lvl8pPr indent="-336550" lvl="7" marL="3657600">
              <a:spcBef>
                <a:spcPts val="1200"/>
              </a:spcBef>
              <a:spcAft>
                <a:spcPts val="0"/>
              </a:spcAft>
              <a:buSzPts val="1700"/>
              <a:buChar char="○"/>
              <a:defRPr sz="2000"/>
            </a:lvl8pPr>
            <a:lvl9pPr indent="-336550" lvl="8" marL="4114800">
              <a:spcBef>
                <a:spcPts val="1200"/>
              </a:spcBef>
              <a:spcAft>
                <a:spcPts val="1000"/>
              </a:spcAft>
              <a:buSzPts val="1700"/>
              <a:buChar char="■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-white-logo" type="blank">
  <p:cSld name="BLANK">
    <p:bg>
      <p:bgPr>
        <a:solidFill>
          <a:schemeClr val="accent6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01484" y="4608275"/>
            <a:ext cx="393643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 logo">
  <p:cSld name="BLANK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3317" y="4703516"/>
            <a:ext cx="360742" cy="36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 ">
  <p:cSld name="CUSTOM_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415150" y="1495975"/>
            <a:ext cx="8207700" cy="3156900"/>
          </a:xfrm>
          <a:prstGeom prst="roundRect">
            <a:avLst>
              <a:gd fmla="val 11371" name="adj"/>
            </a:avLst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644950" y="1757225"/>
            <a:ext cx="7738500" cy="26343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68599" y="323575"/>
            <a:ext cx="2936774" cy="6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6522051" y="323575"/>
            <a:ext cx="2936774" cy="6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613" y="203761"/>
            <a:ext cx="3321150" cy="9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/>
        </p:nvSpPr>
        <p:spPr>
          <a:xfrm>
            <a:off x="2853625" y="287125"/>
            <a:ext cx="33213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Conclusion</a:t>
            </a:r>
            <a:endParaRPr b="1" sz="3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5900" y="4552900"/>
            <a:ext cx="481724" cy="48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/Prompt Slides - gradient" type="titleOnly">
  <p:cSld name="TITLE_ONLY">
    <p:bg>
      <p:bgPr>
        <a:gradFill>
          <a:gsLst>
            <a:gs pos="0">
              <a:schemeClr val="accent3"/>
            </a:gs>
            <a:gs pos="58000">
              <a:srgbClr val="B63597"/>
            </a:gs>
            <a:gs pos="100000">
              <a:schemeClr val="accent4"/>
            </a:gs>
          </a:gsLst>
          <a:lin ang="10801400" scaled="0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871200" y="1758600"/>
            <a:ext cx="69924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Medium"/>
              <a:buNone/>
              <a:defRPr sz="3700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07875" y="4434483"/>
            <a:ext cx="548702" cy="54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ext w/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175" y="-152400"/>
            <a:ext cx="8462828" cy="4764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0"/>
          <p:cNvGrpSpPr/>
          <p:nvPr/>
        </p:nvGrpSpPr>
        <p:grpSpPr>
          <a:xfrm>
            <a:off x="412288" y="4703516"/>
            <a:ext cx="8561771" cy="360727"/>
            <a:chOff x="412300" y="4696837"/>
            <a:chExt cx="8561771" cy="360727"/>
          </a:xfrm>
        </p:grpSpPr>
        <p:pic>
          <p:nvPicPr>
            <p:cNvPr id="55" name="Google Shape;5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13329" y="4696837"/>
              <a:ext cx="360742" cy="36072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6" name="Google Shape;56;p10"/>
            <p:cNvCxnSpPr/>
            <p:nvPr/>
          </p:nvCxnSpPr>
          <p:spPr>
            <a:xfrm>
              <a:off x="412300" y="4968200"/>
              <a:ext cx="53079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7" name="Google Shape;57;p10"/>
            <p:cNvCxnSpPr/>
            <p:nvPr/>
          </p:nvCxnSpPr>
          <p:spPr>
            <a:xfrm>
              <a:off x="5823475" y="4968200"/>
              <a:ext cx="1613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dot"/>
              <a:round/>
              <a:headEnd len="sm" w="sm" type="none"/>
              <a:tailEnd len="sm" w="sm" type="none"/>
            </a:ln>
          </p:spPr>
        </p:cxnSp>
        <p:cxnSp>
          <p:nvCxnSpPr>
            <p:cNvPr id="58" name="Google Shape;58;p10"/>
            <p:cNvCxnSpPr/>
            <p:nvPr/>
          </p:nvCxnSpPr>
          <p:spPr>
            <a:xfrm>
              <a:off x="7517375" y="4968200"/>
              <a:ext cx="833400" cy="0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9" name="Google Shape;59;p10"/>
          <p:cNvSpPr txBox="1"/>
          <p:nvPr>
            <p:ph type="title"/>
          </p:nvPr>
        </p:nvSpPr>
        <p:spPr>
          <a:xfrm>
            <a:off x="338625" y="222150"/>
            <a:ext cx="50274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900"/>
              <a:buFont typeface="Noto Sans SemiBold"/>
              <a:buNone/>
              <a:defRPr sz="4000">
                <a:solidFill>
                  <a:srgbClr val="363636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2100"/>
              <a:buNone/>
              <a:defRPr>
                <a:solidFill>
                  <a:srgbClr val="363636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75425" y="1556750"/>
            <a:ext cx="82881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800"/>
              <a:buChar char="●"/>
              <a:defRPr sz="2400">
                <a:solidFill>
                  <a:srgbClr val="363636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Char char="○"/>
              <a:defRPr sz="2400">
                <a:solidFill>
                  <a:srgbClr val="363636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Char char="■"/>
              <a:defRPr sz="2400">
                <a:solidFill>
                  <a:srgbClr val="363636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Char char="●"/>
              <a:defRPr sz="2400">
                <a:solidFill>
                  <a:srgbClr val="363636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Char char="○"/>
              <a:defRPr sz="2400">
                <a:solidFill>
                  <a:srgbClr val="363636"/>
                </a:solidFill>
              </a:defRPr>
            </a:lvl5pPr>
            <a:lvl6pPr indent="-3429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Char char="■"/>
              <a:defRPr sz="2400">
                <a:solidFill>
                  <a:srgbClr val="363636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Char char="●"/>
              <a:defRPr sz="2400">
                <a:solidFill>
                  <a:srgbClr val="363636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363636"/>
              </a:buClr>
              <a:buSzPts val="1800"/>
              <a:buChar char="○"/>
              <a:defRPr sz="2400">
                <a:solidFill>
                  <a:srgbClr val="363636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000"/>
              </a:spcAft>
              <a:buClr>
                <a:srgbClr val="363636"/>
              </a:buClr>
              <a:buSzPts val="1800"/>
              <a:buChar char="■"/>
              <a:defRPr sz="2400">
                <a:solidFill>
                  <a:srgbClr val="36363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"/>
              <a:buNone/>
              <a:defRPr i="0" sz="21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●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"/>
              <a:buChar char="○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"/>
              <a:buChar char="■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"/>
              <a:buChar char="●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"/>
              <a:buChar char="○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"/>
              <a:buChar char="■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"/>
              <a:buChar char="●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"/>
              <a:buChar char="○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Noto Sans"/>
              <a:buChar char="■"/>
              <a:defRPr i="0" sz="1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95308" y="-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buClr>
                <a:schemeClr val="dk2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Relationship Id="rId4" Type="http://schemas.openxmlformats.org/officeDocument/2006/relationships/hyperlink" Target="http://bit.ly/4orEdju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bit.ly/4orEdju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bsky.app/profile/galacticpolymath.com" TargetMode="External"/><Relationship Id="rId8" Type="http://schemas.openxmlformats.org/officeDocument/2006/relationships/hyperlink" Target="https://www.linkedin.com/company/galactic-polymath/" TargetMode="External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hyperlink" Target="http://bit.ly/4orEdju" TargetMode="External"/><Relationship Id="rId9" Type="http://schemas.openxmlformats.org/officeDocument/2006/relationships/image" Target="../media/image11.png"/><Relationship Id="rId5" Type="http://schemas.openxmlformats.org/officeDocument/2006/relationships/hyperlink" Target="https://bit.ly/4orEdju" TargetMode="External"/><Relationship Id="rId6" Type="http://schemas.openxmlformats.org/officeDocument/2006/relationships/image" Target="../media/image7.png"/><Relationship Id="rId7" Type="http://schemas.openxmlformats.org/officeDocument/2006/relationships/hyperlink" Target="https://bsky.app/profile/galacticpolymath.com" TargetMode="External"/><Relationship Id="rId8" Type="http://schemas.openxmlformats.org/officeDocument/2006/relationships/hyperlink" Target="https://www.linkedin.com/company/galactic-polymath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playlist?list=PLz-D3xOC0d89Fml_QMFsM6xJNFriL6vQ5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ncse.ngo/about" TargetMode="External"/><Relationship Id="rId4" Type="http://schemas.openxmlformats.org/officeDocument/2006/relationships/hyperlink" Target="https://civicsciencemedia.org/about-the-lab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8539575" y="4619275"/>
            <a:ext cx="5241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0" name="Google Shape;100;p16" title="#MySciJourney2025_Teach-1-MySciJourney_VOTE_square_cov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025" y="305125"/>
            <a:ext cx="3280800" cy="3280800"/>
          </a:xfrm>
          <a:prstGeom prst="roundRect">
            <a:avLst>
              <a:gd fmla="val 9249" name="adj"/>
            </a:avLst>
          </a:prstGeom>
          <a:noFill/>
          <a:ln>
            <a:noFill/>
          </a:ln>
        </p:spPr>
      </p:pic>
      <p:sp>
        <p:nvSpPr>
          <p:cNvPr id="101" name="Google Shape;101;p16">
            <a:hlinkClick r:id="rId4"/>
          </p:cNvPr>
          <p:cNvSpPr txBox="1"/>
          <p:nvPr/>
        </p:nvSpPr>
        <p:spPr>
          <a:xfrm>
            <a:off x="5979233" y="258169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Noto Sans SemiBold"/>
                <a:ea typeface="Noto Sans SemiBold"/>
                <a:cs typeface="Noto Sans SemiBold"/>
                <a:sym typeface="Noto Sans SemiBold"/>
                <a:hlinkClick r:id="rId5"/>
              </a:rPr>
              <a:t>bit.ly/4orEdju</a:t>
            </a:r>
            <a:endParaRPr sz="2500"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pic>
        <p:nvPicPr>
          <p:cNvPr id="102" name="Google Shape;102;p16" title="bit.ly_4orEdju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4375" y="2355975"/>
            <a:ext cx="1272502" cy="1608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4763625" y="419100"/>
            <a:ext cx="4262100" cy="3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"/>
              <a:buAutoNum type="arabicPeriod"/>
            </a:pPr>
            <a:r>
              <a:rPr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Watch videos in this playlist</a:t>
            </a:r>
            <a:endParaRPr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"/>
              <a:buAutoNum type="arabicPeriod"/>
            </a:pPr>
            <a:r>
              <a:rPr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Hit “Like” to Vote on Your Favs</a:t>
            </a:r>
            <a:endParaRPr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oto Sans"/>
              <a:buAutoNum type="arabicPeriod"/>
            </a:pPr>
            <a:r>
              <a:rPr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Ask the scientist a question or give them kudos in the comments!</a:t>
            </a:r>
            <a:endParaRPr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961150" y="3927900"/>
            <a:ext cx="3624000" cy="1071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-1968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"/>
              <a:buChar char="●"/>
            </a:pP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(Check back for new submissions until Nov. 3, 2025)</a:t>
            </a:r>
            <a:endParaRPr sz="13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96850" lvl="0" marL="114300" rtl="0" algn="l">
              <a:spcBef>
                <a:spcPts val="0"/>
              </a:spcBef>
              <a:spcAft>
                <a:spcPts val="0"/>
              </a:spcAft>
              <a:buSzPts val="1300"/>
              <a:buFont typeface="Noto Sans"/>
              <a:buChar char="●"/>
            </a:pP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Awards announced at </a:t>
            </a:r>
            <a:r>
              <a:rPr lang="en" sz="1300" u="sng">
                <a:solidFill>
                  <a:schemeClr val="hlink"/>
                </a:solidFill>
                <a:latin typeface="Noto Sans"/>
                <a:ea typeface="Noto Sans"/>
                <a:cs typeface="Noto Sans"/>
                <a:sym typeface="Noto Sans"/>
                <a:hlinkClick r:id="rId7"/>
              </a:rPr>
              <a:t>GP’s Bluesky</a:t>
            </a: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and </a:t>
            </a:r>
            <a:r>
              <a:rPr lang="en" sz="1300" u="sng">
                <a:solidFill>
                  <a:schemeClr val="hlink"/>
                </a:solidFill>
                <a:latin typeface="Noto Sans"/>
                <a:ea typeface="Noto Sans"/>
                <a:cs typeface="Noto Sans"/>
                <a:sym typeface="Noto Sans"/>
                <a:hlinkClick r:id="rId8"/>
              </a:rPr>
              <a:t>LinkedIn</a:t>
            </a: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accounts on Nov. 18, 2025!</a:t>
            </a:r>
            <a:endParaRPr sz="1300"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5" name="Google Shape;105;p16" title="gp_color-logo+BlTxt_horiz_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883" y="3929889"/>
            <a:ext cx="2289626" cy="2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78275" y="4503049"/>
            <a:ext cx="1473900" cy="52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65200" y="4521825"/>
            <a:ext cx="486300" cy="4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669025" y="3595868"/>
            <a:ext cx="1272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666666"/>
                </a:solidFill>
                <a:latin typeface="Noto Sans"/>
                <a:ea typeface="Noto Sans"/>
                <a:cs typeface="Noto Sans"/>
                <a:sym typeface="Noto Sans"/>
              </a:rPr>
              <a:t>a project of</a:t>
            </a:r>
            <a:endParaRPr i="1" sz="1100">
              <a:solidFill>
                <a:srgbClr val="666666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69025" y="4205507"/>
            <a:ext cx="1473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666666"/>
                </a:solidFill>
                <a:latin typeface="Noto Sans"/>
                <a:ea typeface="Noto Sans"/>
                <a:cs typeface="Noto Sans"/>
                <a:sym typeface="Noto Sans"/>
              </a:rPr>
              <a:t>with funding from</a:t>
            </a:r>
            <a:endParaRPr i="1" sz="1100">
              <a:solidFill>
                <a:srgbClr val="666666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8539575" y="4619275"/>
            <a:ext cx="5241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97" name="Google Shape;197;p25" title="#MySciJourney2025_Teach-1-MySciJourney_VOTE_square_cov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025" y="305125"/>
            <a:ext cx="3280800" cy="3280800"/>
          </a:xfrm>
          <a:prstGeom prst="roundRect">
            <a:avLst>
              <a:gd fmla="val 9249" name="adj"/>
            </a:avLst>
          </a:prstGeom>
          <a:noFill/>
          <a:ln>
            <a:noFill/>
          </a:ln>
        </p:spPr>
      </p:pic>
      <p:sp>
        <p:nvSpPr>
          <p:cNvPr id="198" name="Google Shape;198;p25">
            <a:hlinkClick r:id="rId4"/>
          </p:cNvPr>
          <p:cNvSpPr txBox="1"/>
          <p:nvPr/>
        </p:nvSpPr>
        <p:spPr>
          <a:xfrm>
            <a:off x="5979233" y="258169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Noto Sans SemiBold"/>
                <a:ea typeface="Noto Sans SemiBold"/>
                <a:cs typeface="Noto Sans SemiBold"/>
                <a:sym typeface="Noto Sans SemiBold"/>
                <a:hlinkClick r:id="rId5"/>
              </a:rPr>
              <a:t>bit.ly/4orEdju</a:t>
            </a:r>
            <a:endParaRPr sz="2500">
              <a:latin typeface="Noto Sans SemiBold"/>
              <a:ea typeface="Noto Sans SemiBold"/>
              <a:cs typeface="Noto Sans SemiBold"/>
              <a:sym typeface="Noto Sans SemiBold"/>
            </a:endParaRPr>
          </a:p>
        </p:txBody>
      </p:sp>
      <p:pic>
        <p:nvPicPr>
          <p:cNvPr id="199" name="Google Shape;199;p25" title="bit.ly_4orEdju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4375" y="2355975"/>
            <a:ext cx="1272502" cy="160867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/>
        </p:nvSpPr>
        <p:spPr>
          <a:xfrm>
            <a:off x="4763625" y="419100"/>
            <a:ext cx="4262100" cy="25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"/>
              <a:buAutoNum type="arabicPeriod"/>
            </a:pPr>
            <a:r>
              <a:rPr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Watch videos in this playlist</a:t>
            </a:r>
            <a:endParaRPr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"/>
              <a:buAutoNum type="arabicPeriod"/>
            </a:pPr>
            <a:r>
              <a:rPr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Hit “Like” to Vote on Your Favs</a:t>
            </a:r>
            <a:endParaRPr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Noto Sans"/>
              <a:buAutoNum type="arabicPeriod"/>
            </a:pPr>
            <a:r>
              <a:rPr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Ask the scientist a question or give them kudos in the comments!</a:t>
            </a:r>
            <a:endParaRPr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4961150" y="3927900"/>
            <a:ext cx="3624000" cy="1071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-196850" lvl="0" marL="1143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"/>
              <a:buChar char="●"/>
            </a:pP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(Check back for new submissions until Nov. 3, 2025)</a:t>
            </a:r>
            <a:endParaRPr sz="13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196850" lvl="0" marL="114300" rtl="0" algn="l">
              <a:spcBef>
                <a:spcPts val="0"/>
              </a:spcBef>
              <a:spcAft>
                <a:spcPts val="0"/>
              </a:spcAft>
              <a:buSzPts val="1300"/>
              <a:buFont typeface="Noto Sans"/>
              <a:buChar char="●"/>
            </a:pP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Awards announced at </a:t>
            </a:r>
            <a:r>
              <a:rPr lang="en" sz="1300" u="sng">
                <a:solidFill>
                  <a:schemeClr val="hlink"/>
                </a:solidFill>
                <a:latin typeface="Noto Sans"/>
                <a:ea typeface="Noto Sans"/>
                <a:cs typeface="Noto Sans"/>
                <a:sym typeface="Noto Sans"/>
                <a:hlinkClick r:id="rId7"/>
              </a:rPr>
              <a:t>GP’s Bluesky</a:t>
            </a: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and </a:t>
            </a:r>
            <a:r>
              <a:rPr lang="en" sz="1300" u="sng">
                <a:solidFill>
                  <a:schemeClr val="hlink"/>
                </a:solidFill>
                <a:latin typeface="Noto Sans"/>
                <a:ea typeface="Noto Sans"/>
                <a:cs typeface="Noto Sans"/>
                <a:sym typeface="Noto Sans"/>
                <a:hlinkClick r:id="rId8"/>
              </a:rPr>
              <a:t>LinkedIn</a:t>
            </a:r>
            <a:r>
              <a:rPr lang="en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accounts on Nov. 18, 2025!</a:t>
            </a:r>
            <a:endParaRPr sz="1300"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02" name="Google Shape;202;p25" title="gp_color-logo+BlTxt_horiz_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61883" y="3929889"/>
            <a:ext cx="2289626" cy="2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78275" y="4503049"/>
            <a:ext cx="1473900" cy="523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65200" y="4521825"/>
            <a:ext cx="486300" cy="4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5"/>
          <p:cNvSpPr txBox="1"/>
          <p:nvPr/>
        </p:nvSpPr>
        <p:spPr>
          <a:xfrm>
            <a:off x="669025" y="3595868"/>
            <a:ext cx="1272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666666"/>
                </a:solidFill>
                <a:latin typeface="Noto Sans"/>
                <a:ea typeface="Noto Sans"/>
                <a:cs typeface="Noto Sans"/>
                <a:sym typeface="Noto Sans"/>
              </a:rPr>
              <a:t>a project of</a:t>
            </a:r>
            <a:endParaRPr i="1" sz="1100">
              <a:solidFill>
                <a:srgbClr val="666666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669025" y="4205507"/>
            <a:ext cx="1473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666666"/>
                </a:solidFill>
                <a:latin typeface="Noto Sans"/>
                <a:ea typeface="Noto Sans"/>
                <a:cs typeface="Noto Sans"/>
                <a:sym typeface="Noto Sans"/>
              </a:rPr>
              <a:t>with funding from</a:t>
            </a:r>
            <a:endParaRPr i="1" sz="1100">
              <a:solidFill>
                <a:srgbClr val="666666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idx="4294967295" type="title"/>
          </p:nvPr>
        </p:nvSpPr>
        <p:spPr>
          <a:xfrm>
            <a:off x="427875" y="214650"/>
            <a:ext cx="6714300" cy="9930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3"/>
                </a:solidFill>
                <a:latin typeface="Noto Sans Thin"/>
                <a:ea typeface="Noto Sans Thin"/>
                <a:cs typeface="Noto Sans Thin"/>
                <a:sym typeface="Noto Sans Thin"/>
              </a:rPr>
              <a:t>Learning Objectives</a:t>
            </a:r>
            <a:endParaRPr sz="5600">
              <a:solidFill>
                <a:schemeClr val="accent3"/>
              </a:solidFill>
              <a:latin typeface="Noto Sans Thin"/>
              <a:ea typeface="Noto Sans Thin"/>
              <a:cs typeface="Noto Sans Thin"/>
              <a:sym typeface="Noto Sans Thin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>
            <a:off x="569807" y="1046041"/>
            <a:ext cx="6310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16" name="Google Shape;116;p17"/>
          <p:cNvSpPr txBox="1"/>
          <p:nvPr/>
        </p:nvSpPr>
        <p:spPr>
          <a:xfrm>
            <a:off x="1315350" y="1274375"/>
            <a:ext cx="6763200" cy="3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636"/>
                </a:solidFill>
                <a:latin typeface="Montserrat"/>
                <a:ea typeface="Montserrat"/>
                <a:cs typeface="Montserrat"/>
                <a:sym typeface="Montserrat"/>
              </a:rPr>
              <a:t>Students will be able to:</a:t>
            </a:r>
            <a:endParaRPr b="1" sz="2200">
              <a:solidFill>
                <a:srgbClr val="3636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363636"/>
              </a:buClr>
              <a:buSzPts val="2200"/>
              <a:buFont typeface="Montserrat"/>
              <a:buAutoNum type="arabicPeriod"/>
            </a:pPr>
            <a:r>
              <a:rPr lang="en" sz="2200">
                <a:solidFill>
                  <a:srgbClr val="363636"/>
                </a:solidFill>
                <a:latin typeface="Montserrat"/>
                <a:ea typeface="Montserrat"/>
                <a:cs typeface="Montserrat"/>
                <a:sym typeface="Montserrat"/>
              </a:rPr>
              <a:t>Understand that the nature of science is diverse, dynamic, and requires resilience.</a:t>
            </a:r>
            <a:endParaRPr sz="2200">
              <a:solidFill>
                <a:srgbClr val="3636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363636"/>
              </a:buClr>
              <a:buSzPts val="2200"/>
              <a:buFont typeface="Montserrat"/>
              <a:buAutoNum type="arabicPeriod"/>
            </a:pPr>
            <a:r>
              <a:rPr lang="en" sz="2200">
                <a:solidFill>
                  <a:srgbClr val="363636"/>
                </a:solidFill>
                <a:latin typeface="Montserrat"/>
                <a:ea typeface="Montserrat"/>
                <a:cs typeface="Montserrat"/>
                <a:sym typeface="Montserrat"/>
              </a:rPr>
              <a:t>Recognize the non-linear approaches used by real scientists in their research. </a:t>
            </a:r>
            <a:endParaRPr sz="2200">
              <a:solidFill>
                <a:srgbClr val="3636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363636"/>
              </a:buClr>
              <a:buSzPts val="2200"/>
              <a:buFont typeface="Montserrat"/>
              <a:buAutoNum type="arabicPeriod"/>
            </a:pPr>
            <a:r>
              <a:rPr lang="en" sz="2200">
                <a:solidFill>
                  <a:srgbClr val="363636"/>
                </a:solidFill>
                <a:latin typeface="Montserrat"/>
                <a:ea typeface="Montserrat"/>
                <a:cs typeface="Montserrat"/>
                <a:sym typeface="Montserrat"/>
              </a:rPr>
              <a:t>Evaluate video content using different methods. </a:t>
            </a:r>
            <a:endParaRPr sz="2200">
              <a:solidFill>
                <a:srgbClr val="3636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6363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>
              <a:solidFill>
                <a:srgbClr val="36363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0000" y="90325"/>
            <a:ext cx="1117325" cy="111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00" y="1793200"/>
            <a:ext cx="670750" cy="6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800" y="2641900"/>
            <a:ext cx="670750" cy="67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800" y="3490600"/>
            <a:ext cx="670750" cy="6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8000">
              <a:srgbClr val="B63597"/>
            </a:gs>
            <a:gs pos="100000">
              <a:schemeClr val="accent4"/>
            </a:gs>
          </a:gsLst>
          <a:lin ang="10801400" scaled="0"/>
        </a:gra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/>
          <p:nvPr/>
        </p:nvSpPr>
        <p:spPr>
          <a:xfrm>
            <a:off x="1070400" y="1932300"/>
            <a:ext cx="7683300" cy="2167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666750" y="1529150"/>
            <a:ext cx="7858500" cy="2341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chemeClr val="accent3"/>
              </a:gs>
              <a:gs pos="58000">
                <a:srgbClr val="B63597"/>
              </a:gs>
              <a:gs pos="100000">
                <a:schemeClr val="accent4"/>
              </a:gs>
            </a:gsLst>
            <a:lin ang="10801400" scaled="0"/>
          </a:gra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438150" y="1112100"/>
            <a:ext cx="7858500" cy="2530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782200" y="2305350"/>
            <a:ext cx="728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includes different options on how to incorporate </a:t>
            </a:r>
            <a:r>
              <a:rPr lang="en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#MySciJourney Videos </a:t>
            </a:r>
            <a:r>
              <a:rPr lang="en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your classroom!</a:t>
            </a:r>
            <a:endParaRPr b="0" i="0" sz="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782200" y="1529150"/>
            <a:ext cx="3141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">
                <a:solidFill>
                  <a:schemeClr val="dk1"/>
                </a:solidFill>
              </a:rPr>
              <a:t>Lesson Ideas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3275" y="1147600"/>
            <a:ext cx="1357425" cy="13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273775" y="355900"/>
            <a:ext cx="22038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Lesson 1</a:t>
            </a:r>
            <a:endParaRPr sz="3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925" y="150525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 flipH="1">
            <a:off x="1150" y="-16150"/>
            <a:ext cx="66300" cy="515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414800" y="1081300"/>
            <a:ext cx="75111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Ask students to sketch their impressions of how science works before and after watching the videos.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509600" y="1848818"/>
            <a:ext cx="3673800" cy="1303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7FD4"/>
              </a:gs>
              <a:gs pos="100000">
                <a:srgbClr val="04304E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My Impressions of 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How Science Works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Before Videos</a:t>
            </a:r>
            <a:endParaRPr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0" name="Google Shape;140;p19"/>
          <p:cNvSpPr/>
          <p:nvPr/>
        </p:nvSpPr>
        <p:spPr>
          <a:xfrm>
            <a:off x="4691475" y="1825118"/>
            <a:ext cx="3673800" cy="135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FC8"/>
              </a:gs>
              <a:gs pos="100000">
                <a:srgbClr val="F3098F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My Impressions of 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How Science Works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After Videos</a:t>
            </a:r>
            <a:endParaRPr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16275" y="3271700"/>
            <a:ext cx="7749000" cy="16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Encourage students to reflect on their thinking: </a:t>
            </a:r>
            <a:endParaRPr b="1"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Did your initial ideas change? Why or why not?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Compare these SciJourneys to a linear way of thinking about the scientific method.  How are they different?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What is something new you learned about how science works? 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273775" y="355900"/>
            <a:ext cx="22038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Lesson 2</a:t>
            </a:r>
            <a:endParaRPr sz="3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925" y="150525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367400" y="1081300"/>
            <a:ext cx="76677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Ask students to draw a scientist before and after watching the videos.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509600" y="1706607"/>
            <a:ext cx="3673800" cy="999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7FD4"/>
              </a:gs>
              <a:gs pos="100000">
                <a:srgbClr val="04304E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Draw a Scientist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Before Videos</a:t>
            </a:r>
            <a:endParaRPr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4691475" y="1682907"/>
            <a:ext cx="3673800" cy="102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FC8"/>
              </a:gs>
              <a:gs pos="100000">
                <a:srgbClr val="F3098F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Draw a Scientist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After Videos</a:t>
            </a:r>
            <a:endParaRPr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616275" y="2974700"/>
            <a:ext cx="7749000" cy="18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Encourage students to reflect on their thinking: </a:t>
            </a:r>
            <a:endParaRPr b="1"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Did your drawing change? Why or why not?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What role does science play in your life?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There are lots of different branches of science.  What kind of science do you like best? Why?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2" name="Google Shape;152;p20"/>
          <p:cNvSpPr/>
          <p:nvPr/>
        </p:nvSpPr>
        <p:spPr>
          <a:xfrm flipH="1">
            <a:off x="1150" y="-16150"/>
            <a:ext cx="66300" cy="515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/>
        </p:nvSpPr>
        <p:spPr>
          <a:xfrm>
            <a:off x="273775" y="355900"/>
            <a:ext cx="22038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Lesson 3</a:t>
            </a:r>
            <a:endParaRPr sz="3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925" y="150525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347775" y="963200"/>
            <a:ext cx="71346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Gauge the extent to which students hold misconceptions about science before and after watching the videos.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509600" y="1706607"/>
            <a:ext cx="3673800" cy="999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007FD4"/>
              </a:gs>
              <a:gs pos="100000">
                <a:srgbClr val="04304E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Misconceptions about Science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Before Videos</a:t>
            </a:r>
            <a:endParaRPr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4691475" y="1682907"/>
            <a:ext cx="3673800" cy="1022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7FC8"/>
              </a:gs>
              <a:gs pos="100000">
                <a:srgbClr val="F3098F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Misconceptions about Science</a:t>
            </a:r>
            <a:endParaRPr sz="18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After Videos</a:t>
            </a:r>
            <a:endParaRPr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616275" y="2974700"/>
            <a:ext cx="77490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Encourage students to reflect on their thinking: </a:t>
            </a:r>
            <a:endParaRPr b="1"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Which science misconception(s) did you </a:t>
            </a: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have?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How has your understanding changed after watching the SciJourney videos?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What can we learn from unlocking and understanding our own misconceptions in science?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3" name="Google Shape;163;p21"/>
          <p:cNvSpPr/>
          <p:nvPr/>
        </p:nvSpPr>
        <p:spPr>
          <a:xfrm flipH="1">
            <a:off x="1150" y="-16150"/>
            <a:ext cx="66300" cy="515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/>
        </p:nvSpPr>
        <p:spPr>
          <a:xfrm>
            <a:off x="273775" y="355900"/>
            <a:ext cx="22038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Lesson 4</a:t>
            </a:r>
            <a:endParaRPr sz="3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925" y="150525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367400" y="963200"/>
            <a:ext cx="66882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Connect the videos to the Science and Engineering Practices (SEPs) of the NGSS and consider how these practices connect with other knowledge domains.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315350" y="1943625"/>
            <a:ext cx="6225300" cy="29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Encourage students to reflect on their thinking: </a:t>
            </a:r>
            <a:endParaRPr b="1"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Which SEP was the easiest for you to identify in the videos? The most challenging? Explain your thinking.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How do the SEPs compare and connect with the skills you use in other subjects, e.g., arts and humanities?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Based on what you saw in the videos, how might learning these other subjects also contribute to success in science?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72" name="Google Shape;172;p22" title="NGSSposters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0550" y="1452637"/>
            <a:ext cx="2053602" cy="30811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3" name="Google Shape;173;p22"/>
          <p:cNvSpPr/>
          <p:nvPr/>
        </p:nvSpPr>
        <p:spPr>
          <a:xfrm flipH="1">
            <a:off x="1150" y="-16150"/>
            <a:ext cx="66300" cy="515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/>
        </p:nvSpPr>
        <p:spPr>
          <a:xfrm>
            <a:off x="273775" y="355900"/>
            <a:ext cx="22038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Lesson 5</a:t>
            </a:r>
            <a:endParaRPr sz="3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5925" y="150525"/>
            <a:ext cx="999050" cy="9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367400" y="963200"/>
            <a:ext cx="72558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Students can track their video rankings using a basic graphic organizer </a:t>
            </a: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including</a:t>
            </a: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:  scientist name, gist of their research, and a ranking of the video out of 5 stars.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789500" y="2082125"/>
            <a:ext cx="7710900" cy="20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Encourage students to reflect on their thinking: </a:t>
            </a:r>
            <a:endParaRPr b="1" sz="20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In your opinion, which scientist had the most interesting research? Explain. 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Which video did you give the highest ranking? Why?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"/>
              <a:buChar char="-"/>
            </a:pPr>
            <a:r>
              <a:rPr lang="en" sz="18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If you could ask one question to any of the scientists about their SciJourney, who would you ask and what?</a:t>
            </a:r>
            <a:endParaRPr sz="18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 b="34370" l="0" r="0" t="36407"/>
          <a:stretch/>
        </p:blipFill>
        <p:spPr>
          <a:xfrm>
            <a:off x="3216200" y="4163425"/>
            <a:ext cx="2857500" cy="8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 flipH="1">
            <a:off x="1150" y="-16150"/>
            <a:ext cx="66300" cy="515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58000">
              <a:srgbClr val="B63597"/>
            </a:gs>
            <a:gs pos="100000">
              <a:schemeClr val="accent4"/>
            </a:gs>
          </a:gsLst>
          <a:lin ang="10801400" scaled="0"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438150" y="343550"/>
            <a:ext cx="8337300" cy="4250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2800675" y="706750"/>
            <a:ext cx="5474100" cy="3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1D1C1D"/>
                </a:solidFill>
                <a:latin typeface="Noto Sans"/>
                <a:ea typeface="Noto Sans"/>
                <a:cs typeface="Noto Sans"/>
                <a:sym typeface="Noto Sans"/>
              </a:rPr>
              <a:t>#MySciJourney - Go Vote!</a:t>
            </a:r>
            <a:endParaRPr b="1" sz="3100">
              <a:solidFill>
                <a:srgbClr val="1D1C1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Noto Sans Light"/>
                <a:ea typeface="Noto Sans Light"/>
                <a:cs typeface="Noto Sans Light"/>
                <a:sym typeface="Noto Sans Light"/>
              </a:rPr>
              <a:t>Now it’s up to you and your classes to help decide the winners of the challenge. </a:t>
            </a:r>
            <a:endParaRPr sz="1800"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Noto Sans Light"/>
                <a:ea typeface="Noto Sans Light"/>
                <a:cs typeface="Noto Sans Light"/>
                <a:sym typeface="Noto Sans Light"/>
              </a:rPr>
              <a:t>Watch, like, and comment on your favorite #MySciJourney videos </a:t>
            </a:r>
            <a:r>
              <a:rPr b="1" lang="en" sz="1800">
                <a:latin typeface="Noto Sans"/>
                <a:ea typeface="Noto Sans"/>
                <a:cs typeface="Noto Sans"/>
                <a:sym typeface="Noto Sans"/>
              </a:rPr>
              <a:t>by Nov. 15.</a:t>
            </a:r>
            <a:endParaRPr b="1" sz="1800"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Noto Sans Light"/>
                <a:ea typeface="Noto Sans Light"/>
                <a:cs typeface="Noto Sans Light"/>
                <a:sym typeface="Noto Sans Light"/>
              </a:rPr>
              <a:t>Be sure to check back between now and Nov. 3 for new additions to the playlist. </a:t>
            </a:r>
            <a:endParaRPr sz="1800"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oto Sans Light"/>
              <a:ea typeface="Noto Sans Light"/>
              <a:cs typeface="Noto Sans Light"/>
              <a:sym typeface="Noto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oto Sans Light"/>
                <a:ea typeface="Noto Sans Light"/>
                <a:cs typeface="Noto Sans Light"/>
                <a:sym typeface="Noto Sans Light"/>
              </a:rPr>
              <a:t>Thanks to our sponsors </a:t>
            </a:r>
            <a:r>
              <a:rPr lang="en" sz="1300" u="sng">
                <a:solidFill>
                  <a:schemeClr val="hlink"/>
                </a:solidFill>
                <a:latin typeface="Noto Sans Light"/>
                <a:ea typeface="Noto Sans Light"/>
                <a:cs typeface="Noto Sans Light"/>
                <a:sym typeface="Noto Sans Light"/>
                <a:hlinkClick r:id="rId3"/>
              </a:rPr>
              <a:t>The National Center for Science Education</a:t>
            </a:r>
            <a:r>
              <a:rPr lang="en" sz="1300">
                <a:latin typeface="Noto Sans Light"/>
                <a:ea typeface="Noto Sans Light"/>
                <a:cs typeface="Noto Sans Light"/>
                <a:sym typeface="Noto Sans Light"/>
              </a:rPr>
              <a:t> and </a:t>
            </a:r>
            <a:r>
              <a:rPr lang="en" sz="1300" u="sng">
                <a:solidFill>
                  <a:schemeClr val="hlink"/>
                </a:solidFill>
                <a:latin typeface="Noto Sans Light"/>
                <a:ea typeface="Noto Sans Light"/>
                <a:cs typeface="Noto Sans Light"/>
                <a:sym typeface="Noto Sans Light"/>
                <a:hlinkClick r:id="rId4"/>
              </a:rPr>
              <a:t>Civic Science Media Lab</a:t>
            </a:r>
            <a:r>
              <a:rPr lang="en" sz="1300">
                <a:latin typeface="Noto Sans Light"/>
                <a:ea typeface="Noto Sans Light"/>
                <a:cs typeface="Noto Sans Light"/>
                <a:sym typeface="Noto Sans Light"/>
              </a:rPr>
              <a:t>, cash prizes and acclaim will be awarded to the three scientists whose videos have the highest engagement.</a:t>
            </a:r>
            <a:endParaRPr sz="1300">
              <a:solidFill>
                <a:schemeClr val="dk1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  <p:pic>
        <p:nvPicPr>
          <p:cNvPr id="190" name="Google Shape;190;p24" title="#MySciJourney2025_Teach-1-MySciJourney_VOTE_square_cover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8479" y="2394250"/>
            <a:ext cx="1866000" cy="1866000"/>
          </a:xfrm>
          <a:prstGeom prst="roundRect">
            <a:avLst>
              <a:gd fmla="val 9249" name="adj"/>
            </a:avLst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1450" y="653225"/>
            <a:ext cx="1540050" cy="15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P_Theme2">
  <a:themeElements>
    <a:clrScheme name="Simple Light">
      <a:dk1>
        <a:srgbClr val="363636"/>
      </a:dk1>
      <a:lt1>
        <a:srgbClr val="FFFFFF"/>
      </a:lt1>
      <a:dk2>
        <a:srgbClr val="363636"/>
      </a:dk2>
      <a:lt2>
        <a:srgbClr val="EEEEEE"/>
      </a:lt2>
      <a:accent1>
        <a:srgbClr val="F0F4FF"/>
      </a:accent1>
      <a:accent2>
        <a:srgbClr val="CB1F8E"/>
      </a:accent2>
      <a:accent3>
        <a:srgbClr val="6C2D82"/>
      </a:accent3>
      <a:accent4>
        <a:srgbClr val="FF3DAC"/>
      </a:accent4>
      <a:accent5>
        <a:srgbClr val="6812D1"/>
      </a:accent5>
      <a:accent6>
        <a:srgbClr val="005792"/>
      </a:accent6>
      <a:hlink>
        <a:srgbClr val="44AD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