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84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3" roundtripDataSignature="AMtx7mjYIf0TqH/GODIpZ1HsTVYHEsHE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84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  <a:defRPr b="1" i="0" sz="4400" u="none" cap="none" strike="noStrike">
                <a:solidFill>
                  <a:srgbClr val="1E3657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" name="Google Shape;14;p9"/>
          <p:cNvSpPr txBox="1"/>
          <p:nvPr>
            <p:ph idx="1" type="subTitle"/>
          </p:nvPr>
        </p:nvSpPr>
        <p:spPr>
          <a:xfrm>
            <a:off x="2167410" y="2938052"/>
            <a:ext cx="6519390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ppt pg bkgd-1.png" id="11" name="Google Shape;11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049" y="0"/>
            <a:ext cx="9135901" cy="68580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pt pg bkgd-2.png" id="20" name="Google Shape;2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49" y="0"/>
            <a:ext cx="91359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"/>
          <p:cNvSpPr txBox="1"/>
          <p:nvPr/>
        </p:nvSpPr>
        <p:spPr>
          <a:xfrm>
            <a:off x="4070543" y="1547594"/>
            <a:ext cx="412941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Controlling Your Fear</a:t>
            </a:r>
            <a:endParaRPr b="1" sz="4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1"/>
          <p:cNvSpPr txBox="1"/>
          <p:nvPr/>
        </p:nvSpPr>
        <p:spPr>
          <a:xfrm>
            <a:off x="4117698" y="3406396"/>
            <a:ext cx="412941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8F087"/>
                </a:solidFill>
                <a:latin typeface="Arial"/>
                <a:ea typeface="Arial"/>
                <a:cs typeface="Arial"/>
                <a:sym typeface="Arial"/>
              </a:rPr>
              <a:t>The Better Speaker Series</a:t>
            </a:r>
            <a:endParaRPr sz="2400">
              <a:solidFill>
                <a:srgbClr val="F8F0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 txBox="1"/>
          <p:nvPr/>
        </p:nvSpPr>
        <p:spPr>
          <a:xfrm>
            <a:off x="428851" y="6391042"/>
            <a:ext cx="77522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272</a:t>
            </a:r>
            <a:endParaRPr sz="1200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 txBox="1"/>
          <p:nvPr>
            <p:ph type="ctrTitle"/>
          </p:nvPr>
        </p:nvSpPr>
        <p:spPr>
          <a:xfrm>
            <a:off x="2012295" y="890610"/>
            <a:ext cx="6858258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lang="en-US" sz="4000"/>
              <a:t>Anxiety Triggers</a:t>
            </a:r>
            <a:endParaRPr b="1"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"/>
          <p:cNvSpPr txBox="1"/>
          <p:nvPr>
            <p:ph idx="1" type="subTitle"/>
          </p:nvPr>
        </p:nvSpPr>
        <p:spPr>
          <a:xfrm>
            <a:off x="1904321" y="2224981"/>
            <a:ext cx="6887122" cy="3009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3" lvl="0" marL="347663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New and unknown situations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Risk of failure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Potential for appearing foolish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Possibility of boring the audience</a:t>
            </a:r>
            <a:endParaRPr sz="3000"/>
          </a:p>
        </p:txBody>
      </p:sp>
      <p:sp>
        <p:nvSpPr>
          <p:cNvPr id="30" name="Google Shape;3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 txBox="1"/>
          <p:nvPr>
            <p:ph type="ctrTitle"/>
          </p:nvPr>
        </p:nvSpPr>
        <p:spPr>
          <a:xfrm>
            <a:off x="2012295" y="890610"/>
            <a:ext cx="6858258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000"/>
              <a:buFont typeface="Arial"/>
              <a:buNone/>
            </a:pPr>
            <a:r>
              <a:rPr lang="en-US" sz="4000"/>
              <a:t>Anxiety Symptoms</a:t>
            </a:r>
            <a:endParaRPr b="1"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3"/>
          <p:cNvSpPr txBox="1"/>
          <p:nvPr>
            <p:ph idx="1" type="subTitle"/>
          </p:nvPr>
        </p:nvSpPr>
        <p:spPr>
          <a:xfrm>
            <a:off x="1922463" y="2270336"/>
            <a:ext cx="6887122" cy="3009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7663" lvl="0" marL="347663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Increased heart rate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Butterflies in the stomach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Incontrollable shakes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Lightheadedness </a:t>
            </a:r>
            <a:endParaRPr/>
          </a:p>
          <a:p>
            <a:pPr indent="-347663" lvl="0" marL="3476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Dizziness</a:t>
            </a:r>
            <a:endParaRPr sz="3000"/>
          </a:p>
        </p:txBody>
      </p:sp>
      <p:sp>
        <p:nvSpPr>
          <p:cNvPr id="37" name="Google Shape;3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2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Managing Anxiety</a:t>
            </a:r>
            <a:endParaRPr/>
          </a:p>
        </p:txBody>
      </p:sp>
      <p:sp>
        <p:nvSpPr>
          <p:cNvPr id="43" name="Google Shape;43;p4"/>
          <p:cNvSpPr txBox="1"/>
          <p:nvPr>
            <p:ph idx="1" type="subTitle"/>
          </p:nvPr>
        </p:nvSpPr>
        <p:spPr>
          <a:xfrm>
            <a:off x="2167410" y="1949279"/>
            <a:ext cx="6722290" cy="45000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Experience</a:t>
            </a:r>
            <a:endParaRPr/>
          </a:p>
          <a:p>
            <a:pPr indent="-398463" lvl="0" marL="398463" rtl="0" algn="l">
              <a:spcBef>
                <a:spcPts val="12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Practice in front of a mirror. </a:t>
            </a:r>
            <a:endParaRPr/>
          </a:p>
          <a:p>
            <a:pPr indent="-398463" lvl="0" marL="398463" rtl="0" algn="l">
              <a:spcBef>
                <a:spcPts val="6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Rehearse in front of family </a:t>
            </a:r>
            <a:br>
              <a:rPr lang="en-US" sz="3000">
                <a:solidFill>
                  <a:srgbClr val="000000"/>
                </a:solidFill>
              </a:rPr>
            </a:br>
            <a:r>
              <a:rPr lang="en-US" sz="3000">
                <a:solidFill>
                  <a:srgbClr val="000000"/>
                </a:solidFill>
              </a:rPr>
              <a:t>and friends. </a:t>
            </a:r>
            <a:endParaRPr/>
          </a:p>
          <a:p>
            <a:pPr indent="-398463" lvl="0" marL="398463" rtl="0" algn="l">
              <a:spcBef>
                <a:spcPts val="6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Deliver a speech before your Toastmasters club. </a:t>
            </a:r>
            <a:endParaRPr/>
          </a:p>
          <a:p>
            <a:pPr indent="-398463" lvl="0" marL="398463" rtl="0" algn="l">
              <a:spcBef>
                <a:spcPts val="6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>
                <a:solidFill>
                  <a:srgbClr val="000000"/>
                </a:solidFill>
              </a:rPr>
              <a:t>Give presentations before other groups, anywhere you can.</a:t>
            </a:r>
            <a:endParaRPr/>
          </a:p>
        </p:txBody>
      </p:sp>
      <p:sp>
        <p:nvSpPr>
          <p:cNvPr id="44" name="Google Shape;4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Managing Anxiety</a:t>
            </a:r>
            <a:endParaRPr/>
          </a:p>
        </p:txBody>
      </p:sp>
      <p:sp>
        <p:nvSpPr>
          <p:cNvPr id="50" name="Google Shape;50;p5"/>
          <p:cNvSpPr txBox="1"/>
          <p:nvPr>
            <p:ph idx="1" type="subTitle"/>
          </p:nvPr>
        </p:nvSpPr>
        <p:spPr>
          <a:xfrm>
            <a:off x="2203694" y="2133873"/>
            <a:ext cx="6070657" cy="29508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Visualization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</a:pPr>
            <a:r>
              <a:rPr lang="en-US" sz="3000"/>
              <a:t>Use your thought processes to achieve positive results.</a:t>
            </a:r>
            <a:endParaRPr sz="3000"/>
          </a:p>
        </p:txBody>
      </p:sp>
      <p:sp>
        <p:nvSpPr>
          <p:cNvPr id="51" name="Google Shape;51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Managing Anxiety</a:t>
            </a:r>
            <a:endParaRPr/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2176481" y="2230514"/>
            <a:ext cx="5982509" cy="28041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None/>
            </a:pPr>
            <a:r>
              <a:rPr b="1" lang="en-US" sz="3000">
                <a:solidFill>
                  <a:srgbClr val="CD222C"/>
                </a:solidFill>
              </a:rPr>
              <a:t>Relaxation</a:t>
            </a:r>
            <a:endParaRPr/>
          </a:p>
          <a:p>
            <a:pPr indent="-347663" lvl="0" marL="347663" rtl="0" algn="l">
              <a:spcBef>
                <a:spcPts val="12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Isometric exercises </a:t>
            </a:r>
            <a:endParaRPr/>
          </a:p>
          <a:p>
            <a:pPr indent="-347663" lvl="0" marL="347663" rtl="0" algn="l">
              <a:spcBef>
                <a:spcPts val="60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Breathing techniques</a:t>
            </a:r>
            <a:endParaRPr sz="3000">
              <a:solidFill>
                <a:srgbClr val="000000"/>
              </a:solidFill>
            </a:endParaRPr>
          </a:p>
        </p:txBody>
      </p:sp>
      <p:sp>
        <p:nvSpPr>
          <p:cNvPr id="58" name="Google Shape;5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5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>
            <p:ph type="ctrTitle"/>
          </p:nvPr>
        </p:nvSpPr>
        <p:spPr>
          <a:xfrm>
            <a:off x="2167410" y="935441"/>
            <a:ext cx="618432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1E3657"/>
              </a:buClr>
              <a:buSzPts val="4400"/>
              <a:buFont typeface="Arial"/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64" name="Google Shape;64;p7"/>
          <p:cNvSpPr txBox="1"/>
          <p:nvPr>
            <p:ph idx="1" type="subTitle"/>
          </p:nvPr>
        </p:nvSpPr>
        <p:spPr>
          <a:xfrm>
            <a:off x="2122055" y="2339366"/>
            <a:ext cx="6184320" cy="31488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98463" lvl="0" marL="398463" rtl="0" algn="l">
              <a:spcBef>
                <a:spcPts val="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It’s normal to feel nervous.</a:t>
            </a:r>
            <a:endParaRPr/>
          </a:p>
          <a:p>
            <a:pPr indent="-398463" lvl="0" marL="3984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Your audience won’t notice.</a:t>
            </a:r>
            <a:endParaRPr/>
          </a:p>
          <a:p>
            <a:pPr indent="-398463" lvl="0" marL="398463" rtl="0" algn="l">
              <a:spcBef>
                <a:spcPts val="1320"/>
              </a:spcBef>
              <a:spcAft>
                <a:spcPts val="0"/>
              </a:spcAft>
              <a:buClr>
                <a:srgbClr val="CD222C"/>
              </a:buClr>
              <a:buSzPts val="3000"/>
              <a:buFont typeface="Arimo"/>
              <a:buChar char=""/>
            </a:pPr>
            <a:r>
              <a:rPr lang="en-US" sz="3000"/>
              <a:t>Use methods to exhibit confidence.</a:t>
            </a:r>
            <a:endParaRPr/>
          </a:p>
        </p:txBody>
      </p:sp>
      <p:sp>
        <p:nvSpPr>
          <p:cNvPr id="65" name="Google Shape;65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6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2011-07-13T16:48:52Z</dcterms:created>
  <dc:creator>Graphic user</dc:creator>
</cp:coreProperties>
</file>