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1"/>
    <p:sldMasterId id="2147483744" r:id="rId2"/>
    <p:sldMasterId id="2147483753" r:id="rId3"/>
    <p:sldMasterId id="2147483781" r:id="rId4"/>
    <p:sldMasterId id="2147483798" r:id="rId5"/>
    <p:sldMasterId id="2147483850" r:id="rId6"/>
    <p:sldMasterId id="2147483855" r:id="rId7"/>
  </p:sldMasterIdLst>
  <p:notesMasterIdLst>
    <p:notesMasterId r:id="rId68"/>
  </p:notesMasterIdLst>
  <p:handoutMasterIdLst>
    <p:handoutMasterId r:id="rId69"/>
  </p:handoutMasterIdLst>
  <p:sldIdLst>
    <p:sldId id="847" r:id="rId8"/>
    <p:sldId id="1029" r:id="rId9"/>
    <p:sldId id="1030" r:id="rId10"/>
    <p:sldId id="1031" r:id="rId11"/>
    <p:sldId id="848" r:id="rId12"/>
    <p:sldId id="883" r:id="rId13"/>
    <p:sldId id="884" r:id="rId14"/>
    <p:sldId id="707" r:id="rId15"/>
    <p:sldId id="560" r:id="rId16"/>
    <p:sldId id="570" r:id="rId17"/>
    <p:sldId id="701" r:id="rId18"/>
    <p:sldId id="703" r:id="rId19"/>
    <p:sldId id="709" r:id="rId20"/>
    <p:sldId id="711" r:id="rId21"/>
    <p:sldId id="850" r:id="rId22"/>
    <p:sldId id="852" r:id="rId23"/>
    <p:sldId id="890" r:id="rId24"/>
    <p:sldId id="712" r:id="rId25"/>
    <p:sldId id="714" r:id="rId26"/>
    <p:sldId id="856" r:id="rId27"/>
    <p:sldId id="858" r:id="rId28"/>
    <p:sldId id="865" r:id="rId29"/>
    <p:sldId id="866" r:id="rId30"/>
    <p:sldId id="1036" r:id="rId31"/>
    <p:sldId id="877" r:id="rId32"/>
    <p:sldId id="862" r:id="rId33"/>
    <p:sldId id="864" r:id="rId34"/>
    <p:sldId id="867" r:id="rId35"/>
    <p:sldId id="869" r:id="rId36"/>
    <p:sldId id="870" r:id="rId37"/>
    <p:sldId id="872" r:id="rId38"/>
    <p:sldId id="859" r:id="rId39"/>
    <p:sldId id="861" r:id="rId40"/>
    <p:sldId id="853" r:id="rId41"/>
    <p:sldId id="855" r:id="rId42"/>
    <p:sldId id="873" r:id="rId43"/>
    <p:sldId id="875" r:id="rId44"/>
    <p:sldId id="730" r:id="rId45"/>
    <p:sldId id="878" r:id="rId46"/>
    <p:sldId id="1037" r:id="rId47"/>
    <p:sldId id="717" r:id="rId48"/>
    <p:sldId id="718" r:id="rId49"/>
    <p:sldId id="879" r:id="rId50"/>
    <p:sldId id="719" r:id="rId51"/>
    <p:sldId id="721" r:id="rId52"/>
    <p:sldId id="1034" r:id="rId53"/>
    <p:sldId id="724" r:id="rId54"/>
    <p:sldId id="1035" r:id="rId55"/>
    <p:sldId id="739" r:id="rId56"/>
    <p:sldId id="549" r:id="rId57"/>
    <p:sldId id="669" r:id="rId58"/>
    <p:sldId id="1032" r:id="rId59"/>
    <p:sldId id="723" r:id="rId60"/>
    <p:sldId id="846" r:id="rId61"/>
    <p:sldId id="1033" r:id="rId62"/>
    <p:sldId id="651" r:id="rId63"/>
    <p:sldId id="886" r:id="rId64"/>
    <p:sldId id="645" r:id="rId65"/>
    <p:sldId id="887" r:id="rId66"/>
    <p:sldId id="888" r:id="rId67"/>
  </p:sldIdLst>
  <p:sldSz cx="9144000" cy="6858000" type="screen4x3"/>
  <p:notesSz cx="6735763" cy="9866313"/>
  <p:embeddedFontLst>
    <p:embeddedFont>
      <p:font typeface="Dosis" pitchFamily="2" charset="0"/>
      <p:regular r:id="rId70"/>
      <p:bold r:id="rId71"/>
    </p:embeddedFont>
    <p:embeddedFont>
      <p:font typeface="Dosis ExtraBold" pitchFamily="2" charset="0"/>
      <p:bold r:id="rId72"/>
    </p:embeddedFont>
    <p:embeddedFont>
      <p:font typeface="Dosis Medium" pitchFamily="2" charset="0"/>
      <p:regular r:id="rId73"/>
    </p:embeddedFont>
    <p:embeddedFont>
      <p:font typeface="Dosis SemiBold" pitchFamily="2" charset="0"/>
      <p:bold r:id="rId7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ACA4"/>
    <a:srgbClr val="5B9BD5"/>
    <a:srgbClr val="E2E9F6"/>
    <a:srgbClr val="565F88"/>
    <a:srgbClr val="424D7B"/>
    <a:srgbClr val="EAF8FE"/>
    <a:srgbClr val="CEE2E8"/>
    <a:srgbClr val="94C0CD"/>
    <a:srgbClr val="A1D6EC"/>
    <a:srgbClr val="959B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89" autoAdjust="0"/>
    <p:restoredTop sz="97382" autoAdjust="0"/>
  </p:normalViewPr>
  <p:slideViewPr>
    <p:cSldViewPr snapToGrid="0">
      <p:cViewPr varScale="1">
        <p:scale>
          <a:sx n="66" d="100"/>
          <a:sy n="66" d="100"/>
        </p:scale>
        <p:origin x="756" y="2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06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notesMaster" Target="notesMasters/notesMaster1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font" Target="fonts/font5.fntdata"/><Relationship Id="rId79" Type="http://schemas.microsoft.com/office/2018/10/relationships/authors" Target="author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handoutMaster" Target="handoutMasters/handoutMaster1.xml"/><Relationship Id="rId77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font" Target="fonts/font1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font" Target="fonts/font4.fntdata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02/11/2025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02/11/2025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8680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336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2331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0998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252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6016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1276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659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4127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673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511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8950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5066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0352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848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7758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768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360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8943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2913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7967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31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90828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, graphisme&#10;&#10;Le contenu généré par l’IA peut être incorrect.">
            <a:extLst>
              <a:ext uri="{FF2B5EF4-FFF2-40B4-BE49-F238E27FC236}">
                <a16:creationId xmlns:a16="http://schemas.microsoft.com/office/drawing/2014/main" id="{3424D3D9-EB55-03D6-8A45-FEDE24ED7C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" b="5095"/>
          <a:stretch>
            <a:fillRect/>
          </a:stretch>
        </p:blipFill>
        <p:spPr>
          <a:xfrm>
            <a:off x="0" y="1"/>
            <a:ext cx="9175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9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4971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91978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9217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291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1660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6524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4628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257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305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2287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6033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167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8803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6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968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766" r:id="rId2"/>
    <p:sldLayoutId id="2147483823" r:id="rId3"/>
    <p:sldLayoutId id="2147483845" r:id="rId4"/>
    <p:sldLayoutId id="2147483848" r:id="rId5"/>
    <p:sldLayoutId id="2147483847" r:id="rId6"/>
    <p:sldLayoutId id="2147483745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751557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74" r:id="rId3"/>
    <p:sldLayoutId id="2147483822" r:id="rId4"/>
    <p:sldLayoutId id="2147483839" r:id="rId5"/>
    <p:sldLayoutId id="2147483840" r:id="rId6"/>
    <p:sldLayoutId id="2147483836" r:id="rId7"/>
    <p:sldLayoutId id="2147483835" r:id="rId8"/>
    <p:sldLayoutId id="2147483817" r:id="rId9"/>
    <p:sldLayoutId id="2147483818" r:id="rId10"/>
    <p:sldLayoutId id="2147483762" r:id="rId11"/>
    <p:sldLayoutId id="2147483849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6E80711-6D7F-A2C0-9045-2682F420198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F9B3C44-767C-C2FD-18BF-12D3EC3615E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409436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1111003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7" r:id="rId3"/>
    <p:sldLayoutId id="2147483837" r:id="rId4"/>
    <p:sldLayoutId id="2147483838" r:id="rId5"/>
    <p:sldLayoutId id="2147483797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545218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21" r:id="rId3"/>
    <p:sldLayoutId id="2147483814" r:id="rId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528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729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3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4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45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0.jpg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46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47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video" Target="NULL" TargetMode="External"/><Relationship Id="rId7" Type="http://schemas.openxmlformats.org/officeDocument/2006/relationships/image" Target="../media/image27.gif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13.xml"/><Relationship Id="rId4" Type="http://schemas.microsoft.com/office/2007/relationships/media" Target="../media/media11.mp4"/><Relationship Id="rId9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37.jpg"/><Relationship Id="rId7" Type="http://schemas.openxmlformats.org/officeDocument/2006/relationships/image" Target="../media/image30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jpg"/><Relationship Id="rId5" Type="http://schemas.openxmlformats.org/officeDocument/2006/relationships/image" Target="../media/image25.png"/><Relationship Id="rId4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0.jpg"/><Relationship Id="rId7" Type="http://schemas.openxmlformats.org/officeDocument/2006/relationships/image" Target="../media/image39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50.png"/><Relationship Id="rId7" Type="http://schemas.openxmlformats.org/officeDocument/2006/relationships/image" Target="../media/image3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Relationship Id="rId9" Type="http://schemas.openxmlformats.org/officeDocument/2006/relationships/image" Target="../media/image4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27.gif"/><Relationship Id="rId5" Type="http://schemas.openxmlformats.org/officeDocument/2006/relationships/image" Target="../media/image26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27.gif"/><Relationship Id="rId5" Type="http://schemas.openxmlformats.org/officeDocument/2006/relationships/image" Target="../media/image52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27.gif"/><Relationship Id="rId5" Type="http://schemas.openxmlformats.org/officeDocument/2006/relationships/image" Target="../media/image53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54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image" Target="../media/image55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image" Target="../media/image56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video" Target="NULL" TargetMode="External"/><Relationship Id="rId7" Type="http://schemas.openxmlformats.org/officeDocument/2006/relationships/image" Target="../media/image27.gif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13.xml"/><Relationship Id="rId4" Type="http://schemas.microsoft.com/office/2007/relationships/media" Target="../media/media19.mp4"/><Relationship Id="rId9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3.jpg"/><Relationship Id="rId7" Type="http://schemas.openxmlformats.org/officeDocument/2006/relationships/image" Target="../media/image38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3.jpg"/><Relationship Id="rId7" Type="http://schemas.openxmlformats.org/officeDocument/2006/relationships/image" Target="../media/image38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59.png"/><Relationship Id="rId7" Type="http://schemas.openxmlformats.org/officeDocument/2006/relationships/image" Target="../media/image34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jp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8.jpg"/><Relationship Id="rId7" Type="http://schemas.openxmlformats.org/officeDocument/2006/relationships/image" Target="../media/image60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40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59.png"/><Relationship Id="rId7" Type="http://schemas.openxmlformats.org/officeDocument/2006/relationships/image" Target="../media/image30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jp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6" Type="http://schemas.openxmlformats.org/officeDocument/2006/relationships/image" Target="../media/image27.gif"/><Relationship Id="rId5" Type="http://schemas.openxmlformats.org/officeDocument/2006/relationships/image" Target="../media/image25.png"/><Relationship Id="rId4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3.jpg"/><Relationship Id="rId4" Type="http://schemas.openxmlformats.org/officeDocument/2006/relationships/image" Target="../media/image39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4.jpg"/><Relationship Id="rId4" Type="http://schemas.openxmlformats.org/officeDocument/2006/relationships/image" Target="../media/image32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5.jpg"/><Relationship Id="rId4" Type="http://schemas.openxmlformats.org/officeDocument/2006/relationships/image" Target="../media/image32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6" Type="http://schemas.openxmlformats.org/officeDocument/2006/relationships/image" Target="../media/image69.png"/><Relationship Id="rId5" Type="http://schemas.openxmlformats.org/officeDocument/2006/relationships/image" Target="../media/image70.png"/><Relationship Id="rId4" Type="http://schemas.openxmlformats.org/officeDocument/2006/relationships/image" Target="../media/image2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microsoft.com/office/2007/relationships/media" Target="../media/media22.mp4"/><Relationship Id="rId1" Type="http://schemas.openxmlformats.org/officeDocument/2006/relationships/video" Target="NULL" TargetMode="External"/><Relationship Id="rId6" Type="http://schemas.openxmlformats.org/officeDocument/2006/relationships/image" Target="../media/image27.gif"/><Relationship Id="rId5" Type="http://schemas.openxmlformats.org/officeDocument/2006/relationships/image" Target="../media/image71.png"/><Relationship Id="rId4" Type="http://schemas.openxmlformats.org/officeDocument/2006/relationships/image" Target="../media/image2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microsoft.com/office/2007/relationships/media" Target="../media/media22.mp4"/><Relationship Id="rId1" Type="http://schemas.openxmlformats.org/officeDocument/2006/relationships/video" Target="NULL" TargetMode="External"/><Relationship Id="rId6" Type="http://schemas.openxmlformats.org/officeDocument/2006/relationships/image" Target="../media/image27.gif"/><Relationship Id="rId5" Type="http://schemas.openxmlformats.org/officeDocument/2006/relationships/image" Target="../media/image72.png"/><Relationship Id="rId4" Type="http://schemas.openxmlformats.org/officeDocument/2006/relationships/image" Target="../media/image2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74.png"/><Relationship Id="rId4" Type="http://schemas.microsoft.com/office/2007/relationships/hdphoto" Target="../media/hdphoto5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23.mp4"/><Relationship Id="rId1" Type="http://schemas.microsoft.com/office/2007/relationships/media" Target="../media/media23.mp4"/><Relationship Id="rId6" Type="http://schemas.openxmlformats.org/officeDocument/2006/relationships/image" Target="../media/image14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4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19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13" Type="http://schemas.openxmlformats.org/officeDocument/2006/relationships/image" Target="../media/image35.jpg"/><Relationship Id="rId18" Type="http://schemas.openxmlformats.org/officeDocument/2006/relationships/image" Target="../media/image40.jp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9.jpg"/><Relationship Id="rId12" Type="http://schemas.openxmlformats.org/officeDocument/2006/relationships/image" Target="../media/image34.jpg"/><Relationship Id="rId17" Type="http://schemas.openxmlformats.org/officeDocument/2006/relationships/image" Target="../media/image39.jpg"/><Relationship Id="rId2" Type="http://schemas.openxmlformats.org/officeDocument/2006/relationships/video" Target="../media/media3.mp4"/><Relationship Id="rId16" Type="http://schemas.openxmlformats.org/officeDocument/2006/relationships/image" Target="../media/image38.jpg"/><Relationship Id="rId1" Type="http://schemas.microsoft.com/office/2007/relationships/media" Target="../media/media3.mp4"/><Relationship Id="rId6" Type="http://schemas.openxmlformats.org/officeDocument/2006/relationships/image" Target="../media/image28.png"/><Relationship Id="rId11" Type="http://schemas.openxmlformats.org/officeDocument/2006/relationships/image" Target="../media/image33.jpg"/><Relationship Id="rId5" Type="http://schemas.openxmlformats.org/officeDocument/2006/relationships/image" Target="../media/image27.gif"/><Relationship Id="rId15" Type="http://schemas.openxmlformats.org/officeDocument/2006/relationships/image" Target="../media/image37.jpg"/><Relationship Id="rId10" Type="http://schemas.openxmlformats.org/officeDocument/2006/relationships/image" Target="../media/image32.jpg"/><Relationship Id="rId4" Type="http://schemas.openxmlformats.org/officeDocument/2006/relationships/image" Target="../media/image26.png"/><Relationship Id="rId9" Type="http://schemas.openxmlformats.org/officeDocument/2006/relationships/image" Target="../media/image31.jpg"/><Relationship Id="rId14" Type="http://schemas.openxmlformats.org/officeDocument/2006/relationships/image" Target="../media/image3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1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7F397A8-CD3C-4820-BDA4-D5C742DDEB4B}"/>
              </a:ext>
            </a:extLst>
          </p:cNvPr>
          <p:cNvSpPr txBox="1"/>
          <p:nvPr/>
        </p:nvSpPr>
        <p:spPr>
          <a:xfrm>
            <a:off x="4910487" y="4995860"/>
            <a:ext cx="2344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FF0000"/>
                </a:solidFill>
                <a:highlight>
                  <a:srgbClr val="FFFF00"/>
                </a:highlight>
              </a:rPr>
              <a:t>semaine 2</a:t>
            </a:r>
          </a:p>
        </p:txBody>
      </p:sp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C937F89-7046-6AB8-54FA-4D3B51F04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58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5FDA-E8F9-9DA2-A5D9-7093B4F5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A612154A-3389-0C81-5AB2-B69FF1CB2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1698C40-EF24-0DB3-2EDD-597518F1B9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5EB570A9-09BF-7698-29F2-F32B142D0B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4" y="3341622"/>
            <a:ext cx="3613875" cy="662104"/>
          </a:xfrm>
        </p:spPr>
        <p:txBody>
          <a:bodyPr/>
          <a:lstStyle/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5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Habiter</a:t>
            </a:r>
          </a:p>
        </p:txBody>
      </p:sp>
      <p:pic>
        <p:nvPicPr>
          <p:cNvPr id="11" name="Image 10" descr="Une image contenant bâtiment, fenêtre, maison, porte&#10;&#10;Le contenu généré par l’IA peut être incorrect.">
            <a:extLst>
              <a:ext uri="{FF2B5EF4-FFF2-40B4-BE49-F238E27FC236}">
                <a16:creationId xmlns:a16="http://schemas.microsoft.com/office/drawing/2014/main" id="{FB63A11B-6A58-8DE1-9062-9C43E16F3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0" y="2487346"/>
            <a:ext cx="2414871" cy="303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6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60F22-A4AD-D3BA-9A19-09126E99A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314BD59-818C-DCBF-F85B-B87C6E8568C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37F4FC5F-39C3-5E0A-4E71-0A72D92DE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835298"/>
            <a:ext cx="764413" cy="764413"/>
          </a:xfrm>
          <a:prstGeom prst="rect">
            <a:avLst/>
          </a:prstGeom>
        </p:spPr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5A55B8CB-42C6-DCB8-A804-A903E3169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3" name="la ville">
            <a:hlinkClick r:id="" action="ppaction://media"/>
            <a:extLst>
              <a:ext uri="{FF2B5EF4-FFF2-40B4-BE49-F238E27FC236}">
                <a16:creationId xmlns:a16="http://schemas.microsoft.com/office/drawing/2014/main" id="{BBADD04D-B182-A52E-0E76-EF9F4E88DA8B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323353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165A6-C1AF-A71A-AD49-A6FD907CF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122593-87D5-DDC4-04AE-99325072F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427A3EE-7B8E-EF3A-A576-08603A5108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B8F5F562-C9E6-B6E4-15A0-BF7B395CE2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4" y="3124412"/>
            <a:ext cx="3613875" cy="662104"/>
          </a:xfrm>
        </p:spPr>
        <p:txBody>
          <a:bodyPr/>
          <a:lstStyle/>
          <a:p>
            <a:r>
              <a:rPr lang="fr-FR" dirty="0"/>
              <a:t>La ville</a:t>
            </a:r>
          </a:p>
        </p:txBody>
      </p:sp>
      <p:pic>
        <p:nvPicPr>
          <p:cNvPr id="11" name="Image 10" descr="Une image contenant voiture, véhicule, Véhicule terrestre, ciel&#10;&#10;Le contenu généré par l’IA peut être incorrect.">
            <a:extLst>
              <a:ext uri="{FF2B5EF4-FFF2-40B4-BE49-F238E27FC236}">
                <a16:creationId xmlns:a16="http://schemas.microsoft.com/office/drawing/2014/main" id="{EDD98203-4040-967F-DD6A-2F8428313A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0" y="2300247"/>
            <a:ext cx="2366917" cy="297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37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BE8BE-DA27-3B65-4FEC-EAF947F66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104B2250-AA55-336F-147C-58AB718EF6A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1BF1BBD-5AF7-5C2B-CC51-B9951C85FA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835298"/>
            <a:ext cx="764413" cy="764413"/>
          </a:xfrm>
          <a:prstGeom prst="rect">
            <a:avLst/>
          </a:prstGeom>
        </p:spPr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98270362-15B3-B9DF-CB9A-1DBD5D031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3" name="la campagne">
            <a:hlinkClick r:id="" action="ppaction://media"/>
            <a:extLst>
              <a:ext uri="{FF2B5EF4-FFF2-40B4-BE49-F238E27FC236}">
                <a16:creationId xmlns:a16="http://schemas.microsoft.com/office/drawing/2014/main" id="{85DD37C0-D0C7-3120-DC47-D00DAF9E9938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60329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B16D7-4550-8596-D5F3-2BDB50C55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90C4CAD8-77E7-5A8E-4CDC-5814D1D76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6B23EF6-8C92-8086-847E-9FF37E2C4C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0A3CD471-C6B4-73E3-475E-EF70C8EAC9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75438" y="3187476"/>
            <a:ext cx="4069491" cy="662104"/>
          </a:xfrm>
        </p:spPr>
        <p:txBody>
          <a:bodyPr/>
          <a:lstStyle/>
          <a:p>
            <a:r>
              <a:rPr lang="fr-FR" dirty="0"/>
              <a:t>La campagne</a:t>
            </a:r>
            <a:endParaRPr lang="fr-MA" dirty="0"/>
          </a:p>
        </p:txBody>
      </p:sp>
      <p:pic>
        <p:nvPicPr>
          <p:cNvPr id="11" name="Image 10" descr="Une image contenant herbe, ciel, nuage, peinture&#10;&#10;Le contenu généré par l’IA peut être incorrect.">
            <a:extLst>
              <a:ext uri="{FF2B5EF4-FFF2-40B4-BE49-F238E27FC236}">
                <a16:creationId xmlns:a16="http://schemas.microsoft.com/office/drawing/2014/main" id="{AFF267D7-9AC9-4EF6-CD86-80BD63D519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2222579"/>
            <a:ext cx="2591036" cy="325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80366-2CC8-4775-7D04-BBB0CD172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F843DB96-0F5E-7E0D-2628-181C0E49C15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BC56AFB8-75B4-4A79-C302-A0B2928C3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96A7D0D-4D6C-C8C5-D2D4-45ECDE8344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835298"/>
            <a:ext cx="764413" cy="764413"/>
          </a:xfrm>
          <a:prstGeom prst="rect">
            <a:avLst/>
          </a:prstGeom>
        </p:spPr>
      </p:pic>
      <p:pic>
        <p:nvPicPr>
          <p:cNvPr id="2" name="le village">
            <a:hlinkClick r:id="" action="ppaction://media"/>
            <a:extLst>
              <a:ext uri="{FF2B5EF4-FFF2-40B4-BE49-F238E27FC236}">
                <a16:creationId xmlns:a16="http://schemas.microsoft.com/office/drawing/2014/main" id="{5A119C9C-2915-1246-C3D1-38F89E80D26A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51792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100BB-7E4C-80D3-C240-7A69FA1AB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F86D2F86-6AD8-AB18-55F0-D9E63B27C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172A2A7-D492-17D5-CF25-C4E31F3BD3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Espace réservé du texte 15">
            <a:extLst>
              <a:ext uri="{FF2B5EF4-FFF2-40B4-BE49-F238E27FC236}">
                <a16:creationId xmlns:a16="http://schemas.microsoft.com/office/drawing/2014/main" id="{1112DA2B-9990-E80D-1EE9-5328774A0B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0" y="3282063"/>
            <a:ext cx="3931982" cy="662104"/>
          </a:xfrm>
        </p:spPr>
        <p:txBody>
          <a:bodyPr/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Le village </a:t>
            </a:r>
            <a:endParaRPr lang="fr-M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 10" descr="Une image contenant peinture, montagne, paysage, ciel&#10;&#10;Le contenu généré par l’IA peut être incorrect.">
            <a:extLst>
              <a:ext uri="{FF2B5EF4-FFF2-40B4-BE49-F238E27FC236}">
                <a16:creationId xmlns:a16="http://schemas.microsoft.com/office/drawing/2014/main" id="{5B889226-7246-EEE2-9F02-0BE4C067A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2237969"/>
            <a:ext cx="2717160" cy="341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3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8B4E7-80E6-C486-E6A8-72D6B3691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88D45D33-CFC9-2EEF-A6BB-6CE61614EC6F}"/>
              </a:ext>
            </a:extLst>
          </p:cNvPr>
          <p:cNvSpPr/>
          <p:nvPr/>
        </p:nvSpPr>
        <p:spPr>
          <a:xfrm>
            <a:off x="1010651" y="3051207"/>
            <a:ext cx="7004989" cy="2541069"/>
          </a:xfrm>
          <a:prstGeom prst="roundRect">
            <a:avLst>
              <a:gd name="adj" fmla="val 16084"/>
            </a:avLst>
          </a:prstGeom>
          <a:solidFill>
            <a:srgbClr val="E2E9F6"/>
          </a:solidFill>
          <a:ln w="1905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F82E206-5DBB-435E-569B-26838F1BC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13590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ville, la campagne  et le village sont des lieux.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E1D575BC-3F41-A2D8-09CB-C4549D1D1EE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467430" y="4742027"/>
            <a:ext cx="2060970" cy="409226"/>
          </a:xfrm>
          <a:ln>
            <a:noFill/>
          </a:ln>
        </p:spPr>
        <p:txBody>
          <a:bodyPr/>
          <a:lstStyle/>
          <a:p>
            <a:r>
              <a:rPr lang="fr-MA" dirty="0"/>
              <a:t>La campagne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6C703BD-22E2-292B-B4EA-2BF18CDB646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293403" y="4742027"/>
            <a:ext cx="2060970" cy="409226"/>
          </a:xfrm>
          <a:ln>
            <a:noFill/>
          </a:ln>
        </p:spPr>
        <p:txBody>
          <a:bodyPr/>
          <a:lstStyle/>
          <a:p>
            <a:r>
              <a:rPr lang="fr-MA" dirty="0"/>
              <a:t>La ville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F0C5521-18D4-180D-4566-8C2A92826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E2736B75-F3CD-0CCB-7E4B-0330D5CCB6D9}"/>
              </a:ext>
            </a:extLst>
          </p:cNvPr>
          <p:cNvSpPr txBox="1">
            <a:spLocks/>
          </p:cNvSpPr>
          <p:nvPr/>
        </p:nvSpPr>
        <p:spPr>
          <a:xfrm>
            <a:off x="5695155" y="4742027"/>
            <a:ext cx="2060970" cy="409226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/>
              <a:t>Le village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2" name="Espace réservé du texte 8">
            <a:extLst>
              <a:ext uri="{FF2B5EF4-FFF2-40B4-BE49-F238E27FC236}">
                <a16:creationId xmlns:a16="http://schemas.microsoft.com/office/drawing/2014/main" id="{5C660E33-C561-71D5-3CD6-7D4557CF2BD4}"/>
              </a:ext>
            </a:extLst>
          </p:cNvPr>
          <p:cNvSpPr txBox="1">
            <a:spLocks/>
          </p:cNvSpPr>
          <p:nvPr/>
        </p:nvSpPr>
        <p:spPr>
          <a:xfrm>
            <a:off x="1550751" y="2270922"/>
            <a:ext cx="6238651" cy="409226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3600" dirty="0">
                <a:solidFill>
                  <a:srgbClr val="00ACA4"/>
                </a:solidFill>
              </a:rPr>
              <a:t>Des lieux</a:t>
            </a:r>
            <a:endParaRPr kumimoji="0" lang="fr-MA" sz="3600" b="1" i="0" u="none" strike="noStrike" kern="1200" cap="none" spc="0" normalizeH="0" baseline="0" noProof="0" dirty="0">
              <a:ln w="0"/>
              <a:solidFill>
                <a:srgbClr val="00ACA4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 descr="Une image contenant voiture, véhicule, Véhicule terrestre, ciel&#10;&#10;Le contenu généré par l’IA peut être incorrect.">
            <a:extLst>
              <a:ext uri="{FF2B5EF4-FFF2-40B4-BE49-F238E27FC236}">
                <a16:creationId xmlns:a16="http://schemas.microsoft.com/office/drawing/2014/main" id="{C06C689B-82C7-03F2-9B0D-9CDEF765E9E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499" y="3217401"/>
            <a:ext cx="1442563" cy="1811669"/>
          </a:xfrm>
          <a:prstGeom prst="roundRect">
            <a:avLst>
              <a:gd name="adj" fmla="val 23339"/>
            </a:avLst>
          </a:prstGeom>
        </p:spPr>
      </p:pic>
      <p:pic>
        <p:nvPicPr>
          <p:cNvPr id="7" name="Image 6" descr="Une image contenant peinture, montagne, paysage, ciel&#10;&#10;Le contenu généré par l’IA peut être incorrect.">
            <a:extLst>
              <a:ext uri="{FF2B5EF4-FFF2-40B4-BE49-F238E27FC236}">
                <a16:creationId xmlns:a16="http://schemas.microsoft.com/office/drawing/2014/main" id="{04F6F4E6-93FA-2FA6-4486-CA8E046FC39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940" y="3134970"/>
            <a:ext cx="1442563" cy="1811670"/>
          </a:xfrm>
          <a:prstGeom prst="rect">
            <a:avLst/>
          </a:prstGeom>
        </p:spPr>
      </p:pic>
      <p:pic>
        <p:nvPicPr>
          <p:cNvPr id="8" name="Image 7" descr="Une image contenant herbe, ciel, nuage, peinture&#10;&#10;Le contenu généré par l’IA peut être incorrect.">
            <a:extLst>
              <a:ext uri="{FF2B5EF4-FFF2-40B4-BE49-F238E27FC236}">
                <a16:creationId xmlns:a16="http://schemas.microsoft.com/office/drawing/2014/main" id="{2E3A140C-6945-667C-9DC3-5339CEF788E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634" y="3217401"/>
            <a:ext cx="1442562" cy="18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39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F1A54-E933-538F-0EDD-37DC43508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696F3A0-8611-5257-1303-25668BD2A5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6AF398DE-7B28-385E-EE73-E1C669FD6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23DA930-029E-7E31-976A-B1DB1F599B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835298"/>
            <a:ext cx="764413" cy="764413"/>
          </a:xfrm>
          <a:prstGeom prst="rect">
            <a:avLst/>
          </a:prstGeom>
        </p:spPr>
      </p:pic>
      <p:pic>
        <p:nvPicPr>
          <p:cNvPr id="3" name="une poire">
            <a:hlinkClick r:id="" action="ppaction://media"/>
            <a:extLst>
              <a:ext uri="{FF2B5EF4-FFF2-40B4-BE49-F238E27FC236}">
                <a16:creationId xmlns:a16="http://schemas.microsoft.com/office/drawing/2014/main" id="{D4AC86D1-4A5F-8F47-5117-3CC84CF045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236994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5856A-5732-B804-FCC9-86430E7EB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7C0A950B-924E-4DDA-BAF9-4FEF7CD15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A95D1C8-62A1-072C-2A3C-3FE52ADE65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995C977D-3533-C20C-0819-8EA14C629DB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0" y="3266298"/>
            <a:ext cx="3613875" cy="662104"/>
          </a:xfrm>
        </p:spPr>
        <p:txBody>
          <a:bodyPr/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Une poire </a:t>
            </a:r>
            <a:endParaRPr lang="fr-M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 descr="Une image contenant fruit, poire, produits, Aliments naturels&#10;&#10;Le contenu généré par l’IA peut être incorrect.">
            <a:extLst>
              <a:ext uri="{FF2B5EF4-FFF2-40B4-BE49-F238E27FC236}">
                <a16:creationId xmlns:a16="http://schemas.microsoft.com/office/drawing/2014/main" id="{BFF9ACCD-675F-0819-F699-FF4B9E4B2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714" y="2653953"/>
            <a:ext cx="1804885" cy="226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56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80366-2CC8-4775-7D04-BBB0CD172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F843DB96-0F5E-7E0D-2628-181C0E49C15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BC56AFB8-75B4-4A79-C302-A0B2928C3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261B60D-982B-F722-814E-06B77B024A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835298"/>
            <a:ext cx="764413" cy="764413"/>
          </a:xfrm>
          <a:prstGeom prst="rect">
            <a:avLst/>
          </a:prstGeom>
        </p:spPr>
      </p:pic>
      <p:pic>
        <p:nvPicPr>
          <p:cNvPr id="3" name="voiture">
            <a:hlinkClick r:id="" action="ppaction://media"/>
            <a:extLst>
              <a:ext uri="{FF2B5EF4-FFF2-40B4-BE49-F238E27FC236}">
                <a16:creationId xmlns:a16="http://schemas.microsoft.com/office/drawing/2014/main" id="{FB1DCD10-3C73-4B37-1163-783E41F3CB7D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198129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100BB-7E4C-80D3-C240-7A69FA1AB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F86D2F86-6AD8-AB18-55F0-D9E63B27C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172A2A7-D492-17D5-CF25-C4E31F3BD3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10" name="Espace réservé du texte 15">
            <a:extLst>
              <a:ext uri="{FF2B5EF4-FFF2-40B4-BE49-F238E27FC236}">
                <a16:creationId xmlns:a16="http://schemas.microsoft.com/office/drawing/2014/main" id="{57E7E011-C6A7-F147-D2FF-06A841BD4BA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04110" y="3313594"/>
            <a:ext cx="4181766" cy="662104"/>
          </a:xfrm>
        </p:spPr>
        <p:txBody>
          <a:bodyPr/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Une voiture</a:t>
            </a:r>
            <a:endParaRPr lang="fr-M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 descr="Une image contenant roue, véhicule, Véhicule terrestre, voiture&#10;&#10;Le contenu généré par l’IA peut être incorrect.">
            <a:extLst>
              <a:ext uri="{FF2B5EF4-FFF2-40B4-BE49-F238E27FC236}">
                <a16:creationId xmlns:a16="http://schemas.microsoft.com/office/drawing/2014/main" id="{1A702214-9E10-79FD-C215-F8851F628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07" y="2270234"/>
            <a:ext cx="2501032" cy="314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0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B20AD-DC6D-C2AF-51B7-20376D398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re 53">
            <a:extLst>
              <a:ext uri="{FF2B5EF4-FFF2-40B4-BE49-F238E27FC236}">
                <a16:creationId xmlns:a16="http://schemas.microsoft.com/office/drawing/2014/main" id="{B433F7CF-BBFC-36F8-FCE3-7B8DD8942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i="1" dirty="0"/>
              <a:t>Lecture de la vidéo</a:t>
            </a:r>
            <a:r>
              <a:rPr lang="fr-MA" sz="1800" i="1" dirty="0"/>
              <a:t>.</a:t>
            </a:r>
          </a:p>
        </p:txBody>
      </p:sp>
      <p:pic>
        <p:nvPicPr>
          <p:cNvPr id="51" name="Espace réservé pour une image  50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DD9412AE-1022-8EEC-F4BC-6904C6FA30A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67CDDF5-7B40-3AC3-ACD2-85026E518E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835298"/>
            <a:ext cx="764413" cy="764413"/>
          </a:xfrm>
          <a:prstGeom prst="rect">
            <a:avLst/>
          </a:prstGeom>
        </p:spPr>
      </p:pic>
      <p:pic>
        <p:nvPicPr>
          <p:cNvPr id="5" name="Nous venons de voir">
            <a:hlinkClick r:id="" action="ppaction://media"/>
            <a:extLst>
              <a:ext uri="{FF2B5EF4-FFF2-40B4-BE49-F238E27FC236}">
                <a16:creationId xmlns:a16="http://schemas.microsoft.com/office/drawing/2014/main" id="{7F2EBA29-8770-DC47-E092-0F1711B5E25F}"/>
              </a:ext>
            </a:extLst>
          </p:cNvPr>
          <p:cNvPicPr>
            <a:picLocks noGrp="1" noChangeAspect="1"/>
          </p:cNvPicPr>
          <p:nvPr>
            <p:ph type="media" sz="quarter" idx="29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t="1737" b="2320"/>
          <a:stretch>
            <a:fillRect/>
          </a:stretch>
        </p:blipFill>
        <p:spPr>
          <a:xfrm>
            <a:off x="1617042" y="2146433"/>
            <a:ext cx="2031268" cy="3465095"/>
          </a:xfrm>
        </p:spPr>
      </p:pic>
      <p:pic>
        <p:nvPicPr>
          <p:cNvPr id="3" name="FR_N2_P1_W2_S1_Recap-01">
            <a:hlinkClick r:id="" action="ppaction://media"/>
            <a:extLst>
              <a:ext uri="{FF2B5EF4-FFF2-40B4-BE49-F238E27FC236}">
                <a16:creationId xmlns:a16="http://schemas.microsoft.com/office/drawing/2014/main" id="{9931CBB2-6A03-D8CC-3CF2-3B3276A689D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452"/>
                </p14:media>
              </p:ext>
            </p:extLst>
          </p:nvPr>
        </p:nvPicPr>
        <p:blipFill>
          <a:blip r:embed="rId9"/>
          <a:srcRect l="29778" t="1284" r="29309" b="1"/>
          <a:stretch>
            <a:fillRect/>
          </a:stretch>
        </p:blipFill>
        <p:spPr>
          <a:xfrm>
            <a:off x="4572000" y="1687935"/>
            <a:ext cx="3252321" cy="441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4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8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879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peinture, montagne, paysage, ciel&#10;&#10;Le contenu généré par l’IA peut être incorrect.">
            <a:extLst>
              <a:ext uri="{FF2B5EF4-FFF2-40B4-BE49-F238E27FC236}">
                <a16:creationId xmlns:a16="http://schemas.microsoft.com/office/drawing/2014/main" id="{ABE30BC3-C532-463E-DF41-29A17F678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330" y="4373766"/>
            <a:ext cx="1206207" cy="1514837"/>
          </a:xfrm>
          <a:prstGeom prst="rect">
            <a:avLst/>
          </a:prstGeom>
        </p:spPr>
      </p:pic>
      <p:pic>
        <p:nvPicPr>
          <p:cNvPr id="16" name="Image 15" descr="Une image contenant fruit, poire, produits, Aliments naturels&#10;&#10;Le contenu généré par l’IA peut être incorrect.">
            <a:extLst>
              <a:ext uri="{FF2B5EF4-FFF2-40B4-BE49-F238E27FC236}">
                <a16:creationId xmlns:a16="http://schemas.microsoft.com/office/drawing/2014/main" id="{6F65E2F8-A67F-0969-DCAC-C416E7DBC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203" y="4356567"/>
            <a:ext cx="1206205" cy="1514834"/>
          </a:xfrm>
          <a:prstGeom prst="rect">
            <a:avLst/>
          </a:prstGeom>
        </p:spPr>
      </p:pic>
      <p:pic>
        <p:nvPicPr>
          <p:cNvPr id="17" name="Image 16" descr="Une image contenant roue, véhicule, Véhicule terrestre, voiture&#10;&#10;Le contenu généré par l’IA peut être incorrect.">
            <a:extLst>
              <a:ext uri="{FF2B5EF4-FFF2-40B4-BE49-F238E27FC236}">
                <a16:creationId xmlns:a16="http://schemas.microsoft.com/office/drawing/2014/main" id="{C55F07FD-2884-ACA6-5B0C-5A33FF944E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027" y="4356567"/>
            <a:ext cx="1206205" cy="151483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Habiter – La ville – La campagne – Le village – Une poire – Une voiture.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54059" y="5838902"/>
            <a:ext cx="1800000" cy="360000"/>
          </a:xfrm>
        </p:spPr>
        <p:txBody>
          <a:bodyPr/>
          <a:lstStyle/>
          <a:p>
            <a:r>
              <a:rPr lang="fr-FR" dirty="0"/>
              <a:t>U</a:t>
            </a:r>
            <a:r>
              <a:rPr lang="fr-MA" dirty="0"/>
              <a:t>ne poire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941277" y="5838902"/>
            <a:ext cx="1800000" cy="360000"/>
          </a:xfrm>
        </p:spPr>
        <p:txBody>
          <a:bodyPr/>
          <a:lstStyle/>
          <a:p>
            <a:r>
              <a:rPr lang="fr-FR" dirty="0"/>
              <a:t>U</a:t>
            </a:r>
            <a:r>
              <a:rPr lang="fr-MA" dirty="0"/>
              <a:t>ne voiture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B67EB8E-5530-A444-983D-2CD9F35147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1385434" y="5792351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L</a:t>
            </a:r>
            <a:r>
              <a:rPr lang="fr-MA" dirty="0"/>
              <a:t>e village</a:t>
            </a:r>
          </a:p>
        </p:txBody>
      </p:sp>
      <p:pic>
        <p:nvPicPr>
          <p:cNvPr id="3" name="Image 2" descr="Une image contenant bâtiment, fenêtre, maison, porte&#10;&#10;Le contenu généré par l’IA peut être incorrect.">
            <a:extLst>
              <a:ext uri="{FF2B5EF4-FFF2-40B4-BE49-F238E27FC236}">
                <a16:creationId xmlns:a16="http://schemas.microsoft.com/office/drawing/2014/main" id="{0AB6AE2A-FCCD-0BAB-E824-21CE2A5D01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330" y="2329245"/>
            <a:ext cx="1206207" cy="1514837"/>
          </a:xfrm>
          <a:prstGeom prst="rect">
            <a:avLst/>
          </a:prstGeom>
        </p:spPr>
      </p:pic>
      <p:pic>
        <p:nvPicPr>
          <p:cNvPr id="6" name="Image 5" descr="Une image contenant herbe, ciel, nuage, peinture&#10;&#10;Le contenu généré par l’IA peut être incorrect.">
            <a:extLst>
              <a:ext uri="{FF2B5EF4-FFF2-40B4-BE49-F238E27FC236}">
                <a16:creationId xmlns:a16="http://schemas.microsoft.com/office/drawing/2014/main" id="{CE2C9C73-894D-96C8-01BF-A485BFFBD9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025" y="2329245"/>
            <a:ext cx="1206207" cy="1514837"/>
          </a:xfrm>
          <a:prstGeom prst="rect">
            <a:avLst/>
          </a:prstGeom>
        </p:spPr>
      </p:pic>
      <p:pic>
        <p:nvPicPr>
          <p:cNvPr id="10" name="Image 9" descr="Une image contenant voiture, véhicule, Véhicule terrestre, ciel&#10;&#10;Le contenu généré par l’IA peut être incorrect.">
            <a:extLst>
              <a:ext uri="{FF2B5EF4-FFF2-40B4-BE49-F238E27FC236}">
                <a16:creationId xmlns:a16="http://schemas.microsoft.com/office/drawing/2014/main" id="{F0793E98-7A84-92BD-B810-48D33E08DA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204" y="2329248"/>
            <a:ext cx="1206205" cy="1514834"/>
          </a:xfrm>
          <a:prstGeom prst="rect">
            <a:avLst/>
          </a:prstGeo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6184" y="3700719"/>
            <a:ext cx="1800000" cy="360000"/>
          </a:xfrm>
        </p:spPr>
        <p:txBody>
          <a:bodyPr/>
          <a:lstStyle/>
          <a:p>
            <a:r>
              <a:rPr lang="fr-MA" dirty="0"/>
              <a:t>Habiter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34809" y="3700719"/>
            <a:ext cx="1800000" cy="360000"/>
          </a:xfrm>
        </p:spPr>
        <p:txBody>
          <a:bodyPr/>
          <a:lstStyle/>
          <a:p>
            <a:r>
              <a:rPr lang="fr-MA" dirty="0"/>
              <a:t>La ville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5849161" y="3700719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/>
              <a:t>La campagne</a:t>
            </a:r>
          </a:p>
        </p:txBody>
      </p:sp>
    </p:spTree>
    <p:extLst>
      <p:ext uri="{BB962C8B-B14F-4D97-AF65-F5344CB8AC3E}">
        <p14:creationId xmlns:p14="http://schemas.microsoft.com/office/powerpoint/2010/main" val="66137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B9CDD-6105-3C7D-4F7A-6AD7FD6B0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CD2BA6-9577-A2B5-E0B5-7B68EFF36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nommer ces images ? </a:t>
            </a:r>
          </a:p>
        </p:txBody>
      </p:sp>
      <p:pic>
        <p:nvPicPr>
          <p:cNvPr id="3" name="Image 2" descr="Une image contenant bâtiment, fenêtre, maison, porte&#10;&#10;Le contenu généré par l’IA peut être incorrect.">
            <a:extLst>
              <a:ext uri="{FF2B5EF4-FFF2-40B4-BE49-F238E27FC236}">
                <a16:creationId xmlns:a16="http://schemas.microsoft.com/office/drawing/2014/main" id="{481F5ED9-ED85-3353-31A7-B17B5B0B4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281" y="2379627"/>
            <a:ext cx="1517692" cy="1906021"/>
          </a:xfrm>
          <a:prstGeom prst="rect">
            <a:avLst/>
          </a:prstGeom>
        </p:spPr>
      </p:pic>
      <p:pic>
        <p:nvPicPr>
          <p:cNvPr id="6" name="Image 5" descr="Une image contenant herbe, ciel, nuage, peinture&#10;&#10;Le contenu généré par l’IA peut être incorrect.">
            <a:extLst>
              <a:ext uri="{FF2B5EF4-FFF2-40B4-BE49-F238E27FC236}">
                <a16:creationId xmlns:a16="http://schemas.microsoft.com/office/drawing/2014/main" id="{F13DC5DE-CE40-E7BA-02D1-CCC30040C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016" y="4369644"/>
            <a:ext cx="1517692" cy="1906021"/>
          </a:xfrm>
          <a:prstGeom prst="rect">
            <a:avLst/>
          </a:prstGeom>
        </p:spPr>
      </p:pic>
      <p:pic>
        <p:nvPicPr>
          <p:cNvPr id="10" name="Image 9" descr="Une image contenant voiture, véhicule, Véhicule terrestre, ciel&#10;&#10;Le contenu généré par l’IA peut être incorrect.">
            <a:extLst>
              <a:ext uri="{FF2B5EF4-FFF2-40B4-BE49-F238E27FC236}">
                <a16:creationId xmlns:a16="http://schemas.microsoft.com/office/drawing/2014/main" id="{637EF19F-3A71-3966-169B-579D02D76D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1" y="4369645"/>
            <a:ext cx="1517689" cy="1906017"/>
          </a:xfrm>
          <a:prstGeom prst="rect">
            <a:avLst/>
          </a:prstGeom>
        </p:spPr>
      </p:pic>
      <p:pic>
        <p:nvPicPr>
          <p:cNvPr id="13" name="Image 12" descr="Une image contenant peinture, montagne, paysage, ciel&#10;&#10;Le contenu généré par l’IA peut être incorrect.">
            <a:extLst>
              <a:ext uri="{FF2B5EF4-FFF2-40B4-BE49-F238E27FC236}">
                <a16:creationId xmlns:a16="http://schemas.microsoft.com/office/drawing/2014/main" id="{220ABFC0-E012-7F2F-D777-00D4FEB81F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744" y="2430723"/>
            <a:ext cx="1517692" cy="1906021"/>
          </a:xfrm>
          <a:prstGeom prst="rect">
            <a:avLst/>
          </a:prstGeom>
        </p:spPr>
      </p:pic>
      <p:pic>
        <p:nvPicPr>
          <p:cNvPr id="16" name="Image 15" descr="Une image contenant fruit, poire, produits, Aliments naturels&#10;&#10;Le contenu généré par l’IA peut être incorrect.">
            <a:extLst>
              <a:ext uri="{FF2B5EF4-FFF2-40B4-BE49-F238E27FC236}">
                <a16:creationId xmlns:a16="http://schemas.microsoft.com/office/drawing/2014/main" id="{767CF3D6-A67D-3EC6-3996-54EED21594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449" y="4369645"/>
            <a:ext cx="1517689" cy="1906017"/>
          </a:xfrm>
          <a:prstGeom prst="rect">
            <a:avLst/>
          </a:prstGeom>
        </p:spPr>
      </p:pic>
      <p:pic>
        <p:nvPicPr>
          <p:cNvPr id="17" name="Image 16" descr="Une image contenant roue, véhicule, Véhicule terrestre, voiture&#10;&#10;Le contenu généré par l’IA peut être incorrect.">
            <a:extLst>
              <a:ext uri="{FF2B5EF4-FFF2-40B4-BE49-F238E27FC236}">
                <a16:creationId xmlns:a16="http://schemas.microsoft.com/office/drawing/2014/main" id="{B70EE633-B030-017A-CE23-26866E1E85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018" y="2379631"/>
            <a:ext cx="1517689" cy="1906017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6568C27-6328-9740-FB65-313370F209D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56161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50719-2CD1-7262-1AD2-909244313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34F325-77DE-C5F7-DC3F-665C25133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va apprendre d’autres mots avec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Majd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5BDCF87-887B-6C34-E786-853CF0591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E41F43A-1EEF-984E-EDEB-A3299C7B0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000" y="2175310"/>
            <a:ext cx="1530833" cy="3692556"/>
          </a:xfrm>
          <a:prstGeom prst="rect">
            <a:avLst/>
          </a:prstGeom>
        </p:spPr>
      </p:pic>
      <p:pic>
        <p:nvPicPr>
          <p:cNvPr id="3" name="Image 2" descr="Une image contenant moineau, oiseau, bec, Oiseau perché&#10;&#10;Le contenu généré par l’IA peut être incorrect.">
            <a:extLst>
              <a:ext uri="{FF2B5EF4-FFF2-40B4-BE49-F238E27FC236}">
                <a16:creationId xmlns:a16="http://schemas.microsoft.com/office/drawing/2014/main" id="{FF4A3B8A-F7C2-F772-3B38-9C233C3118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000" y="1657439"/>
            <a:ext cx="1206206" cy="1514836"/>
          </a:xfrm>
          <a:prstGeom prst="rect">
            <a:avLst/>
          </a:prstGeom>
        </p:spPr>
      </p:pic>
      <p:pic>
        <p:nvPicPr>
          <p:cNvPr id="4" name="Image 3" descr="Une image contenant meubles, tiroir, commode, meuble de rangement&#10;&#10;Le contenu généré par l’IA peut être incorrect.">
            <a:extLst>
              <a:ext uri="{FF2B5EF4-FFF2-40B4-BE49-F238E27FC236}">
                <a16:creationId xmlns:a16="http://schemas.microsoft.com/office/drawing/2014/main" id="{28005933-7667-A457-FFA6-B7A548128B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068" y="4687109"/>
            <a:ext cx="1206206" cy="1514836"/>
          </a:xfrm>
          <a:prstGeom prst="rect">
            <a:avLst/>
          </a:prstGeom>
        </p:spPr>
      </p:pic>
      <p:pic>
        <p:nvPicPr>
          <p:cNvPr id="5" name="Image 4" descr="Une image contenant Produit en papier, Papier couché, origami, Arts créatifs&#10;&#10;Le contenu généré par l’IA peut être incorrect.">
            <a:extLst>
              <a:ext uri="{FF2B5EF4-FFF2-40B4-BE49-F238E27FC236}">
                <a16:creationId xmlns:a16="http://schemas.microsoft.com/office/drawing/2014/main" id="{9A0748C3-4EBB-621A-1A57-7865507B39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001" y="3188041"/>
            <a:ext cx="1206205" cy="1514835"/>
          </a:xfrm>
          <a:prstGeom prst="rect">
            <a:avLst/>
          </a:prstGeom>
        </p:spPr>
      </p:pic>
      <p:pic>
        <p:nvPicPr>
          <p:cNvPr id="6" name="Image 5" descr="Une image contenant étoile, créativité&#10;&#10;Le contenu généré par l’IA peut être incorrect.">
            <a:extLst>
              <a:ext uri="{FF2B5EF4-FFF2-40B4-BE49-F238E27FC236}">
                <a16:creationId xmlns:a16="http://schemas.microsoft.com/office/drawing/2014/main" id="{1F7F5ABB-598C-7AAC-9B22-BF0D2DEDA0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069" y="3172275"/>
            <a:ext cx="1206205" cy="1514834"/>
          </a:xfrm>
          <a:prstGeom prst="rect">
            <a:avLst/>
          </a:prstGeom>
        </p:spPr>
      </p:pic>
      <p:pic>
        <p:nvPicPr>
          <p:cNvPr id="7" name="Image 6" descr="Une image contenant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AB1BB2F-CECD-9439-970C-5C360E1B1E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000" y="4718642"/>
            <a:ext cx="1206205" cy="1514834"/>
          </a:xfrm>
          <a:prstGeom prst="rect">
            <a:avLst/>
          </a:prstGeom>
        </p:spPr>
      </p:pic>
      <p:pic>
        <p:nvPicPr>
          <p:cNvPr id="9" name="Image 8" descr="Une image contenant dessin humoristique, jouet, poupée, habits&#10;&#10;Le contenu généré par l’IA peut être incorrect.">
            <a:extLst>
              <a:ext uri="{FF2B5EF4-FFF2-40B4-BE49-F238E27FC236}">
                <a16:creationId xmlns:a16="http://schemas.microsoft.com/office/drawing/2014/main" id="{EC02BAEE-FE11-0C78-F034-8BFE11B37D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069" y="1608119"/>
            <a:ext cx="1206205" cy="151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94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2E531-188A-7D34-6B67-20FCB144E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toile">
            <a:hlinkClick r:id="" action="ppaction://media"/>
            <a:extLst>
              <a:ext uri="{FF2B5EF4-FFF2-40B4-BE49-F238E27FC236}">
                <a16:creationId xmlns:a16="http://schemas.microsoft.com/office/drawing/2014/main" id="{A2EE8FF3-12EB-D4F4-3277-43B166715C0E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  <p:pic>
        <p:nvPicPr>
          <p:cNvPr id="8" name="Espace réservé pour une image  7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BE8393F4-CE90-E023-BAEB-0B5B16627D6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0E7341D1-EF1C-24AB-C2E9-F33D59010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A297C25-32F0-303B-0F2D-A026C92851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835298"/>
            <a:ext cx="764413" cy="76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50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1DE7B-7343-8824-8958-D2B91ADC6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FF452B96-CEE1-6838-B655-9BB4B1AF1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02291D8-D608-2F3A-6D6D-3AF5DCB14B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Espace réservé du texte 15">
            <a:extLst>
              <a:ext uri="{FF2B5EF4-FFF2-40B4-BE49-F238E27FC236}">
                <a16:creationId xmlns:a16="http://schemas.microsoft.com/office/drawing/2014/main" id="{78AC60CA-516F-272D-9A6B-70A91583358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758" y="3282064"/>
            <a:ext cx="3613875" cy="662104"/>
          </a:xfrm>
        </p:spPr>
        <p:txBody>
          <a:bodyPr/>
          <a:lstStyle/>
          <a:p>
            <a:r>
              <a:rPr lang="fr-FR" dirty="0"/>
              <a:t>Un</a:t>
            </a:r>
            <a:r>
              <a:rPr lang="fr-MA" dirty="0"/>
              <a:t>e étoile</a:t>
            </a:r>
          </a:p>
        </p:txBody>
      </p:sp>
      <p:pic>
        <p:nvPicPr>
          <p:cNvPr id="5" name="Image 4" descr="Une image contenant étoile, créativité&#10;&#10;Le contenu généré par l’IA peut être incorrect.">
            <a:extLst>
              <a:ext uri="{FF2B5EF4-FFF2-40B4-BE49-F238E27FC236}">
                <a16:creationId xmlns:a16="http://schemas.microsoft.com/office/drawing/2014/main" id="{D32ADEC6-705D-CDB8-B55B-67CF6B24C1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702" y="2351478"/>
            <a:ext cx="2536395" cy="318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14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1ACED-BBBD-E9FF-D9A1-E9B48719F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B86A26B-9A8A-EFBE-E53B-F38FC1FFC18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C92FF651-DF85-20C2-411F-5ABC2CFD5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2" name="tiroir">
            <a:hlinkClick r:id="" action="ppaction://media"/>
            <a:extLst>
              <a:ext uri="{FF2B5EF4-FFF2-40B4-BE49-F238E27FC236}">
                <a16:creationId xmlns:a16="http://schemas.microsoft.com/office/drawing/2014/main" id="{DFB920EA-3F47-B506-8E5A-659EDADC36FA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E850CDF-A662-4FFA-0618-EE9B7A5268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835298"/>
            <a:ext cx="764413" cy="76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0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4BC0A-E504-6351-23E8-BA74DA871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C9843FE8-3BEE-AF49-ED0A-D02FD42D3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EB0BCD9-919B-89DD-C020-E906820F59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A9397C52-98FC-2705-1945-FC19CC8E27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758" y="3271345"/>
            <a:ext cx="3613875" cy="662104"/>
          </a:xfrm>
        </p:spPr>
        <p:txBody>
          <a:bodyPr/>
          <a:lstStyle/>
          <a:p>
            <a:r>
              <a:rPr lang="fr-MA" dirty="0"/>
              <a:t>Un tiroir</a:t>
            </a:r>
          </a:p>
        </p:txBody>
      </p:sp>
      <p:pic>
        <p:nvPicPr>
          <p:cNvPr id="5" name="Image 4" descr="Une image contenant meubles, tiroir, commode, meuble de rangement&#10;&#10;Le contenu généré par l’IA peut être incorrect.">
            <a:extLst>
              <a:ext uri="{FF2B5EF4-FFF2-40B4-BE49-F238E27FC236}">
                <a16:creationId xmlns:a16="http://schemas.microsoft.com/office/drawing/2014/main" id="{95383460-F27A-077B-77C7-A23615B952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0" y="2383065"/>
            <a:ext cx="2469022" cy="310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25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83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2A99D8-1FCB-5D73-5652-0E684CB42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4F8477E4-3743-1DEC-FFAA-DDE0ADD36CE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690AB81D-4070-B16E-B604-DF952F642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10" name="boite">
            <a:hlinkClick r:id="" action="ppaction://media"/>
            <a:extLst>
              <a:ext uri="{FF2B5EF4-FFF2-40B4-BE49-F238E27FC236}">
                <a16:creationId xmlns:a16="http://schemas.microsoft.com/office/drawing/2014/main" id="{E7AD1508-FC52-6768-9804-D54A2203A7F1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4DD2D20-C948-A2BA-8FFB-2D7B6E431F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835298"/>
            <a:ext cx="764413" cy="76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9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CBA37-9DCF-2698-35C1-5F0D1BDAA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6EB39AD7-E5B1-8265-79BE-D76BBB1CF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0241AF3-0062-117E-37DB-6C8E942B4D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Espace réservé du texte 15">
            <a:extLst>
              <a:ext uri="{FF2B5EF4-FFF2-40B4-BE49-F238E27FC236}">
                <a16:creationId xmlns:a16="http://schemas.microsoft.com/office/drawing/2014/main" id="{EA6E3DCE-9CDD-66E2-3660-C1F0E7CFDB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15289" y="3313595"/>
            <a:ext cx="3613875" cy="662104"/>
          </a:xfrm>
        </p:spPr>
        <p:txBody>
          <a:bodyPr/>
          <a:lstStyle/>
          <a:p>
            <a:r>
              <a:rPr lang="fr-FR" dirty="0"/>
              <a:t>Une boîte</a:t>
            </a:r>
            <a:endParaRPr lang="fr-MA" dirty="0"/>
          </a:p>
        </p:txBody>
      </p:sp>
      <p:pic>
        <p:nvPicPr>
          <p:cNvPr id="5" name="Image 4" descr="Une image contenant Produit en papier, Papier couché, origami, Arts créatifs&#10;&#10;Le contenu généré par l’IA peut être incorrect.">
            <a:extLst>
              <a:ext uri="{FF2B5EF4-FFF2-40B4-BE49-F238E27FC236}">
                <a16:creationId xmlns:a16="http://schemas.microsoft.com/office/drawing/2014/main" id="{E4F5D72D-962D-7C85-8F48-D343043EF0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669" y="2197292"/>
            <a:ext cx="2304947" cy="289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94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79AD1-350A-1B13-10AA-50C7693F2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95082C9E-74DF-965D-469C-2BF39BCC6F5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38574C6F-829E-3E32-18F9-CA75CCB3F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8D629ED-8798-187E-D450-E901A0647E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835298"/>
            <a:ext cx="764413" cy="764413"/>
          </a:xfrm>
          <a:prstGeom prst="rect">
            <a:avLst/>
          </a:prstGeom>
        </p:spPr>
      </p:pic>
      <p:pic>
        <p:nvPicPr>
          <p:cNvPr id="2" name="oiseau">
            <a:hlinkClick r:id="" action="ppaction://media"/>
            <a:extLst>
              <a:ext uri="{FF2B5EF4-FFF2-40B4-BE49-F238E27FC236}">
                <a16:creationId xmlns:a16="http://schemas.microsoft.com/office/drawing/2014/main" id="{F93D9E69-673F-5995-3127-49CFA75E3AC5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207747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88BEE-CDB3-7C44-6EC9-89BFD4659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74043A0E-1BFA-AA21-F7B0-6EDC81E94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9B84194-696A-A4B1-19FC-A878C41864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Espace réservé du texte 15">
            <a:extLst>
              <a:ext uri="{FF2B5EF4-FFF2-40B4-BE49-F238E27FC236}">
                <a16:creationId xmlns:a16="http://schemas.microsoft.com/office/drawing/2014/main" id="{D6DB94DC-4DBB-8F77-EF37-C55579DA77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0" y="3266298"/>
            <a:ext cx="3613875" cy="662104"/>
          </a:xfrm>
        </p:spPr>
        <p:txBody>
          <a:bodyPr/>
          <a:lstStyle/>
          <a:p>
            <a:r>
              <a:rPr lang="fr-FR" sz="4800" dirty="0"/>
              <a:t>Un moineau </a:t>
            </a:r>
            <a:endParaRPr lang="fr-MA" sz="4800" dirty="0"/>
          </a:p>
        </p:txBody>
      </p:sp>
      <p:pic>
        <p:nvPicPr>
          <p:cNvPr id="5" name="Image 4" descr="Une image contenant moineau, oiseau, bec, Oiseau perché&#10;&#10;Le contenu généré par l’IA peut être incorrect.">
            <a:extLst>
              <a:ext uri="{FF2B5EF4-FFF2-40B4-BE49-F238E27FC236}">
                <a16:creationId xmlns:a16="http://schemas.microsoft.com/office/drawing/2014/main" id="{7509D954-BCCC-CFB1-0367-5C319009A7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2427787"/>
            <a:ext cx="2389764" cy="300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7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BAB84-E703-DDF9-DB41-04D177662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73DB2836-D446-EFED-C2CE-921D523DFEF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67541494-EF1E-CBCC-DA35-7B31623C5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B2F208B-871E-CB38-B7C7-7A568B7DCB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835298"/>
            <a:ext cx="764413" cy="764413"/>
          </a:xfrm>
          <a:prstGeom prst="rect">
            <a:avLst/>
          </a:prstGeom>
        </p:spPr>
      </p:pic>
      <p:pic>
        <p:nvPicPr>
          <p:cNvPr id="2" name="boire">
            <a:hlinkClick r:id="" action="ppaction://media"/>
            <a:extLst>
              <a:ext uri="{FF2B5EF4-FFF2-40B4-BE49-F238E27FC236}">
                <a16:creationId xmlns:a16="http://schemas.microsoft.com/office/drawing/2014/main" id="{F2CDC1D7-408B-91A6-7A73-274C88B5AA9E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331139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3FBDC-813E-5224-C972-09C9F6D90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0B0FC3A9-8F39-4FF0-9CAF-9ED309742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837FA5A-D931-4F57-AD89-B5519E3B8A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8105104F-861A-C4EF-A4B7-1DDA75FDEF9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99523" y="3250533"/>
            <a:ext cx="3613875" cy="662104"/>
          </a:xfrm>
        </p:spPr>
        <p:txBody>
          <a:bodyPr/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Boire</a:t>
            </a:r>
            <a:endParaRPr lang="fr-M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 descr="Une image contenant dessin humoristique, jouet, poupée, habits&#10;&#10;Le contenu généré par l’IA peut être incorrect.">
            <a:extLst>
              <a:ext uri="{FF2B5EF4-FFF2-40B4-BE49-F238E27FC236}">
                <a16:creationId xmlns:a16="http://schemas.microsoft.com/office/drawing/2014/main" id="{CAC3C596-8803-D6B3-2626-A57025527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34" y="2427890"/>
            <a:ext cx="2502663" cy="314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5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58E4B-29C3-5B20-EBD7-D8E160FD9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38FFFA22-CC74-FA74-5496-5843397396D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1A4CB91E-C7B7-1714-093B-B3F2DDC2C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31108D7-1FD0-E594-F1FD-F47BA552A1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835298"/>
            <a:ext cx="764413" cy="764413"/>
          </a:xfrm>
          <a:prstGeom prst="rect">
            <a:avLst/>
          </a:prstGeom>
        </p:spPr>
      </p:pic>
      <p:pic>
        <p:nvPicPr>
          <p:cNvPr id="2" name="voir">
            <a:hlinkClick r:id="" action="ppaction://media"/>
            <a:extLst>
              <a:ext uri="{FF2B5EF4-FFF2-40B4-BE49-F238E27FC236}">
                <a16:creationId xmlns:a16="http://schemas.microsoft.com/office/drawing/2014/main" id="{CC598A9A-22FF-7755-976C-1C23C8FFBB89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61869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6AD6C-4552-D784-C607-D7277331F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AFB4786B-6581-81F4-E57A-5E03ACFD4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D864BA6-E9FA-8F8C-9BC8-1A02EA1D95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Espace réservé du texte 15">
            <a:extLst>
              <a:ext uri="{FF2B5EF4-FFF2-40B4-BE49-F238E27FC236}">
                <a16:creationId xmlns:a16="http://schemas.microsoft.com/office/drawing/2014/main" id="{C7282471-C134-BFDA-5D98-EA2A4B56A2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68564" y="3297829"/>
            <a:ext cx="3613875" cy="662104"/>
          </a:xfrm>
        </p:spPr>
        <p:txBody>
          <a:bodyPr/>
          <a:lstStyle/>
          <a:p>
            <a:r>
              <a:rPr lang="fr-FR" dirty="0"/>
              <a:t>Voir</a:t>
            </a:r>
            <a:endParaRPr lang="fr-MA" dirty="0"/>
          </a:p>
        </p:txBody>
      </p:sp>
      <p:pic>
        <p:nvPicPr>
          <p:cNvPr id="5" name="Image 4" descr="Une image contenant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D912864-5254-F91F-5BE0-22B03FC22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835" y="2360835"/>
            <a:ext cx="2546602" cy="319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1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re 53">
            <a:extLst>
              <a:ext uri="{FF2B5EF4-FFF2-40B4-BE49-F238E27FC236}">
                <a16:creationId xmlns:a16="http://schemas.microsoft.com/office/drawing/2014/main" id="{86B0789E-BB33-0930-E012-4FB370A1D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i="1" dirty="0"/>
              <a:t>Lecture de la vidéo</a:t>
            </a:r>
            <a:r>
              <a:rPr lang="fr-MA" sz="1800" i="1" dirty="0"/>
              <a:t>.</a:t>
            </a:r>
          </a:p>
        </p:txBody>
      </p:sp>
      <p:pic>
        <p:nvPicPr>
          <p:cNvPr id="51" name="Espace réservé pour une image  50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3E891CD7-4AB1-05FE-5421-4B6BC752DF0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37ECA70-DC57-5219-8BA1-69574DEBF2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835298"/>
            <a:ext cx="764413" cy="764413"/>
          </a:xfrm>
          <a:prstGeom prst="rect">
            <a:avLst/>
          </a:prstGeom>
        </p:spPr>
      </p:pic>
      <p:pic>
        <p:nvPicPr>
          <p:cNvPr id="11" name="Nous venons de voir">
            <a:hlinkClick r:id="" action="ppaction://media"/>
            <a:extLst>
              <a:ext uri="{FF2B5EF4-FFF2-40B4-BE49-F238E27FC236}">
                <a16:creationId xmlns:a16="http://schemas.microsoft.com/office/drawing/2014/main" id="{3B334EDE-CB16-CC9F-0E5A-78BDBEAB7C36}"/>
              </a:ext>
            </a:extLst>
          </p:cNvPr>
          <p:cNvPicPr>
            <a:picLocks noGrp="1" noChangeAspect="1"/>
          </p:cNvPicPr>
          <p:nvPr>
            <p:ph type="media" sz="quarter" idx="29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b="1789"/>
          <a:stretch>
            <a:fillRect/>
          </a:stretch>
        </p:blipFill>
        <p:spPr>
          <a:xfrm>
            <a:off x="1463040" y="2316386"/>
            <a:ext cx="2030616" cy="3545398"/>
          </a:xfrm>
        </p:spPr>
      </p:pic>
      <p:pic>
        <p:nvPicPr>
          <p:cNvPr id="4" name="FR_N2_P1_W2_S1_Recap-02">
            <a:hlinkClick r:id="" action="ppaction://media"/>
            <a:extLst>
              <a:ext uri="{FF2B5EF4-FFF2-40B4-BE49-F238E27FC236}">
                <a16:creationId xmlns:a16="http://schemas.microsoft.com/office/drawing/2014/main" id="{690EC575-C881-B924-8785-9636634BAB8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233"/>
                </p14:media>
              </p:ext>
            </p:extLst>
          </p:nvPr>
        </p:nvPicPr>
        <p:blipFill>
          <a:blip r:embed="rId9"/>
          <a:srcRect l="29609" t="2168" r="29012"/>
          <a:stretch>
            <a:fillRect/>
          </a:stretch>
        </p:blipFill>
        <p:spPr>
          <a:xfrm>
            <a:off x="4099140" y="1550982"/>
            <a:ext cx="3591445" cy="477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0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8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2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288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17991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Une étoile – Un tiroir – Une boîte – Un moineau – Boire – Voir.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9125257-7A7E-757A-FC9D-E4F977A531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56559" y="3441869"/>
            <a:ext cx="1800000" cy="360000"/>
          </a:xfrm>
        </p:spPr>
        <p:txBody>
          <a:bodyPr/>
          <a:lstStyle/>
          <a:p>
            <a:r>
              <a:rPr lang="fr-MA" dirty="0"/>
              <a:t>Une étoile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F7445B-E0AE-AB57-13DE-096D3ADD111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63684" y="3441869"/>
            <a:ext cx="1800000" cy="360000"/>
          </a:xfrm>
        </p:spPr>
        <p:txBody>
          <a:bodyPr/>
          <a:lstStyle/>
          <a:p>
            <a:r>
              <a:rPr lang="fr-MA" dirty="0"/>
              <a:t>Un tiroir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F3097DC5-3BAF-9AB1-7C40-F67BA21DD1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63684" y="5867776"/>
            <a:ext cx="1800000" cy="360000"/>
          </a:xfrm>
        </p:spPr>
        <p:txBody>
          <a:bodyPr/>
          <a:lstStyle/>
          <a:p>
            <a:r>
              <a:rPr lang="fr-FR" dirty="0"/>
              <a:t>B</a:t>
            </a:r>
            <a:r>
              <a:rPr lang="fr-MA" dirty="0" err="1"/>
              <a:t>oire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01660101-1143-DEB3-44D2-F444E2D07F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989402" y="5867776"/>
            <a:ext cx="1800000" cy="360000"/>
          </a:xfrm>
        </p:spPr>
        <p:txBody>
          <a:bodyPr/>
          <a:lstStyle/>
          <a:p>
            <a:r>
              <a:rPr lang="fr-MA" dirty="0"/>
              <a:t>Voir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B151182-7EB4-4876-D7C0-3C393F8AA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69592405-0326-D08D-1188-0AF4B64FF745}"/>
              </a:ext>
            </a:extLst>
          </p:cNvPr>
          <p:cNvSpPr txBox="1">
            <a:spLocks/>
          </p:cNvSpPr>
          <p:nvPr/>
        </p:nvSpPr>
        <p:spPr>
          <a:xfrm>
            <a:off x="1356559" y="5821225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moineau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9FF76B79-BFFB-FB5A-73E5-89E5F41A766A}"/>
              </a:ext>
            </a:extLst>
          </p:cNvPr>
          <p:cNvSpPr txBox="1">
            <a:spLocks/>
          </p:cNvSpPr>
          <p:nvPr/>
        </p:nvSpPr>
        <p:spPr>
          <a:xfrm>
            <a:off x="5916537" y="3441869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/>
              <a:t>Une boîte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6" name="Image 5" descr="Une image contenant moineau, oiseau, bec, Oiseau perché&#10;&#10;Le contenu généré par l’IA peut être incorrect.">
            <a:extLst>
              <a:ext uri="{FF2B5EF4-FFF2-40B4-BE49-F238E27FC236}">
                <a16:creationId xmlns:a16="http://schemas.microsoft.com/office/drawing/2014/main" id="{15B9A085-388A-8113-60A7-F81FCAFB5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109" y="4352940"/>
            <a:ext cx="1206206" cy="1514836"/>
          </a:xfrm>
          <a:prstGeom prst="rect">
            <a:avLst/>
          </a:prstGeom>
        </p:spPr>
      </p:pic>
      <p:pic>
        <p:nvPicPr>
          <p:cNvPr id="8" name="Image 7" descr="Une image contenant meubles, tiroir, commode, meuble de rangement&#10;&#10;Le contenu généré par l’IA peut être incorrect.">
            <a:extLst>
              <a:ext uri="{FF2B5EF4-FFF2-40B4-BE49-F238E27FC236}">
                <a16:creationId xmlns:a16="http://schemas.microsoft.com/office/drawing/2014/main" id="{302ADBF5-0C15-DB8C-506F-84661DF0ED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880" y="1919068"/>
            <a:ext cx="1206206" cy="1514836"/>
          </a:xfrm>
          <a:prstGeom prst="rect">
            <a:avLst/>
          </a:prstGeom>
        </p:spPr>
      </p:pic>
      <p:pic>
        <p:nvPicPr>
          <p:cNvPr id="10" name="Image 9" descr="Une image contenant Produit en papier, Papier couché, origami, Arts créatifs&#10;&#10;Le contenu généré par l’IA peut être incorrect.">
            <a:extLst>
              <a:ext uri="{FF2B5EF4-FFF2-40B4-BE49-F238E27FC236}">
                <a16:creationId xmlns:a16="http://schemas.microsoft.com/office/drawing/2014/main" id="{F5B9FD86-ECE1-DE08-019D-60605BDDA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434" y="1923567"/>
            <a:ext cx="1206205" cy="1514835"/>
          </a:xfrm>
          <a:prstGeom prst="rect">
            <a:avLst/>
          </a:prstGeom>
        </p:spPr>
      </p:pic>
      <p:pic>
        <p:nvPicPr>
          <p:cNvPr id="12" name="Image 11" descr="Une image contenant étoile, créativité&#10;&#10;Le contenu généré par l’IA peut être incorrect.">
            <a:extLst>
              <a:ext uri="{FF2B5EF4-FFF2-40B4-BE49-F238E27FC236}">
                <a16:creationId xmlns:a16="http://schemas.microsoft.com/office/drawing/2014/main" id="{155AD0B9-232F-0FB0-D07E-D8E8AEC426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110" y="1959848"/>
            <a:ext cx="1206205" cy="1514834"/>
          </a:xfrm>
          <a:prstGeom prst="rect">
            <a:avLst/>
          </a:prstGeom>
        </p:spPr>
      </p:pic>
      <p:pic>
        <p:nvPicPr>
          <p:cNvPr id="13" name="Image 12" descr="Une image contenant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6FC9F476-09CA-717A-4E77-08C914AB9D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299" y="4352942"/>
            <a:ext cx="1206205" cy="1514834"/>
          </a:xfrm>
          <a:prstGeom prst="rect">
            <a:avLst/>
          </a:prstGeom>
        </p:spPr>
      </p:pic>
      <p:pic>
        <p:nvPicPr>
          <p:cNvPr id="14" name="Image 13" descr="Une image contenant dessin humoristique, jouet, poupée, habits&#10;&#10;Le contenu généré par l’IA peut être incorrect.">
            <a:extLst>
              <a:ext uri="{FF2B5EF4-FFF2-40B4-BE49-F238E27FC236}">
                <a16:creationId xmlns:a16="http://schemas.microsoft.com/office/drawing/2014/main" id="{8EC84698-1E2D-1718-1103-219214226F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072" y="4340342"/>
            <a:ext cx="1206205" cy="151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0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334" y="1366599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5C759857-F045-58BA-B2E0-F224D4AD7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04" y="2763774"/>
            <a:ext cx="1748467" cy="256010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B3FA937-4C39-CF07-893B-A9D8B727D4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414" y="2777814"/>
            <a:ext cx="1607408" cy="256010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80475D5-AA29-C850-CF08-B88EED4F5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6813" y="2777068"/>
            <a:ext cx="1661063" cy="256169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EF3DC18-4C84-1358-FD12-B1ADAB2E98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8820" y="2777067"/>
            <a:ext cx="1610444" cy="256169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540E445-59D9-6031-52A0-758954EE1E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8013" y="2762184"/>
            <a:ext cx="1624383" cy="256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1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4F1F0-82E3-F665-947E-306FDA1E6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5D47D2-4B10-3733-B48F-440F95D2D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nommer ces images ?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7AAFD2E0-AFD4-ADD0-1FF9-A5AE999AD9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12" name="Image 11" descr="Une image contenant moineau, oiseau, bec, Oiseau perché&#10;&#10;Le contenu généré par l’IA peut être incorrect.">
            <a:extLst>
              <a:ext uri="{FF2B5EF4-FFF2-40B4-BE49-F238E27FC236}">
                <a16:creationId xmlns:a16="http://schemas.microsoft.com/office/drawing/2014/main" id="{3CC9182C-E34A-E25A-435A-D75E0FCDD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109" y="4064804"/>
            <a:ext cx="1435638" cy="1802972"/>
          </a:xfrm>
          <a:prstGeom prst="rect">
            <a:avLst/>
          </a:prstGeom>
        </p:spPr>
      </p:pic>
      <p:pic>
        <p:nvPicPr>
          <p:cNvPr id="14" name="Image 13" descr="Une image contenant meubles, tiroir, commode, meuble de rangement&#10;&#10;Le contenu généré par l’IA peut être incorrect.">
            <a:extLst>
              <a:ext uri="{FF2B5EF4-FFF2-40B4-BE49-F238E27FC236}">
                <a16:creationId xmlns:a16="http://schemas.microsoft.com/office/drawing/2014/main" id="{D2A8A3A6-DF1A-D740-68BB-1A879A4F52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498" y="2216924"/>
            <a:ext cx="1435638" cy="1802972"/>
          </a:xfrm>
          <a:prstGeom prst="rect">
            <a:avLst/>
          </a:prstGeom>
        </p:spPr>
      </p:pic>
      <p:pic>
        <p:nvPicPr>
          <p:cNvPr id="15" name="Image 14" descr="Une image contenant Produit en papier, Papier couché, origami, Arts créatifs&#10;&#10;Le contenu généré par l’IA peut être incorrect.">
            <a:extLst>
              <a:ext uri="{FF2B5EF4-FFF2-40B4-BE49-F238E27FC236}">
                <a16:creationId xmlns:a16="http://schemas.microsoft.com/office/drawing/2014/main" id="{BB01B2F2-08B0-578A-8C60-99EEEC0437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447" y="2305769"/>
            <a:ext cx="1435637" cy="1802971"/>
          </a:xfrm>
          <a:prstGeom prst="rect">
            <a:avLst/>
          </a:prstGeom>
        </p:spPr>
      </p:pic>
      <p:pic>
        <p:nvPicPr>
          <p:cNvPr id="18" name="Image 17" descr="Une image contenant étoile, créativité&#10;&#10;Le contenu généré par l’IA peut être incorrect.">
            <a:extLst>
              <a:ext uri="{FF2B5EF4-FFF2-40B4-BE49-F238E27FC236}">
                <a16:creationId xmlns:a16="http://schemas.microsoft.com/office/drawing/2014/main" id="{ED5833D2-C253-2FFF-186C-2B836ACBFB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099" y="4064806"/>
            <a:ext cx="1435637" cy="1802970"/>
          </a:xfrm>
          <a:prstGeom prst="rect">
            <a:avLst/>
          </a:prstGeom>
        </p:spPr>
      </p:pic>
      <p:pic>
        <p:nvPicPr>
          <p:cNvPr id="19" name="Image 18" descr="Une image contenant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B53ED3C-CF88-36A3-0C02-F7DA00F2B7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174" y="4064806"/>
            <a:ext cx="1435637" cy="1802970"/>
          </a:xfrm>
          <a:prstGeom prst="rect">
            <a:avLst/>
          </a:prstGeom>
        </p:spPr>
      </p:pic>
      <p:pic>
        <p:nvPicPr>
          <p:cNvPr id="20" name="Image 19" descr="Une image contenant dessin humoristique, jouet, poupée, habits&#10;&#10;Le contenu généré par l’IA peut être incorrect.">
            <a:extLst>
              <a:ext uri="{FF2B5EF4-FFF2-40B4-BE49-F238E27FC236}">
                <a16:creationId xmlns:a16="http://schemas.microsoft.com/office/drawing/2014/main" id="{F3D64950-8C30-194B-F6B6-1DA072498C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897" y="2383447"/>
            <a:ext cx="1435637" cy="180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65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ardoises. 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FD06F79-2E45-DF44-0550-12F23D1F8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5D5E4C2-3864-D7FE-4C4A-81FFF0946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7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FA2B842-7EA7-6B0C-D227-090B2B970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le numéro du mot « </a:t>
            </a:r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tiroir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2DA6128-BFDB-41CB-8AF7-D7C02B675E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Image 13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D885F1F8-FF7E-E038-926C-E76E84CE9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015" y="4845882"/>
            <a:ext cx="452094" cy="540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CFA6D8B-094F-7FCC-AADD-FE93E10EF5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4004" y="4845882"/>
            <a:ext cx="452094" cy="540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22E37F6-12B8-427B-848B-04A21EE12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4026" y="4845882"/>
            <a:ext cx="452093" cy="540000"/>
          </a:xfrm>
          <a:prstGeom prst="rect">
            <a:avLst/>
          </a:prstGeom>
        </p:spPr>
      </p:pic>
      <p:pic>
        <p:nvPicPr>
          <p:cNvPr id="2" name="Image 1" descr="Une image contenant moineau, oiseau, bec, Oiseau perché&#10;&#10;Le contenu généré par l’IA peut être incorrect.">
            <a:extLst>
              <a:ext uri="{FF2B5EF4-FFF2-40B4-BE49-F238E27FC236}">
                <a16:creationId xmlns:a16="http://schemas.microsoft.com/office/drawing/2014/main" id="{DD009FA9-AA39-E169-5C99-7491B8718B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197" y="2763083"/>
            <a:ext cx="1562770" cy="1962633"/>
          </a:xfrm>
          <a:prstGeom prst="rect">
            <a:avLst/>
          </a:prstGeom>
        </p:spPr>
      </p:pic>
      <p:pic>
        <p:nvPicPr>
          <p:cNvPr id="6" name="Image 5" descr="Une image contenant meubles, tiroir, commode, meuble de rangement&#10;&#10;Le contenu généré par l’IA peut être incorrect.">
            <a:extLst>
              <a:ext uri="{FF2B5EF4-FFF2-40B4-BE49-F238E27FC236}">
                <a16:creationId xmlns:a16="http://schemas.microsoft.com/office/drawing/2014/main" id="{DA35DBD9-A7CB-EBC1-26EA-DE3EE00C6E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777" y="2763083"/>
            <a:ext cx="1562770" cy="1962633"/>
          </a:xfrm>
          <a:prstGeom prst="rect">
            <a:avLst/>
          </a:prstGeom>
        </p:spPr>
      </p:pic>
      <p:pic>
        <p:nvPicPr>
          <p:cNvPr id="8" name="Image 7" descr="Une image contenant étoile, créativité&#10;&#10;Le contenu généré par l’IA peut être incorrect.">
            <a:extLst>
              <a:ext uri="{FF2B5EF4-FFF2-40B4-BE49-F238E27FC236}">
                <a16:creationId xmlns:a16="http://schemas.microsoft.com/office/drawing/2014/main" id="{E8988A8B-B8DB-D527-EBE8-2B15905020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218" y="2763083"/>
            <a:ext cx="1562769" cy="196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8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1C38F-20A4-D3D8-2495-D912C7F48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Produit en papier, Papier couché, origami, Arts créatifs&#10;&#10;Le contenu généré par l’IA peut être incorrect.">
            <a:extLst>
              <a:ext uri="{FF2B5EF4-FFF2-40B4-BE49-F238E27FC236}">
                <a16:creationId xmlns:a16="http://schemas.microsoft.com/office/drawing/2014/main" id="{41DCF87A-D273-E69E-5065-5374D867EA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087" y="2747009"/>
            <a:ext cx="1697524" cy="2131867"/>
          </a:xfrm>
          <a:prstGeom prst="rect">
            <a:avLst/>
          </a:prstGeom>
        </p:spPr>
      </p:pic>
      <p:pic>
        <p:nvPicPr>
          <p:cNvPr id="3" name="Image 2" descr="Une image contenant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F1DAD03-0E1B-1F21-40EB-4D05B1355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077" y="2747009"/>
            <a:ext cx="1697524" cy="2131866"/>
          </a:xfrm>
          <a:prstGeom prst="rect">
            <a:avLst/>
          </a:prstGeom>
        </p:spPr>
      </p:pic>
      <p:pic>
        <p:nvPicPr>
          <p:cNvPr id="6" name="Image 5" descr="Une image contenant dessin humoristique, jouet, poupée, habits&#10;&#10;Le contenu généré par l’IA peut être incorrect.">
            <a:extLst>
              <a:ext uri="{FF2B5EF4-FFF2-40B4-BE49-F238E27FC236}">
                <a16:creationId xmlns:a16="http://schemas.microsoft.com/office/drawing/2014/main" id="{D01AEA95-05EA-07E9-2E7E-5F86B458B0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316" y="2747009"/>
            <a:ext cx="1697524" cy="2131866"/>
          </a:xfrm>
          <a:prstGeom prst="rect">
            <a:avLst/>
          </a:pr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590A4C4F-E80B-4E4B-86AE-38DA7375D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le numéro du mot «</a:t>
            </a:r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boire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3C6ABC4-E07B-D9E2-50F2-9C9B79EFFA7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Image 6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C304112A-17EA-CD93-06FD-142726867B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015" y="4836256"/>
            <a:ext cx="452094" cy="54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79F7BB6-8BD1-4490-0F3F-E115E3EDB7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4004" y="4836256"/>
            <a:ext cx="452094" cy="54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798EE51-3027-9D2D-9733-A820CB0452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4026" y="4836256"/>
            <a:ext cx="452093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39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C518CE-7477-3E10-4A88-C4C423621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1397F6ED-70CE-4DCC-9930-131F4158E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le numéro du mot «</a:t>
            </a:r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habiter</a:t>
            </a:r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D88A16C-E866-1D30-ED4D-7822CBAFD69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8" name="Image 17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74B61329-E256-AC78-E987-0DEA8AF8A8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639" y="4711128"/>
            <a:ext cx="452094" cy="540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BAE893D-0383-B83C-B367-7D172F4193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6628" y="4711128"/>
            <a:ext cx="452094" cy="540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E26E78F-56A4-3E80-19E1-094D33DBB0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6650" y="4711128"/>
            <a:ext cx="452093" cy="540000"/>
          </a:xfrm>
          <a:prstGeom prst="rect">
            <a:avLst/>
          </a:prstGeom>
        </p:spPr>
      </p:pic>
      <p:pic>
        <p:nvPicPr>
          <p:cNvPr id="2" name="Image 1" descr="Une image contenant bâtiment, fenêtre, maison, porte&#10;&#10;Le contenu généré par l’IA peut être incorrect.">
            <a:extLst>
              <a:ext uri="{FF2B5EF4-FFF2-40B4-BE49-F238E27FC236}">
                <a16:creationId xmlns:a16="http://schemas.microsoft.com/office/drawing/2014/main" id="{5ABEA31A-1D1C-8351-339A-C12FB4984A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86" y="2746676"/>
            <a:ext cx="1483625" cy="1863237"/>
          </a:xfrm>
          <a:prstGeom prst="rect">
            <a:avLst/>
          </a:prstGeom>
        </p:spPr>
      </p:pic>
      <p:pic>
        <p:nvPicPr>
          <p:cNvPr id="6" name="Image 5" descr="Une image contenant herbe, ciel, nuage, peinture&#10;&#10;Le contenu généré par l’IA peut être incorrect.">
            <a:extLst>
              <a:ext uri="{FF2B5EF4-FFF2-40B4-BE49-F238E27FC236}">
                <a16:creationId xmlns:a16="http://schemas.microsoft.com/office/drawing/2014/main" id="{5246364E-9A5E-8AD9-C960-EA3488097D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781" y="2746676"/>
            <a:ext cx="1483625" cy="1863237"/>
          </a:xfrm>
          <a:prstGeom prst="rect">
            <a:avLst/>
          </a:prstGeom>
        </p:spPr>
      </p:pic>
      <p:pic>
        <p:nvPicPr>
          <p:cNvPr id="8" name="Image 7" descr="Une image contenant voiture, véhicule, Véhicule terrestre, ciel&#10;&#10;Le contenu généré par l’IA peut être incorrect.">
            <a:extLst>
              <a:ext uri="{FF2B5EF4-FFF2-40B4-BE49-F238E27FC236}">
                <a16:creationId xmlns:a16="http://schemas.microsoft.com/office/drawing/2014/main" id="{F099236F-E6D8-A384-9609-0E53DD8023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960" y="2746679"/>
            <a:ext cx="1483623" cy="186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4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2F821DC-B937-C71C-B0B0-64A2929E1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Rangez vos ardoises. </a:t>
            </a:r>
          </a:p>
        </p:txBody>
      </p:sp>
      <p:pic>
        <p:nvPicPr>
          <p:cNvPr id="5" name="Rangez vos ardoises">
            <a:hlinkClick r:id="" action="ppaction://media"/>
            <a:extLst>
              <a:ext uri="{FF2B5EF4-FFF2-40B4-BE49-F238E27FC236}">
                <a16:creationId xmlns:a16="http://schemas.microsoft.com/office/drawing/2014/main" id="{EA5AE726-A95F-6406-75FA-F0F5EA6946CE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46131EF-05E6-CCE8-5F72-39B198F326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E12184F-ABBF-1408-4790-23482FF1B0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835298"/>
            <a:ext cx="764413" cy="76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7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12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506BF-F6DF-0EBC-0F83-65B445A49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94DDF4-BE83-D8BC-1BA4-D6AFD6EAD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352DACF-7E28-830D-8D76-D445868B5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5" name="Image 4" descr="Une image contenant fruit, poire, produits, Aliments naturels&#10;&#10;Le contenu généré par l’IA peut être incorrect.">
            <a:extLst>
              <a:ext uri="{FF2B5EF4-FFF2-40B4-BE49-F238E27FC236}">
                <a16:creationId xmlns:a16="http://schemas.microsoft.com/office/drawing/2014/main" id="{D5F86BC8-5387-6B3E-715D-4BE98C5D9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873" y="2711669"/>
            <a:ext cx="1662338" cy="2087677"/>
          </a:xfrm>
          <a:prstGeom prst="rect">
            <a:avLst/>
          </a:prstGeom>
        </p:spPr>
      </p:pic>
      <p:pic>
        <p:nvPicPr>
          <p:cNvPr id="8" name="Image 7" descr="Une image contenant roue, véhicule, Véhicule terrestre, voiture&#10;&#10;Le contenu généré par l’IA peut être incorrect.">
            <a:extLst>
              <a:ext uri="{FF2B5EF4-FFF2-40B4-BE49-F238E27FC236}">
                <a16:creationId xmlns:a16="http://schemas.microsoft.com/office/drawing/2014/main" id="{0256F543-75CD-0E61-C371-00B14981C4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743" y="2711669"/>
            <a:ext cx="1662338" cy="2087677"/>
          </a:xfrm>
          <a:prstGeom prst="rect">
            <a:avLst/>
          </a:prstGeom>
        </p:spPr>
      </p:pic>
      <p:pic>
        <p:nvPicPr>
          <p:cNvPr id="11" name="Image 10" descr="Une image contenant peinture, ciel, paysage, maison&#10;&#10;Le contenu généré par l’IA peut être incorrect.">
            <a:extLst>
              <a:ext uri="{FF2B5EF4-FFF2-40B4-BE49-F238E27FC236}">
                <a16:creationId xmlns:a16="http://schemas.microsoft.com/office/drawing/2014/main" id="{360FCDC0-441D-7A34-96F1-D92C658F7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446" y="2531139"/>
            <a:ext cx="2097307" cy="263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72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8D02C-50C0-2D93-25EB-8112A0F1A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F1603D-5DA1-57FE-6C02-5D3D7CF62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881C3B8-CB11-9F08-7485-A8D7A8FFD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8" name="Image 7" descr="Une image contenant roue, véhicule, Véhicule terrestre, voiture&#10;&#10;Le contenu généré par l’IA peut être incorrect.">
            <a:extLst>
              <a:ext uri="{FF2B5EF4-FFF2-40B4-BE49-F238E27FC236}">
                <a16:creationId xmlns:a16="http://schemas.microsoft.com/office/drawing/2014/main" id="{2475F0CE-69B3-F4A9-B445-8FE409D44C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743" y="2711669"/>
            <a:ext cx="1662338" cy="2087677"/>
          </a:xfrm>
          <a:prstGeom prst="rect">
            <a:avLst/>
          </a:prstGeom>
        </p:spPr>
      </p:pic>
      <p:pic>
        <p:nvPicPr>
          <p:cNvPr id="12" name="Image 11" descr="Une image contenant peinture, montagne, paysage, ciel&#10;&#10;Le contenu généré par l’IA peut être incorrect.">
            <a:extLst>
              <a:ext uri="{FF2B5EF4-FFF2-40B4-BE49-F238E27FC236}">
                <a16:creationId xmlns:a16="http://schemas.microsoft.com/office/drawing/2014/main" id="{A184A347-430C-7427-CFB1-D1D33D3D2C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3" y="2711669"/>
            <a:ext cx="1662338" cy="2087677"/>
          </a:xfrm>
          <a:prstGeom prst="rect">
            <a:avLst/>
          </a:prstGeom>
        </p:spPr>
      </p:pic>
      <p:pic>
        <p:nvPicPr>
          <p:cNvPr id="15" name="Image 14" descr="Une image contenant fruit, poire, produits, Aliments naturels&#10;&#10;Le contenu généré par l’IA peut être incorrect.">
            <a:extLst>
              <a:ext uri="{FF2B5EF4-FFF2-40B4-BE49-F238E27FC236}">
                <a16:creationId xmlns:a16="http://schemas.microsoft.com/office/drawing/2014/main" id="{7FCAC80D-CCE9-F255-B090-A96CA8D47C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225" y="2531138"/>
            <a:ext cx="2198864" cy="276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43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CD812-4908-7CFE-0C5B-73B7F5F37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ECC3B4-44C1-F009-2B81-B3437C4AB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DD0C0AF-87C9-859E-9C7B-CD3895A53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5" name="Image 4" descr="Une image contenant fruit, poire, produits, Aliments naturels&#10;&#10;Le contenu généré par l’IA peut être incorrect.">
            <a:extLst>
              <a:ext uri="{FF2B5EF4-FFF2-40B4-BE49-F238E27FC236}">
                <a16:creationId xmlns:a16="http://schemas.microsoft.com/office/drawing/2014/main" id="{759666B4-8F8D-3AED-3F4C-9846ED0F14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873" y="2711669"/>
            <a:ext cx="1662338" cy="2087677"/>
          </a:xfrm>
          <a:prstGeom prst="rect">
            <a:avLst/>
          </a:prstGeom>
        </p:spPr>
      </p:pic>
      <p:pic>
        <p:nvPicPr>
          <p:cNvPr id="12" name="Image 11" descr="Une image contenant peinture, montagne, paysage, ciel&#10;&#10;Le contenu généré par l’IA peut être incorrect.">
            <a:extLst>
              <a:ext uri="{FF2B5EF4-FFF2-40B4-BE49-F238E27FC236}">
                <a16:creationId xmlns:a16="http://schemas.microsoft.com/office/drawing/2014/main" id="{E23E594D-B87C-8B43-6EDE-7FF2FD38C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3" y="2711669"/>
            <a:ext cx="1662338" cy="2087677"/>
          </a:xfrm>
          <a:prstGeom prst="rect">
            <a:avLst/>
          </a:prstGeom>
        </p:spPr>
      </p:pic>
      <p:pic>
        <p:nvPicPr>
          <p:cNvPr id="6" name="Image 5" descr="Une image contenant roue, véhicule, Véhicule terrestre, voiture&#10;&#10;Le contenu généré par l’IA peut être incorrect.">
            <a:extLst>
              <a:ext uri="{FF2B5EF4-FFF2-40B4-BE49-F238E27FC236}">
                <a16:creationId xmlns:a16="http://schemas.microsoft.com/office/drawing/2014/main" id="{5933E3FA-AA4B-133B-99BC-733439F361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547" y="2541069"/>
            <a:ext cx="2010905" cy="252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55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93AAB-DC5C-54E3-5D12-E0FA548C4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0901E68D-9DA7-1A96-2CB4-FE16F69F96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MA" dirty="0"/>
              <a:t>Activités  sur livret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7153BB23-AD54-FCF6-1F5B-7461936570C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41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405F7F-303B-52C3-1001-6625AEFB359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06E7B5E4-F86A-0B30-6385-6B553F300F7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89841"/>
            <a:ext cx="4960805" cy="756000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S’approprier :</a:t>
            </a:r>
          </a:p>
          <a:p>
            <a:r>
              <a:rPr lang="fr-FR" dirty="0"/>
              <a:t>Habiter – La ville – La campagne – Le village – Une poire – Une voiture</a:t>
            </a:r>
          </a:p>
          <a:p>
            <a:r>
              <a:rPr lang="fr-FR" dirty="0"/>
              <a:t>Une étoile – Un tiroir – Une boîte – Un moineau – Boire - voir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23C44F1-6618-E896-72B2-6E3C36281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23427E-21B5-D475-12A6-B6AC84E0C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434" y="3461891"/>
            <a:ext cx="6287377" cy="1438476"/>
          </a:xfrm>
          <a:prstGeom prst="rect">
            <a:avLst/>
          </a:prstGeom>
        </p:spPr>
      </p:pic>
      <p:pic>
        <p:nvPicPr>
          <p:cNvPr id="5" name="Espace réservé pour une image  38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8DF1A6F1-74FB-6FA4-693E-585264DF94F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27671" y="3438625"/>
            <a:ext cx="540000" cy="5400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013F25D-9CC0-9CEF-B352-FE602D894E2D}"/>
              </a:ext>
            </a:extLst>
          </p:cNvPr>
          <p:cNvSpPr txBox="1"/>
          <p:nvPr/>
        </p:nvSpPr>
        <p:spPr>
          <a:xfrm>
            <a:off x="2201410" y="364007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Exploitation du vocabulaire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6D91119A-CAB3-F537-44FC-C139AB4FF830}"/>
              </a:ext>
            </a:extLst>
          </p:cNvPr>
          <p:cNvSpPr txBox="1">
            <a:spLocks/>
          </p:cNvSpPr>
          <p:nvPr/>
        </p:nvSpPr>
        <p:spPr>
          <a:xfrm>
            <a:off x="2201410" y="399328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Décrire de la scène.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755E69F-F72D-301D-09C7-6C0FB609A17C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20D54A2-0CA2-BC84-3919-5188333CD8D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B1688A7-F516-F526-4B59-C00546B483FE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id="{10F86BB0-9044-044B-AAF3-FAF382DF437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30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7617E146-871E-4678-A075-541072E5B3C7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rganigramme : Terminateur 28">
            <a:extLst>
              <a:ext uri="{FF2B5EF4-FFF2-40B4-BE49-F238E27FC236}">
                <a16:creationId xmlns:a16="http://schemas.microsoft.com/office/drawing/2014/main" id="{7F8C4AE6-ED26-6D41-62BB-D7AE99EB8BE9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3D279E9D-C5A9-D30C-FA1B-0FC486A422D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F2B7B868-01C2-8E49-B5D9-036A577FEC59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57" name="Espace réservé du texte 56">
            <a:extLst>
              <a:ext uri="{FF2B5EF4-FFF2-40B4-BE49-F238E27FC236}">
                <a16:creationId xmlns:a16="http://schemas.microsoft.com/office/drawing/2014/main" id="{2EBB0BBB-FC01-177F-9635-BAC4A1C858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8" name="Espace réservé du texte 57">
            <a:extLst>
              <a:ext uri="{FF2B5EF4-FFF2-40B4-BE49-F238E27FC236}">
                <a16:creationId xmlns:a16="http://schemas.microsoft.com/office/drawing/2014/main" id="{83C28088-0DA7-C997-EDDA-2D9D922584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9" name="Espace réservé du texte 58">
            <a:extLst>
              <a:ext uri="{FF2B5EF4-FFF2-40B4-BE49-F238E27FC236}">
                <a16:creationId xmlns:a16="http://schemas.microsoft.com/office/drawing/2014/main" id="{62C06DA7-2D2D-B997-D56D-159384BF00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0" name="Espace réservé du texte 59">
            <a:extLst>
              <a:ext uri="{FF2B5EF4-FFF2-40B4-BE49-F238E27FC236}">
                <a16:creationId xmlns:a16="http://schemas.microsoft.com/office/drawing/2014/main" id="{E01761FA-4738-FF05-AF27-755A5F2593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1" name="Espace réservé du texte 60">
            <a:extLst>
              <a:ext uri="{FF2B5EF4-FFF2-40B4-BE49-F238E27FC236}">
                <a16:creationId xmlns:a16="http://schemas.microsoft.com/office/drawing/2014/main" id="{4FA87CEC-D652-B9BE-46F0-2FCE5C272F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8649" y="5474576"/>
            <a:ext cx="3420000" cy="792000"/>
          </a:xfrm>
        </p:spPr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Oral  - Acte de parole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Lecture  -Syllabes et mots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Ecriture - Syllabes et mots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972C28A1-74AE-AA79-017C-AEC6B83D3AF9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0018BFEA-5391-DF2D-65A5-7815BAF0E488}"/>
              </a:ext>
            </a:extLst>
          </p:cNvPr>
          <p:cNvSpPr txBox="1">
            <a:spLocks/>
          </p:cNvSpPr>
          <p:nvPr/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Point de langue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Lecture et compréhension des mots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4156B678-2D97-2B12-8AD7-9C658CD60DD8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Graphème -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oi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- Graphème -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oi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F4C33C7C-984C-F250-FB5E-05D2C11BE132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Lecture et compréhension des phrases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Phrases </a:t>
            </a: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F7070FC3-8C03-D558-93D9-18F8C5974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19" y="10671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Organisation de la semaine</a:t>
            </a:r>
          </a:p>
        </p:txBody>
      </p:sp>
      <p:sp>
        <p:nvSpPr>
          <p:cNvPr id="25" name="Espace réservé du texte 55">
            <a:extLst>
              <a:ext uri="{FF2B5EF4-FFF2-40B4-BE49-F238E27FC236}">
                <a16:creationId xmlns:a16="http://schemas.microsoft.com/office/drawing/2014/main" id="{14B5632B-797E-DC93-218A-43DC8C5B3D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</p:spPr>
        <p:txBody>
          <a:bodyPr/>
          <a:lstStyle/>
          <a:p>
            <a:endParaRPr lang="fr-MA" dirty="0"/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090CFDAE-F4B4-9466-2A51-0695DF6E412B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1" name="Organigramme : Terminateur 30">
            <a:extLst>
              <a:ext uri="{FF2B5EF4-FFF2-40B4-BE49-F238E27FC236}">
                <a16:creationId xmlns:a16="http://schemas.microsoft.com/office/drawing/2014/main" id="{33B2A3A9-22AB-2980-85D6-48471EAFCB23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24D7B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035B3C30-3D04-30DB-1DB4-9C91D21D86CB}"/>
              </a:ext>
            </a:extLst>
          </p:cNvPr>
          <p:cNvSpPr/>
          <p:nvPr/>
        </p:nvSpPr>
        <p:spPr>
          <a:xfrm>
            <a:off x="800611" y="2373909"/>
            <a:ext cx="3420000" cy="792000"/>
          </a:xfrm>
          <a:prstGeom prst="roundRect">
            <a:avLst/>
          </a:prstGeom>
          <a:solidFill>
            <a:srgbClr val="EAF8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" name="Espace réservé du texte 5">
            <a:extLst>
              <a:ext uri="{FF2B5EF4-FFF2-40B4-BE49-F238E27FC236}">
                <a16:creationId xmlns:a16="http://schemas.microsoft.com/office/drawing/2014/main" id="{F671A1F1-1C2C-6B73-6C67-CF31A70BB821}"/>
              </a:ext>
            </a:extLst>
          </p:cNvPr>
          <p:cNvSpPr txBox="1">
            <a:spLocks/>
          </p:cNvSpPr>
          <p:nvPr/>
        </p:nvSpPr>
        <p:spPr>
          <a:xfrm>
            <a:off x="864000" y="2395288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Présentation du vocabulaire </a:t>
            </a:r>
          </a:p>
          <a:p>
            <a:r>
              <a:rPr lang="fr-FR" dirty="0"/>
              <a:t>Exploitation du vocabulaire</a:t>
            </a:r>
          </a:p>
          <a:p>
            <a:r>
              <a:rPr lang="fr-FR" dirty="0"/>
              <a:t>Activités de vocabulaire sur livret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09F98BE-1018-0E66-0D4B-B4E30F577AA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E7DD914-0A8A-6935-51C4-A9068F683B1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D3CC1A4-C05B-393F-1213-A9B17C3245B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id="{414AD9DD-055B-3311-BD24-74EB99B7720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750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AE1DD-3934-85AA-D2D2-FEE9BA855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B1C77C2-B395-5BF0-3C8C-812A0C989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6" y="539014"/>
            <a:ext cx="1148073" cy="1069105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2E499904-0C25-8139-B902-4A6A00BA3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cette scène pendant 30 secondes. Il y a des images déjà vues aujourd’hui.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781B783-7ED6-2556-A1DC-3788FF871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753" y="2331572"/>
            <a:ext cx="4578493" cy="34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3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188FB-A6A3-F74B-ADBD-726307572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0170AAC7-6ED3-3A7B-9EF9-850B4ECDE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Majd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va nous montrer comment décrire l’image. Soyez attentifs !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DC39E03-07B8-AFDD-B036-77C212199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75" y="549625"/>
            <a:ext cx="1152244" cy="107298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27377E3-8CBE-94D0-31A7-B16F9EAC5B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2211"/>
          <a:stretch>
            <a:fillRect/>
          </a:stretch>
        </p:blipFill>
        <p:spPr>
          <a:xfrm>
            <a:off x="593989" y="2030931"/>
            <a:ext cx="2228040" cy="425376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DE3E9B2-E705-E069-046A-5A275C923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1225" y="2521819"/>
            <a:ext cx="4264840" cy="317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66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2CD09-A5C9-C980-F4B6-106363535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09A3FF1-1030-DCF8-8715-68166AADD0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5" name="je vais vous dire....">
            <a:hlinkClick r:id="" action="ppaction://media"/>
            <a:extLst>
              <a:ext uri="{FF2B5EF4-FFF2-40B4-BE49-F238E27FC236}">
                <a16:creationId xmlns:a16="http://schemas.microsoft.com/office/drawing/2014/main" id="{072DB354-8DC0-9681-2878-1F8C3193CB4F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1" b="873"/>
          <a:stretch>
            <a:fillRect/>
          </a:stretch>
        </p:blipFill>
        <p:spPr>
          <a:xfrm>
            <a:off x="590433" y="2352373"/>
            <a:ext cx="2128010" cy="3749627"/>
          </a:xfrm>
        </p:spPr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49A77D10-B459-5852-D54E-1926D3157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A11FBD8-B72B-B933-BD6E-9210E0A30F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1225" y="2521819"/>
            <a:ext cx="4264840" cy="317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02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2CD09-A5C9-C980-F4B6-106363535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09A3FF1-1030-DCF8-8715-68166AADD0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49A77D10-B459-5852-D54E-1926D3157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4" name="Scène Voc 2AP_Sem2 2">
            <a:hlinkClick r:id="" action="ppaction://media"/>
            <a:extLst>
              <a:ext uri="{FF2B5EF4-FFF2-40B4-BE49-F238E27FC236}">
                <a16:creationId xmlns:a16="http://schemas.microsoft.com/office/drawing/2014/main" id="{EB6F12EE-E34C-EDF8-D0F4-BAC0C0D8D40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64449" y="2064177"/>
            <a:ext cx="5415101" cy="4037823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851139A-D834-7DC6-A75A-8F097D6B65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835298"/>
            <a:ext cx="764413" cy="76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3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2673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B371E-C475-2C7A-8B51-373B6F6CD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5DB0E43A-C6B8-6BB3-290D-2EE131156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Soyez attentifs.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Majd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va décrire la scène une deuxième fois.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E7D4A5F-69F5-59C6-4745-650DC4504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75" y="54962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B4F577B-7EAD-D1EC-43E3-A3F53E8C7C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2211"/>
          <a:stretch>
            <a:fillRect/>
          </a:stretch>
        </p:blipFill>
        <p:spPr>
          <a:xfrm>
            <a:off x="593989" y="2030931"/>
            <a:ext cx="2228040" cy="425376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ABEA03D-D544-67BE-1F19-5F6C6FAAD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2029" y="2451865"/>
            <a:ext cx="4578276" cy="341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44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7443D-EF13-649A-C37B-6353072CA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9B193F3-D095-0EA4-ACD5-F78052F0526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C1E1A9EF-C00A-065E-A8CA-94E8FD07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4" name="Scène Voc 2AP_Sem2 2">
            <a:hlinkClick r:id="" action="ppaction://media"/>
            <a:extLst>
              <a:ext uri="{FF2B5EF4-FFF2-40B4-BE49-F238E27FC236}">
                <a16:creationId xmlns:a16="http://schemas.microsoft.com/office/drawing/2014/main" id="{47110E58-BC94-1B41-CBD4-408811019AE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4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1937" y="2279491"/>
            <a:ext cx="5126344" cy="3822509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6813BE0-19AE-8133-FDAF-2974CD3FD3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835298"/>
            <a:ext cx="764413" cy="76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33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257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697DFF48-5E06-8151-398A-A4FC15EB2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4250" y="775250"/>
            <a:ext cx="7236607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à vous maintenant. Qui veut passer au tableau pour décrire l’image comme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Majd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9DA69C2-8F8E-4105-E5A0-9DBA037C2D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4F8D989-2C96-0304-2332-EEF760B2C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5467" y="2165684"/>
            <a:ext cx="5253066" cy="391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3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Décrire la scène. </a:t>
            </a:r>
          </a:p>
        </p:txBody>
      </p:sp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9CAF5F8F-3161-C0C9-3CA5-143A8840A16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3A3BE96B-F106-41BC-29A1-EAA31D27AC3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noFill/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1ADB3A8-250D-B12A-907C-1F4AEC6A1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05EBE78-D46A-6E44-3FB8-10586136E8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9732" y="4958781"/>
            <a:ext cx="6344535" cy="1495634"/>
          </a:xfrm>
          <a:prstGeom prst="rect">
            <a:avLst/>
          </a:prstGeom>
        </p:spPr>
      </p:pic>
      <p:pic>
        <p:nvPicPr>
          <p:cNvPr id="20" name="Espace réservé pour une image  19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6678453A-AD05-E2D8-8A59-9D3EBD73873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34302"/>
            <a:ext cx="540000" cy="540000"/>
          </a:xfr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1173B536-B8DF-23E8-A9DB-4991994579D5}"/>
              </a:ext>
            </a:extLst>
          </p:cNvPr>
          <p:cNvSpPr txBox="1"/>
          <p:nvPr/>
        </p:nvSpPr>
        <p:spPr>
          <a:xfrm>
            <a:off x="2201410" y="5135748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 Activités de vocabulaire  sur livret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1C4740DC-4B2E-9601-955B-47C4EE658483}"/>
              </a:ext>
            </a:extLst>
          </p:cNvPr>
          <p:cNvSpPr txBox="1">
            <a:spLocks/>
          </p:cNvSpPr>
          <p:nvPr/>
        </p:nvSpPr>
        <p:spPr>
          <a:xfrm>
            <a:off x="2201410" y="549973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Activités sur livret</a:t>
            </a:r>
          </a:p>
        </p:txBody>
      </p:sp>
      <p:sp>
        <p:nvSpPr>
          <p:cNvPr id="7" name="Espace réservé du texte 10">
            <a:extLst>
              <a:ext uri="{FF2B5EF4-FFF2-40B4-BE49-F238E27FC236}">
                <a16:creationId xmlns:a16="http://schemas.microsoft.com/office/drawing/2014/main" id="{30FF6CCA-2F46-3DEE-46B7-D46D03543440}"/>
              </a:ext>
            </a:extLst>
          </p:cNvPr>
          <p:cNvSpPr txBox="1">
            <a:spLocks/>
          </p:cNvSpPr>
          <p:nvPr/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/>
              <a:t>S’approprier: </a:t>
            </a:r>
          </a:p>
          <a:p>
            <a:r>
              <a:rPr lang="fr-FR" dirty="0"/>
              <a:t>S’appeler – le nom – le prénom – un ami – un cadeau – jaune – un bateau </a:t>
            </a:r>
          </a:p>
          <a:p>
            <a:r>
              <a:rPr lang="fr-FR" dirty="0"/>
              <a:t>  L’eau – un chameau – un autobus – une moto – une olive.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3D908DC-768F-ABEE-12AA-034670A454CA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3D0D575-244D-5F96-17A8-0403E9C97B5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3D0EC52-A8F6-8A00-7360-67771713C11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E9D8181D-5862-80BC-9768-5A9417BF51BE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535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4724BA2-1386-6876-608D-C4AD774C1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602" y="1598494"/>
            <a:ext cx="3192796" cy="467488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C57744B-8346-4FC3-BADA-54A0FBB7C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Ouvrez le livret à la page 13.  Vous allez faire cette activité avec votre camarade.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2585A79-0EAD-372C-E92C-DFD4ADE96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BBEAC5E-1B0F-AD46-EABB-21FC649F4891}"/>
              </a:ext>
            </a:extLst>
          </p:cNvPr>
          <p:cNvSpPr/>
          <p:nvPr/>
        </p:nvSpPr>
        <p:spPr>
          <a:xfrm>
            <a:off x="2975602" y="2382928"/>
            <a:ext cx="2967990" cy="3577605"/>
          </a:xfrm>
          <a:prstGeom prst="roundRect">
            <a:avLst>
              <a:gd name="adj" fmla="val 8559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1369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3BE7DC5-B746-1556-1173-38419CA116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89" t="5474" r="6315" b="20702"/>
          <a:stretch>
            <a:fillRect/>
          </a:stretch>
        </p:blipFill>
        <p:spPr>
          <a:xfrm>
            <a:off x="2972352" y="2626297"/>
            <a:ext cx="3145757" cy="2621230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7844B121-86CA-B079-C580-1392879E8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" pitchFamily="2" charset="0"/>
              </a:rPr>
              <a:t>À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tour de rôle : l’un montre une image, l’autre dit le mot. Je passe entre les rangs pour vous aider.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6F38FD7-84DB-0A0F-3AB2-690096D81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52" y="535130"/>
            <a:ext cx="1152244" cy="1072989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3E82803C-2C5C-CD87-F0D2-57B4A10A90B9}"/>
              </a:ext>
            </a:extLst>
          </p:cNvPr>
          <p:cNvSpPr/>
          <p:nvPr/>
        </p:nvSpPr>
        <p:spPr>
          <a:xfrm>
            <a:off x="630794" y="3257484"/>
            <a:ext cx="2502567" cy="612000"/>
          </a:xfrm>
          <a:prstGeom prst="roundRect">
            <a:avLst>
              <a:gd name="adj" fmla="val 26103"/>
            </a:avLst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93174EB-BA03-E50D-50E7-1C6DA410E8FB}"/>
              </a:ext>
            </a:extLst>
          </p:cNvPr>
          <p:cNvSpPr txBox="1"/>
          <p:nvPr/>
        </p:nvSpPr>
        <p:spPr>
          <a:xfrm>
            <a:off x="1153361" y="3367452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Dosis" pitchFamily="2" charset="0"/>
              </a:rPr>
              <a:t>Je montre l’image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AD92FC9-56BF-E561-7399-C018E2A4468F}"/>
              </a:ext>
            </a:extLst>
          </p:cNvPr>
          <p:cNvSpPr/>
          <p:nvPr/>
        </p:nvSpPr>
        <p:spPr>
          <a:xfrm>
            <a:off x="739474" y="3334301"/>
            <a:ext cx="413887" cy="43911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EDA85F8-CB03-62B7-60D1-A1926994DDD6}"/>
              </a:ext>
            </a:extLst>
          </p:cNvPr>
          <p:cNvSpPr txBox="1"/>
          <p:nvPr/>
        </p:nvSpPr>
        <p:spPr>
          <a:xfrm>
            <a:off x="821284" y="3343926"/>
            <a:ext cx="258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424D7B"/>
                </a:solidFill>
                <a:latin typeface="Dosis" pitchFamily="2" charset="0"/>
              </a:rPr>
              <a:t>1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35007C7E-686D-E668-3A31-8D4E0A327578}"/>
              </a:ext>
            </a:extLst>
          </p:cNvPr>
          <p:cNvSpPr/>
          <p:nvPr/>
        </p:nvSpPr>
        <p:spPr>
          <a:xfrm>
            <a:off x="6118109" y="3447987"/>
            <a:ext cx="2033381" cy="612000"/>
          </a:xfrm>
          <a:prstGeom prst="roundRect">
            <a:avLst>
              <a:gd name="adj" fmla="val 26103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CB0279B-9F1E-7541-E0A9-3BF1F28BC69E}"/>
              </a:ext>
            </a:extLst>
          </p:cNvPr>
          <p:cNvSpPr txBox="1"/>
          <p:nvPr/>
        </p:nvSpPr>
        <p:spPr>
          <a:xfrm>
            <a:off x="6640676" y="3557955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Dosis" pitchFamily="2" charset="0"/>
              </a:rPr>
              <a:t>Je dis le mot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4BDAF4D-408B-AEB6-E799-994D3C6EF47E}"/>
              </a:ext>
            </a:extLst>
          </p:cNvPr>
          <p:cNvSpPr/>
          <p:nvPr/>
        </p:nvSpPr>
        <p:spPr>
          <a:xfrm>
            <a:off x="6226789" y="3524804"/>
            <a:ext cx="413887" cy="439115"/>
          </a:xfrm>
          <a:prstGeom prst="ellipse">
            <a:avLst/>
          </a:prstGeom>
          <a:solidFill>
            <a:srgbClr val="DAC4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5DABAF0-9EFC-2406-4537-E24998FBAA5E}"/>
              </a:ext>
            </a:extLst>
          </p:cNvPr>
          <p:cNvSpPr txBox="1"/>
          <p:nvPr/>
        </p:nvSpPr>
        <p:spPr>
          <a:xfrm>
            <a:off x="6273908" y="353515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424D7B"/>
                </a:solidFill>
                <a:latin typeface="Dosis" pitchFamily="2" charset="0"/>
              </a:rPr>
              <a:t>2</a:t>
            </a:r>
          </a:p>
        </p:txBody>
      </p:sp>
      <p:sp>
        <p:nvSpPr>
          <p:cNvPr id="4" name="AutoShape 4" descr="Image générée">
            <a:extLst>
              <a:ext uri="{FF2B5EF4-FFF2-40B4-BE49-F238E27FC236}">
                <a16:creationId xmlns:a16="http://schemas.microsoft.com/office/drawing/2014/main" id="{E38DB5F8-4C93-3DB8-51F4-4AFF31C6CA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46422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871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19C4005-4A51-DD46-6175-E7EA3F0C24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Description de la scène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D82192C4-E114-9B07-692A-020A71C5F89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MA" dirty="0"/>
              <a:t>Travail sur livret</a:t>
            </a:r>
          </a:p>
        </p:txBody>
      </p:sp>
      <p:pic>
        <p:nvPicPr>
          <p:cNvPr id="39" name="Espace réservé pour une image  38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EA819B44-15FD-D24A-B35A-5689F1498DA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41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38B40634-5B97-0FD8-D4DA-72F287BC6C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B8AE1112-EE82-8B56-B589-D5C05675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07B2C7-53CF-9049-FD6D-F24173083DA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42" t="8381" r="3284" b="18195"/>
          <a:stretch>
            <a:fillRect/>
          </a:stretch>
        </p:blipFill>
        <p:spPr>
          <a:xfrm>
            <a:off x="1438977" y="2045581"/>
            <a:ext cx="6246795" cy="134993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/>
        </p:nvSpPr>
        <p:spPr>
          <a:xfrm>
            <a:off x="2227716" y="2160000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Présentation du Vocabulaire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8424BAA-A47B-4E20-FFE5-6432611FA8F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DEBC9B86-58A6-E84E-B0D4-3F52F1057EE1}"/>
              </a:ext>
            </a:extLst>
          </p:cNvPr>
          <p:cNvSpPr txBox="1">
            <a:spLocks/>
          </p:cNvSpPr>
          <p:nvPr/>
        </p:nvSpPr>
        <p:spPr>
          <a:xfrm>
            <a:off x="2203200" y="252000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/>
              <a:t>S’approprier les mots de vocabulaire suivants : </a:t>
            </a:r>
          </a:p>
          <a:p>
            <a:r>
              <a:rPr lang="fr-FR" dirty="0"/>
              <a:t>Habiter – La ville – La campagne – Le village – Une poire – Une voiture</a:t>
            </a:r>
          </a:p>
          <a:p>
            <a:r>
              <a:rPr lang="fr-FR" dirty="0"/>
              <a:t>Une étoile – Un tiroir – Une boîte – Un moineau – Boire - voir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90FE35C4-145F-6738-A1CC-5AC4FD3BD7B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C4DDDA2-47B1-BBC8-2C60-1F89D0950FEA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C57BDBB-B0C3-DFCC-071C-38F5144E91C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46FBB6B1-F003-0AEB-88B9-1074CD76B1B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43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67D0624-BFBC-12EC-0D36-530D60149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 À la maison, révisez le vocabulaire sur le livret.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id="{2848A6E2-01EF-BC7D-FB61-79C9611D6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147" y="2261937"/>
            <a:ext cx="2225112" cy="355353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D9C6949-D85F-493D-53A1-EC79023479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952" y="535130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44D94E0-BF6E-F26A-0CB0-3AA6DE3755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2101550"/>
            <a:ext cx="2732179" cy="40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92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Bonjour les enfants !  La leçon de français commence maintenant.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0" name="Nada-Wave">
            <a:hlinkClick r:id="" action="ppaction://media"/>
            <a:extLst>
              <a:ext uri="{FF2B5EF4-FFF2-40B4-BE49-F238E27FC236}">
                <a16:creationId xmlns:a16="http://schemas.microsoft.com/office/drawing/2014/main" id="{D241DEE4-1339-7241-C2D4-F21E7C487811}"/>
              </a:ext>
            </a:extLst>
          </p:cNvPr>
          <p:cNvPicPr>
            <a:picLocks noGrp="1" noChangeAspect="1"/>
          </p:cNvPicPr>
          <p:nvPr>
            <p:ph type="media"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09407" y="2021302"/>
            <a:ext cx="2108665" cy="3367569"/>
          </a:xfr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6D5CF659-C92F-4FE5-690C-B875E222DE2C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2820"/>
          <a:stretch>
            <a:fillRect/>
          </a:stretch>
        </p:blipFill>
        <p:spPr>
          <a:xfrm>
            <a:off x="2367098" y="2021304"/>
            <a:ext cx="1894256" cy="3272591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AD95432-77F0-96EC-78B6-6B679D5270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50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ABE73-33EF-ADE9-E5E0-62AE2BD2A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F7AD553D-DFCC-7C71-385D-0C26F751ECA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Image 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C1B47B5-A494-9879-ED87-26957565BA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sp>
        <p:nvSpPr>
          <p:cNvPr id="2" name="Titre 8">
            <a:extLst>
              <a:ext uri="{FF2B5EF4-FFF2-40B4-BE49-F238E27FC236}">
                <a16:creationId xmlns:a16="http://schemas.microsoft.com/office/drawing/2014/main" id="{266FBD2A-070C-F28F-AD6A-06BBF4F20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29" name="On vat aprendre de.....">
            <a:hlinkClick r:id="" action="ppaction://media"/>
            <a:extLst>
              <a:ext uri="{FF2B5EF4-FFF2-40B4-BE49-F238E27FC236}">
                <a16:creationId xmlns:a16="http://schemas.microsoft.com/office/drawing/2014/main" id="{C761AFED-4A1E-6F38-E47C-80C1AFC8B359}"/>
              </a:ext>
            </a:extLst>
          </p:cNvPr>
          <p:cNvPicPr>
            <a:picLocks noGrp="1" noChangeAspect="1"/>
          </p:cNvPicPr>
          <p:nvPr>
            <p:ph type="media" sz="quarter" idx="29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t="1610" b="1509"/>
          <a:stretch>
            <a:fillRect/>
          </a:stretch>
        </p:blipFill>
        <p:spPr>
          <a:xfrm>
            <a:off x="1085017" y="2167428"/>
            <a:ext cx="1955389" cy="3367569"/>
          </a:xfrm>
        </p:spPr>
      </p:pic>
      <p:pic>
        <p:nvPicPr>
          <p:cNvPr id="5" name="Image 4" descr="Une image contenant bâtiment, fenêtre, maison, porte&#10;&#10;Le contenu généré par l’IA peut être incorrect.">
            <a:extLst>
              <a:ext uri="{FF2B5EF4-FFF2-40B4-BE49-F238E27FC236}">
                <a16:creationId xmlns:a16="http://schemas.microsoft.com/office/drawing/2014/main" id="{6123E17A-2011-073F-7265-F609F9C525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594" y="4626148"/>
            <a:ext cx="1206207" cy="1514837"/>
          </a:xfrm>
          <a:prstGeom prst="rect">
            <a:avLst/>
          </a:prstGeom>
        </p:spPr>
      </p:pic>
      <p:pic>
        <p:nvPicPr>
          <p:cNvPr id="12" name="Image 11" descr="Une image contenant herbe, ciel, nuage, peinture&#10;&#10;Le contenu généré par l’IA peut être incorrect.">
            <a:extLst>
              <a:ext uri="{FF2B5EF4-FFF2-40B4-BE49-F238E27FC236}">
                <a16:creationId xmlns:a16="http://schemas.microsoft.com/office/drawing/2014/main" id="{D68DEFA1-D266-7332-8F36-F255CC225E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118" y="4626149"/>
            <a:ext cx="1206207" cy="1514837"/>
          </a:xfrm>
          <a:prstGeom prst="rect">
            <a:avLst/>
          </a:prstGeom>
        </p:spPr>
      </p:pic>
      <p:pic>
        <p:nvPicPr>
          <p:cNvPr id="14" name="Image 13" descr="Une image contenant voiture, véhicule, Véhicule terrestre, ciel&#10;&#10;Le contenu généré par l’IA peut être incorrect.">
            <a:extLst>
              <a:ext uri="{FF2B5EF4-FFF2-40B4-BE49-F238E27FC236}">
                <a16:creationId xmlns:a16="http://schemas.microsoft.com/office/drawing/2014/main" id="{C5B9CE68-487B-AC54-EFF2-529F854451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281" y="4600415"/>
            <a:ext cx="1206205" cy="1514834"/>
          </a:xfrm>
          <a:prstGeom prst="rect">
            <a:avLst/>
          </a:prstGeom>
        </p:spPr>
      </p:pic>
      <p:pic>
        <p:nvPicPr>
          <p:cNvPr id="16" name="Image 15" descr="Une image contenant peinture, montagne, paysage, ciel&#10;&#10;Le contenu généré par l’IA peut être incorrect.">
            <a:extLst>
              <a:ext uri="{FF2B5EF4-FFF2-40B4-BE49-F238E27FC236}">
                <a16:creationId xmlns:a16="http://schemas.microsoft.com/office/drawing/2014/main" id="{54CD62DC-4E92-25B0-F97C-CA98094612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711" y="4600415"/>
            <a:ext cx="1206207" cy="1514837"/>
          </a:xfrm>
          <a:prstGeom prst="rect">
            <a:avLst/>
          </a:prstGeom>
        </p:spPr>
      </p:pic>
      <p:pic>
        <p:nvPicPr>
          <p:cNvPr id="18" name="Image 17" descr="Une image contenant moineau, oiseau, bec, Oiseau perché&#10;&#10;Le contenu généré par l’IA peut être incorrect.">
            <a:extLst>
              <a:ext uri="{FF2B5EF4-FFF2-40B4-BE49-F238E27FC236}">
                <a16:creationId xmlns:a16="http://schemas.microsoft.com/office/drawing/2014/main" id="{C40D223D-3338-4BBF-03A5-58DDCCC0E3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278" y="3124550"/>
            <a:ext cx="1206206" cy="1514836"/>
          </a:xfrm>
          <a:prstGeom prst="rect">
            <a:avLst/>
          </a:prstGeom>
        </p:spPr>
      </p:pic>
      <p:pic>
        <p:nvPicPr>
          <p:cNvPr id="20" name="Image 19" descr="Une image contenant meubles, tiroir, commode, meuble de rangement&#10;&#10;Le contenu généré par l’IA peut être incorrect.">
            <a:extLst>
              <a:ext uri="{FF2B5EF4-FFF2-40B4-BE49-F238E27FC236}">
                <a16:creationId xmlns:a16="http://schemas.microsoft.com/office/drawing/2014/main" id="{F5577C5F-BCA3-DA4C-A897-C6F6F1F001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574" y="3101347"/>
            <a:ext cx="1206206" cy="1514836"/>
          </a:xfrm>
          <a:prstGeom prst="rect">
            <a:avLst/>
          </a:prstGeom>
        </p:spPr>
      </p:pic>
      <p:pic>
        <p:nvPicPr>
          <p:cNvPr id="22" name="Image 21" descr="Une image contenant Produit en papier, Papier couché, origami, Arts créatifs&#10;&#10;Le contenu généré par l’IA peut être incorrect.">
            <a:extLst>
              <a:ext uri="{FF2B5EF4-FFF2-40B4-BE49-F238E27FC236}">
                <a16:creationId xmlns:a16="http://schemas.microsoft.com/office/drawing/2014/main" id="{5264016C-DBF4-A94F-055D-106071B454F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643" y="3101347"/>
            <a:ext cx="1206205" cy="1514835"/>
          </a:xfrm>
          <a:prstGeom prst="rect">
            <a:avLst/>
          </a:prstGeom>
        </p:spPr>
      </p:pic>
      <p:pic>
        <p:nvPicPr>
          <p:cNvPr id="24" name="Image 23" descr="Une image contenant étoile, créativité&#10;&#10;Le contenu généré par l’IA peut être incorrect.">
            <a:extLst>
              <a:ext uri="{FF2B5EF4-FFF2-40B4-BE49-F238E27FC236}">
                <a16:creationId xmlns:a16="http://schemas.microsoft.com/office/drawing/2014/main" id="{A72A0642-76B7-5D13-CE80-597954A8FFD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711" y="3085581"/>
            <a:ext cx="1206205" cy="1514834"/>
          </a:xfrm>
          <a:prstGeom prst="rect">
            <a:avLst/>
          </a:prstGeom>
        </p:spPr>
      </p:pic>
      <p:pic>
        <p:nvPicPr>
          <p:cNvPr id="26" name="Image 25" descr="Une image contenant fruit, poire, produits, Aliments naturels&#10;&#10;Le contenu généré par l’IA peut être incorrect.">
            <a:extLst>
              <a:ext uri="{FF2B5EF4-FFF2-40B4-BE49-F238E27FC236}">
                <a16:creationId xmlns:a16="http://schemas.microsoft.com/office/drawing/2014/main" id="{7BFB64C1-1E4B-082C-D0E0-868697157B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596" y="1583085"/>
            <a:ext cx="1206205" cy="1514834"/>
          </a:xfrm>
          <a:prstGeom prst="rect">
            <a:avLst/>
          </a:prstGeom>
        </p:spPr>
      </p:pic>
      <p:pic>
        <p:nvPicPr>
          <p:cNvPr id="28" name="Image 27" descr="Une image contenant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6BD3DFF8-8967-D6A9-64AD-B651F18B3BC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120" y="1576547"/>
            <a:ext cx="1206205" cy="1514834"/>
          </a:xfrm>
          <a:prstGeom prst="rect">
            <a:avLst/>
          </a:prstGeom>
        </p:spPr>
      </p:pic>
      <p:pic>
        <p:nvPicPr>
          <p:cNvPr id="31" name="Image 30" descr="Une image contenant roue, véhicule, Véhicule terrestre, voiture&#10;&#10;Le contenu généré par l’IA peut être incorrect.">
            <a:extLst>
              <a:ext uri="{FF2B5EF4-FFF2-40B4-BE49-F238E27FC236}">
                <a16:creationId xmlns:a16="http://schemas.microsoft.com/office/drawing/2014/main" id="{192FFA83-C87D-DDAB-0D45-45806DDC62C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644" y="1583085"/>
            <a:ext cx="1206205" cy="1514834"/>
          </a:xfrm>
          <a:prstGeom prst="rect">
            <a:avLst/>
          </a:prstGeom>
        </p:spPr>
      </p:pic>
      <p:pic>
        <p:nvPicPr>
          <p:cNvPr id="33" name="Image 32" descr="Une image contenant dessin humoristique, jouet, poupée, habits&#10;&#10;Le contenu généré par l’IA peut être incorrect.">
            <a:extLst>
              <a:ext uri="{FF2B5EF4-FFF2-40B4-BE49-F238E27FC236}">
                <a16:creationId xmlns:a16="http://schemas.microsoft.com/office/drawing/2014/main" id="{DC91EC43-CF56-15E4-6DAD-6FADD748FB5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711" y="1521425"/>
            <a:ext cx="1206205" cy="151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7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5FDA-E8F9-9DA2-A5D9-7093B4F5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1867B838-C801-582E-901E-F5D4FDA38EF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0D49BA3-4EC0-8500-3C88-AA0996959C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824082"/>
            <a:ext cx="812539" cy="812539"/>
          </a:xfrm>
          <a:prstGeom prst="rect">
            <a:avLst/>
          </a:prstGeo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AE2388E3-8BE8-BA1A-B6B8-354BECAF9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3" name="habiter">
            <a:hlinkClick r:id="" action="ppaction://media"/>
            <a:extLst>
              <a:ext uri="{FF2B5EF4-FFF2-40B4-BE49-F238E27FC236}">
                <a16:creationId xmlns:a16="http://schemas.microsoft.com/office/drawing/2014/main" id="{4CD5EFC3-52AE-A6EB-D642-4921D953EDE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0925" y="2174875"/>
            <a:ext cx="7042150" cy="3960813"/>
          </a:xfrm>
        </p:spPr>
      </p:pic>
    </p:spTree>
    <p:extLst>
      <p:ext uri="{BB962C8B-B14F-4D97-AF65-F5344CB8AC3E}">
        <p14:creationId xmlns:p14="http://schemas.microsoft.com/office/powerpoint/2010/main" val="159592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2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New Voc_01-Exploi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12634</TotalTime>
  <Words>764</Words>
  <PresentationFormat>Affichage à l'écran (4:3)</PresentationFormat>
  <Paragraphs>139</Paragraphs>
  <Slides>60</Slides>
  <Notes>2</Notes>
  <HiddenSlides>0</HiddenSlides>
  <MMClips>24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7</vt:i4>
      </vt:variant>
      <vt:variant>
        <vt:lpstr>Titres des diapositives</vt:lpstr>
      </vt:variant>
      <vt:variant>
        <vt:i4>60</vt:i4>
      </vt:variant>
    </vt:vector>
  </HeadingPairs>
  <TitlesOfParts>
    <vt:vector size="75" baseType="lpstr">
      <vt:lpstr>Calibri</vt:lpstr>
      <vt:lpstr>Wingdings</vt:lpstr>
      <vt:lpstr>Arial</vt:lpstr>
      <vt:lpstr>Aptos</vt:lpstr>
      <vt:lpstr>Dosis Medium</vt:lpstr>
      <vt:lpstr>Dosis ExtraBold</vt:lpstr>
      <vt:lpstr>Dosis SemiBold</vt:lpstr>
      <vt:lpstr>Dosis</vt:lpstr>
      <vt:lpstr>2_Conception personnalisée</vt:lpstr>
      <vt:lpstr>00_Env-Enseignant</vt:lpstr>
      <vt:lpstr>02_New Voc_01-Présentation</vt:lpstr>
      <vt:lpstr>3_New Voc_01-Exploitation</vt:lpstr>
      <vt:lpstr>4_New Voc_01-Livret</vt:lpstr>
      <vt:lpstr>3_Conception personnalisée</vt:lpstr>
      <vt:lpstr>1_Env-Enseignant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</vt:lpstr>
      <vt:lpstr>Bonjour les enfants !  La leçon de français commence maintenant. Soyez attentifs. </vt:lpstr>
      <vt:lpstr>Lecture de la vidéo.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La ville, la campagne  et le village sont des lieux. </vt:lpstr>
      <vt:lpstr>Lecture de la vidéo.</vt:lpstr>
      <vt:lpstr>Qui veut répéter ?</vt:lpstr>
      <vt:lpstr>Lecture de la vidéo.</vt:lpstr>
      <vt:lpstr>Qui veut répéter ?</vt:lpstr>
      <vt:lpstr>Lecture de la vidéo.</vt:lpstr>
      <vt:lpstr>Répétons ensemble :  Habiter – La ville – La campagne – Le village – Une poire – Une voiture.</vt:lpstr>
      <vt:lpstr>Qui veut passer au tableau pour nommer ces images ? </vt:lpstr>
      <vt:lpstr>Maintenant, on va apprendre d’autres mots avec Majd.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Répétons ensemble :  Une étoile – Un tiroir – Une boîte – Un moineau – Boire – Voir.</vt:lpstr>
      <vt:lpstr>Qui veut passer au tableau pour nommer ces images ? </vt:lpstr>
      <vt:lpstr>Prenez vos ardoises. </vt:lpstr>
      <vt:lpstr>Ecrivez le numéro du mot « tiroir».</vt:lpstr>
      <vt:lpstr>Ecrivez le numéro du mot « boire».</vt:lpstr>
      <vt:lpstr>Ecrivez le numéro du mot « habiter ».</vt:lpstr>
      <vt:lpstr>Rangez vos ardoises. </vt:lpstr>
      <vt:lpstr>Qui veut nommer l’image ? </vt:lpstr>
      <vt:lpstr>Qui veut nommer l’image ? </vt:lpstr>
      <vt:lpstr>Qui veut nommer l’image ? </vt:lpstr>
      <vt:lpstr>Plan de la séance</vt:lpstr>
      <vt:lpstr>Observez cette scène pendant 30 secondes. Il y a des images déjà vues aujourd’hui. </vt:lpstr>
      <vt:lpstr>Majd va nous montrer comment décrire l’image. Soyez attentifs !</vt:lpstr>
      <vt:lpstr>Lecture de la vidéo.</vt:lpstr>
      <vt:lpstr>Lecture de la vidéo.</vt:lpstr>
      <vt:lpstr>Soyez attentifs. Majd va décrire la scène une deuxième fois. </vt:lpstr>
      <vt:lpstr>Lecture de la vidéo.</vt:lpstr>
      <vt:lpstr>C’est à vous maintenant. Qui veut passer au tableau pour décrire l’image comme Majd ? </vt:lpstr>
      <vt:lpstr>Plan de la séance</vt:lpstr>
      <vt:lpstr>Ouvrez le livret à la page 13.  Vous allez faire cette activité avec votre camarade. </vt:lpstr>
      <vt:lpstr>À tour de rôle : l’un montre une image, l’autre dit le mot. Je passe entre les rangs pour vous aider.</vt:lpstr>
      <vt:lpstr>La séance d’aujourd’hui est terminée.  À la maison, révisez le vocabulaire sur le livret.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2025-11-02T15:21:25Z</dcterms:modified>
</cp:coreProperties>
</file>