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pt"/>
              <a:t>Para nós, o que é um discurso de ódio?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
        <p:nvSpPr>
          <p:cNvPr id="18" name="Google Shape;18;p2"/>
          <p:cNvSpPr/>
          <p:nvPr/>
        </p:nvSpPr>
        <p:spPr>
          <a:xfrm rot="-5400000">
            <a:off x="-171900" y="652182"/>
            <a:ext cx="84179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5" name="Google Shape;5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6" name="Google Shape;6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7" name="Google Shape;6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pic>
        <p:nvPicPr>
          <p:cNvPr id="68" name="Google Shape;68;p14"/>
          <p:cNvPicPr preferRelativeResize="0"/>
          <p:nvPr/>
        </p:nvPicPr>
        <p:blipFill rotWithShape="1">
          <a:blip r:embed="rId2">
            <a:alphaModFix/>
          </a:blip>
          <a:srcRect b="28" l="0" r="0" t="39"/>
          <a:stretch/>
        </p:blipFill>
        <p:spPr>
          <a:xfrm>
            <a:off x="1" y="0"/>
            <a:ext cx="497998" cy="5143498"/>
          </a:xfrm>
          <a:prstGeom prst="rect">
            <a:avLst/>
          </a:prstGeom>
          <a:noFill/>
          <a:ln>
            <a:noFill/>
          </a:ln>
        </p:spPr>
      </p:pic>
      <p:sp>
        <p:nvSpPr>
          <p:cNvPr id="69" name="Google Shape;69;p14"/>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 name="Google Shape;70;p14"/>
          <p:cNvSpPr txBox="1"/>
          <p:nvPr/>
        </p:nvSpPr>
        <p:spPr>
          <a:xfrm rot="-5400000">
            <a:off x="-1091146" y="3484101"/>
            <a:ext cx="263873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2000" u="none" cap="none" strike="noStrike">
                <a:solidFill>
                  <a:schemeClr val="lt1"/>
                </a:solidFill>
                <a:latin typeface="Arial"/>
                <a:ea typeface="Arial"/>
                <a:cs typeface="Arial"/>
                <a:sym typeface="Arial"/>
              </a:rPr>
              <a:t>Produção de média</a:t>
            </a:r>
            <a:endParaRPr/>
          </a:p>
        </p:txBody>
      </p:sp>
      <p:pic>
        <p:nvPicPr>
          <p:cNvPr id="71" name="Google Shape;71;p14"/>
          <p:cNvPicPr preferRelativeResize="0"/>
          <p:nvPr/>
        </p:nvPicPr>
        <p:blipFill rotWithShape="1">
          <a:blip r:embed="rId3">
            <a:alphaModFix/>
          </a:blip>
          <a:srcRect b="0" l="0" r="0" t="0"/>
          <a:stretch/>
        </p:blipFill>
        <p:spPr>
          <a:xfrm>
            <a:off x="38286" y="512500"/>
            <a:ext cx="421426" cy="3530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4" name="Google Shape;7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8" name="Google Shape;7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2" name="Google Shape;82;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3" name="Google Shape;8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9" name="Google Shape;89;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0" name="Google Shape;9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7" name="Google Shape;97;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9" name="Google Shape;9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02" name="Google Shape;10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6" name="Google Shape;10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pic>
        <p:nvPicPr>
          <p:cNvPr id="24" name="Google Shape;24;p4"/>
          <p:cNvPicPr preferRelativeResize="0"/>
          <p:nvPr/>
        </p:nvPicPr>
        <p:blipFill rotWithShape="1">
          <a:blip r:embed="rId2">
            <a:alphaModFix/>
          </a:blip>
          <a:srcRect b="28" l="0" r="0" t="39"/>
          <a:stretch/>
        </p:blipFill>
        <p:spPr>
          <a:xfrm>
            <a:off x="1" y="0"/>
            <a:ext cx="497998" cy="5143498"/>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38286" y="512500"/>
            <a:ext cx="421426" cy="353098"/>
          </a:xfrm>
          <a:prstGeom prst="rect">
            <a:avLst/>
          </a:prstGeom>
          <a:noFill/>
          <a:ln>
            <a:noFill/>
          </a:ln>
        </p:spPr>
      </p:pic>
      <p:sp>
        <p:nvSpPr>
          <p:cNvPr id="26" name="Google Shape;26;p4"/>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 name="Google Shape;27;p4"/>
          <p:cNvSpPr txBox="1"/>
          <p:nvPr/>
        </p:nvSpPr>
        <p:spPr>
          <a:xfrm rot="-5400000">
            <a:off x="-1091146" y="3484101"/>
            <a:ext cx="263873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2000" u="none" cap="none" strike="noStrike">
                <a:solidFill>
                  <a:schemeClr val="lt1"/>
                </a:solidFill>
                <a:latin typeface="Arial"/>
                <a:ea typeface="Arial"/>
                <a:cs typeface="Arial"/>
                <a:sym typeface="Arial"/>
              </a:rPr>
              <a:t>Produção de média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2.png"/><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28" l="0" r="0" t="39"/>
          <a:stretch/>
        </p:blipFill>
        <p:spPr>
          <a:xfrm>
            <a:off x="1" y="0"/>
            <a:ext cx="497998" cy="5143498"/>
          </a:xfrm>
          <a:prstGeom prst="rect">
            <a:avLst/>
          </a:prstGeom>
          <a:noFill/>
          <a:ln>
            <a:noFill/>
          </a:ln>
        </p:spPr>
      </p:pic>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pic>
        <p:nvPicPr>
          <p:cNvPr id="10" name="Google Shape;10;p1"/>
          <p:cNvPicPr preferRelativeResize="0"/>
          <p:nvPr/>
        </p:nvPicPr>
        <p:blipFill rotWithShape="1">
          <a:blip r:embed="rId2">
            <a:alphaModFix/>
          </a:blip>
          <a:srcRect b="0" l="0" r="0" t="0"/>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sp>
        <p:nvSpPr>
          <p:cNvPr id="13" name="Google Shape;13;p1"/>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 name="Google Shape;14;p1"/>
          <p:cNvSpPr txBox="1"/>
          <p:nvPr/>
        </p:nvSpPr>
        <p:spPr>
          <a:xfrm rot="-5400000">
            <a:off x="-1091146" y="3484101"/>
            <a:ext cx="263873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2000" u="none" cap="none" strike="noStrike">
                <a:solidFill>
                  <a:schemeClr val="lt1"/>
                </a:solidFill>
                <a:latin typeface="Arial"/>
                <a:ea typeface="Arial"/>
                <a:cs typeface="Arial"/>
                <a:sym typeface="Arial"/>
              </a:rPr>
              <a:t>Produção de média</a:t>
            </a:r>
            <a:endParaRP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jp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rive.google.com/file/d/1lUmo0O-ISvrBpuYYaOhAZtKqDwQrHBRm/view" TargetMode="External"/><Relationship Id="rId4" Type="http://schemas.openxmlformats.org/officeDocument/2006/relationships/image" Target="../media/image17.jpg"/><Relationship Id="rId5" Type="http://schemas.openxmlformats.org/officeDocument/2006/relationships/image" Target="../media/image8.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27.png"/><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3.jp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biteable.com/" TargetMode="External"/><Relationship Id="rId4" Type="http://schemas.openxmlformats.org/officeDocument/2006/relationships/hyperlink" Target="https://biteable.com/watch/hate-speech-definition-1982656" TargetMode="External"/><Relationship Id="rId5" Type="http://schemas.openxmlformats.org/officeDocument/2006/relationships/image" Target="../media/image20.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imgflip.com/memegenerator" TargetMode="External"/><Relationship Id="rId4" Type="http://schemas.openxmlformats.org/officeDocument/2006/relationships/image" Target="../media/image19.jpg"/><Relationship Id="rId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5"/>
          <p:cNvSpPr txBox="1"/>
          <p:nvPr/>
        </p:nvSpPr>
        <p:spPr>
          <a:xfrm>
            <a:off x="1118200" y="53850"/>
            <a:ext cx="8025800" cy="3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pt" sz="1400" u="none" cap="none" strike="noStrike">
                <a:solidFill>
                  <a:srgbClr val="2BB0D4"/>
                </a:solidFill>
                <a:latin typeface="Arial"/>
                <a:ea typeface="Arial"/>
                <a:cs typeface="Arial"/>
                <a:sym typeface="Arial"/>
              </a:rPr>
              <a:t>O que é um discurso de ódio? &gt; Produção de média &gt; </a:t>
            </a:r>
            <a:r>
              <a:rPr b="1" i="0" lang="pt" sz="1400" u="none" cap="none" strike="noStrike">
                <a:solidFill>
                  <a:srgbClr val="2BB0D4"/>
                </a:solidFill>
                <a:latin typeface="Arial"/>
                <a:ea typeface="Arial"/>
                <a:cs typeface="Arial"/>
                <a:sym typeface="Arial"/>
              </a:rPr>
              <a:t>O que é um discurso de ódio para nós?</a:t>
            </a:r>
            <a:endParaRPr b="1" i="0" sz="1400" u="none" cap="none" strike="noStrike">
              <a:solidFill>
                <a:srgbClr val="2BB0D4"/>
              </a:solidFill>
              <a:latin typeface="Arial"/>
              <a:ea typeface="Arial"/>
              <a:cs typeface="Arial"/>
              <a:sym typeface="Arial"/>
            </a:endParaRPr>
          </a:p>
        </p:txBody>
      </p:sp>
      <p:pic>
        <p:nvPicPr>
          <p:cNvPr id="114" name="Google Shape;114;p25"/>
          <p:cNvPicPr preferRelativeResize="0"/>
          <p:nvPr/>
        </p:nvPicPr>
        <p:blipFill rotWithShape="1">
          <a:blip r:embed="rId3">
            <a:alphaModFix/>
          </a:blip>
          <a:srcRect b="0" l="0" r="0" t="0"/>
          <a:stretch/>
        </p:blipFill>
        <p:spPr>
          <a:xfrm>
            <a:off x="570791" y="53850"/>
            <a:ext cx="547399" cy="458650"/>
          </a:xfrm>
          <a:prstGeom prst="rect">
            <a:avLst/>
          </a:prstGeom>
          <a:noFill/>
          <a:ln>
            <a:noFill/>
          </a:ln>
        </p:spPr>
      </p:pic>
      <p:sp>
        <p:nvSpPr>
          <p:cNvPr id="115" name="Google Shape;115;p25"/>
          <p:cNvSpPr txBox="1"/>
          <p:nvPr/>
        </p:nvSpPr>
        <p:spPr>
          <a:xfrm>
            <a:off x="837100" y="1533000"/>
            <a:ext cx="4372500" cy="136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pt" sz="4800"/>
              <a:t>Para nós, o</a:t>
            </a:r>
            <a:r>
              <a:rPr b="1" i="0" lang="pt" sz="4800" u="none" cap="none" strike="noStrike">
                <a:solidFill>
                  <a:srgbClr val="000000"/>
                </a:solidFill>
                <a:latin typeface="Arial"/>
                <a:ea typeface="Arial"/>
                <a:cs typeface="Arial"/>
                <a:sym typeface="Arial"/>
              </a:rPr>
              <a:t> que é um discurso de ódio?</a:t>
            </a:r>
            <a:endParaRPr b="1" i="0" sz="4800" u="none" cap="none" strike="noStrike">
              <a:solidFill>
                <a:srgbClr val="000000"/>
              </a:solidFill>
              <a:latin typeface="Arial"/>
              <a:ea typeface="Arial"/>
              <a:cs typeface="Arial"/>
              <a:sym typeface="Arial"/>
            </a:endParaRPr>
          </a:p>
        </p:txBody>
      </p:sp>
      <p:pic>
        <p:nvPicPr>
          <p:cNvPr id="116" name="Google Shape;116;p25"/>
          <p:cNvPicPr preferRelativeResize="0"/>
          <p:nvPr/>
        </p:nvPicPr>
        <p:blipFill rotWithShape="1">
          <a:blip r:embed="rId4">
            <a:alphaModFix/>
          </a:blip>
          <a:srcRect b="0" l="0" r="0" t="0"/>
          <a:stretch/>
        </p:blipFill>
        <p:spPr>
          <a:xfrm>
            <a:off x="5319548" y="557475"/>
            <a:ext cx="2235300" cy="1929000"/>
          </a:xfrm>
          <a:prstGeom prst="roundRect">
            <a:avLst>
              <a:gd fmla="val 8208" name="adj"/>
            </a:avLst>
          </a:prstGeom>
          <a:noFill/>
          <a:ln>
            <a:noFill/>
          </a:ln>
        </p:spPr>
      </p:pic>
      <p:pic>
        <p:nvPicPr>
          <p:cNvPr id="117" name="Google Shape;117;p25"/>
          <p:cNvPicPr preferRelativeResize="0"/>
          <p:nvPr/>
        </p:nvPicPr>
        <p:blipFill rotWithShape="1">
          <a:blip r:embed="rId5">
            <a:alphaModFix/>
          </a:blip>
          <a:srcRect b="0" l="0" r="0" t="0"/>
          <a:stretch/>
        </p:blipFill>
        <p:spPr>
          <a:xfrm>
            <a:off x="5695196" y="2636850"/>
            <a:ext cx="3087000" cy="1864800"/>
          </a:xfrm>
          <a:prstGeom prst="roundRect">
            <a:avLst>
              <a:gd fmla="val 9268"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nvSpPr>
        <p:spPr>
          <a:xfrm>
            <a:off x="1597300" y="201975"/>
            <a:ext cx="4306200" cy="109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Podes até tentar um </a:t>
            </a:r>
            <a:r>
              <a:rPr b="1" i="0" lang="pt" sz="2400" u="none" cap="none" strike="noStrike">
                <a:solidFill>
                  <a:srgbClr val="2BB0D4"/>
                </a:solidFill>
                <a:latin typeface="Arial"/>
                <a:ea typeface="Arial"/>
                <a:cs typeface="Arial"/>
                <a:sym typeface="Arial"/>
              </a:rPr>
              <a:t>rap</a:t>
            </a:r>
            <a:r>
              <a:rPr b="0" i="0" lang="pt"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Confere este rap "mau"...</a:t>
            </a:r>
            <a:endParaRPr b="0" i="0" sz="2400" u="none" cap="none" strike="noStrike">
              <a:solidFill>
                <a:srgbClr val="000000"/>
              </a:solidFill>
              <a:latin typeface="Arial"/>
              <a:ea typeface="Arial"/>
              <a:cs typeface="Arial"/>
              <a:sym typeface="Arial"/>
            </a:endParaRPr>
          </a:p>
        </p:txBody>
      </p:sp>
      <p:pic>
        <p:nvPicPr>
          <p:cNvPr id="196" name="Google Shape;196;p34" title="SELMA Bad Definition Video.mp4">
            <a:hlinkClick r:id="rId3"/>
          </p:cNvPr>
          <p:cNvPicPr preferRelativeResize="0"/>
          <p:nvPr/>
        </p:nvPicPr>
        <p:blipFill rotWithShape="1">
          <a:blip r:embed="rId4">
            <a:alphaModFix/>
          </a:blip>
          <a:srcRect b="0" l="0" r="0" t="0"/>
          <a:stretch/>
        </p:blipFill>
        <p:spPr>
          <a:xfrm>
            <a:off x="1682250" y="1514700"/>
            <a:ext cx="3938975" cy="2954025"/>
          </a:xfrm>
          <a:prstGeom prst="rect">
            <a:avLst/>
          </a:prstGeom>
          <a:noFill/>
          <a:ln>
            <a:noFill/>
          </a:ln>
          <a:effectLst>
            <a:outerShdw blurRad="57150" rotWithShape="0" algn="bl" dir="5400000" dist="19050">
              <a:srgbClr val="000000">
                <a:alpha val="49803"/>
              </a:srgbClr>
            </a:outerShdw>
          </a:effectLst>
        </p:spPr>
      </p:pic>
      <p:pic>
        <p:nvPicPr>
          <p:cNvPr id="197" name="Google Shape;197;p34"/>
          <p:cNvPicPr preferRelativeResize="0"/>
          <p:nvPr/>
        </p:nvPicPr>
        <p:blipFill rotWithShape="1">
          <a:blip r:embed="rId5">
            <a:alphaModFix/>
          </a:blip>
          <a:srcRect b="0" l="0" r="0" t="0"/>
          <a:stretch/>
        </p:blipFill>
        <p:spPr>
          <a:xfrm>
            <a:off x="6449275" y="2133825"/>
            <a:ext cx="2301399" cy="1638400"/>
          </a:xfrm>
          <a:prstGeom prst="rect">
            <a:avLst/>
          </a:prstGeom>
          <a:noFill/>
          <a:ln>
            <a:noFill/>
          </a:ln>
        </p:spPr>
      </p:pic>
      <p:pic>
        <p:nvPicPr>
          <p:cNvPr id="198" name="Google Shape;198;p34"/>
          <p:cNvPicPr preferRelativeResize="0"/>
          <p:nvPr/>
        </p:nvPicPr>
        <p:blipFill rotWithShape="1">
          <a:blip r:embed="rId6">
            <a:alphaModFix/>
          </a:blip>
          <a:srcRect b="0" l="0" r="0" t="0"/>
          <a:stretch/>
        </p:blipFill>
        <p:spPr>
          <a:xfrm>
            <a:off x="890601" y="201975"/>
            <a:ext cx="616476" cy="68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5"/>
          <p:cNvPicPr preferRelativeResize="0"/>
          <p:nvPr/>
        </p:nvPicPr>
        <p:blipFill rotWithShape="1">
          <a:blip r:embed="rId3">
            <a:alphaModFix/>
          </a:blip>
          <a:srcRect b="0" l="0" r="0" t="0"/>
          <a:stretch/>
        </p:blipFill>
        <p:spPr>
          <a:xfrm>
            <a:off x="2313182" y="703750"/>
            <a:ext cx="4517626" cy="1868000"/>
          </a:xfrm>
          <a:prstGeom prst="rect">
            <a:avLst/>
          </a:prstGeom>
          <a:noFill/>
          <a:ln>
            <a:noFill/>
          </a:ln>
        </p:spPr>
      </p:pic>
      <p:sp>
        <p:nvSpPr>
          <p:cNvPr id="204" name="Google Shape;204;p35"/>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pt" sz="3600" u="none" cap="none" strike="noStrike">
                <a:solidFill>
                  <a:srgbClr val="F7931D"/>
                </a:solidFill>
                <a:latin typeface="Arial"/>
                <a:ea typeface="Arial"/>
                <a:cs typeface="Arial"/>
                <a:sym typeface="Arial"/>
              </a:rPr>
              <a:t> www.hackinghate.eu</a:t>
            </a:r>
            <a:endParaRPr b="1" i="0" sz="3600" u="none" cap="none" strike="noStrike">
              <a:solidFill>
                <a:srgbClr val="F7931D"/>
              </a:solidFill>
              <a:latin typeface="Arial"/>
              <a:ea typeface="Arial"/>
              <a:cs typeface="Arial"/>
              <a:sym typeface="Arial"/>
            </a:endParaRPr>
          </a:p>
        </p:txBody>
      </p:sp>
      <p:sp>
        <p:nvSpPr>
          <p:cNvPr id="205" name="Google Shape;205;p35"/>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pt" sz="2500" u="none" cap="none" strike="noStrike">
                <a:solidFill>
                  <a:srgbClr val="F7931D"/>
                </a:solidFill>
                <a:latin typeface="Arial"/>
                <a:ea typeface="Arial"/>
                <a:cs typeface="Arial"/>
                <a:sym typeface="Arial"/>
              </a:rPr>
              <a:t>#SELMA_eu</a:t>
            </a:r>
            <a:endParaRPr b="1" i="0" sz="2500" u="none" cap="none" strike="noStrike">
              <a:solidFill>
                <a:srgbClr val="F7931D"/>
              </a:solidFill>
              <a:latin typeface="Arial"/>
              <a:ea typeface="Arial"/>
              <a:cs typeface="Arial"/>
              <a:sym typeface="Arial"/>
            </a:endParaRPr>
          </a:p>
        </p:txBody>
      </p:sp>
      <p:pic>
        <p:nvPicPr>
          <p:cNvPr id="206" name="Google Shape;206;p35"/>
          <p:cNvPicPr preferRelativeResize="0"/>
          <p:nvPr/>
        </p:nvPicPr>
        <p:blipFill rotWithShape="1">
          <a:blip r:embed="rId4">
            <a:alphaModFix/>
          </a:blip>
          <a:srcRect b="0" l="0" r="0" t="0"/>
          <a:stretch/>
        </p:blipFill>
        <p:spPr>
          <a:xfrm>
            <a:off x="2994226" y="3738238"/>
            <a:ext cx="421425" cy="421425"/>
          </a:xfrm>
          <a:prstGeom prst="rect">
            <a:avLst/>
          </a:prstGeom>
          <a:noFill/>
          <a:ln>
            <a:noFill/>
          </a:ln>
        </p:spPr>
      </p:pic>
      <p:pic>
        <p:nvPicPr>
          <p:cNvPr id="207" name="Google Shape;207;p35"/>
          <p:cNvPicPr preferRelativeResize="0"/>
          <p:nvPr/>
        </p:nvPicPr>
        <p:blipFill rotWithShape="1">
          <a:blip r:embed="rId5">
            <a:alphaModFix/>
          </a:blip>
          <a:srcRect b="0" l="0" r="0" t="0"/>
          <a:stretch/>
        </p:blipFill>
        <p:spPr>
          <a:xfrm>
            <a:off x="698200" y="4566900"/>
            <a:ext cx="2193600" cy="413000"/>
          </a:xfrm>
          <a:prstGeom prst="rect">
            <a:avLst/>
          </a:prstGeom>
          <a:noFill/>
          <a:ln>
            <a:noFill/>
          </a:ln>
        </p:spPr>
      </p:pic>
      <p:pic>
        <p:nvPicPr>
          <p:cNvPr id="208" name="Google Shape;208;p35"/>
          <p:cNvPicPr preferRelativeResize="0"/>
          <p:nvPr/>
        </p:nvPicPr>
        <p:blipFill rotWithShape="1">
          <a:blip r:embed="rId6">
            <a:alphaModFix/>
          </a:blip>
          <a:srcRect b="0" l="0" r="0" t="0"/>
          <a:stretch/>
        </p:blipFill>
        <p:spPr>
          <a:xfrm>
            <a:off x="4951950" y="4627776"/>
            <a:ext cx="953696" cy="291250"/>
          </a:xfrm>
          <a:prstGeom prst="rect">
            <a:avLst/>
          </a:prstGeom>
          <a:noFill/>
          <a:ln>
            <a:noFill/>
          </a:ln>
        </p:spPr>
      </p:pic>
      <p:pic>
        <p:nvPicPr>
          <p:cNvPr id="209" name="Google Shape;209;p35"/>
          <p:cNvPicPr preferRelativeResize="0"/>
          <p:nvPr/>
        </p:nvPicPr>
        <p:blipFill rotWithShape="1">
          <a:blip r:embed="rId7">
            <a:alphaModFix/>
          </a:blip>
          <a:srcRect b="6253" l="0" r="0" t="6262"/>
          <a:stretch/>
        </p:blipFill>
        <p:spPr>
          <a:xfrm>
            <a:off x="3022725" y="4566900"/>
            <a:ext cx="1169370" cy="412999"/>
          </a:xfrm>
          <a:prstGeom prst="rect">
            <a:avLst/>
          </a:prstGeom>
          <a:noFill/>
          <a:ln>
            <a:noFill/>
          </a:ln>
        </p:spPr>
      </p:pic>
      <p:pic>
        <p:nvPicPr>
          <p:cNvPr id="210" name="Google Shape;210;p35"/>
          <p:cNvPicPr preferRelativeResize="0"/>
          <p:nvPr/>
        </p:nvPicPr>
        <p:blipFill rotWithShape="1">
          <a:blip r:embed="rId8">
            <a:alphaModFix/>
          </a:blip>
          <a:srcRect b="0" l="0" r="0" t="0"/>
          <a:stretch/>
        </p:blipFill>
        <p:spPr>
          <a:xfrm>
            <a:off x="4323031" y="4524394"/>
            <a:ext cx="498000" cy="498000"/>
          </a:xfrm>
          <a:prstGeom prst="rect">
            <a:avLst/>
          </a:prstGeom>
          <a:noFill/>
          <a:ln>
            <a:noFill/>
          </a:ln>
        </p:spPr>
      </p:pic>
      <p:pic>
        <p:nvPicPr>
          <p:cNvPr id="211" name="Google Shape;211;p35"/>
          <p:cNvPicPr preferRelativeResize="0"/>
          <p:nvPr/>
        </p:nvPicPr>
        <p:blipFill rotWithShape="1">
          <a:blip r:embed="rId9">
            <a:alphaModFix/>
          </a:blip>
          <a:srcRect b="0" l="0" r="0" t="0"/>
          <a:stretch/>
        </p:blipFill>
        <p:spPr>
          <a:xfrm>
            <a:off x="6036575" y="4499890"/>
            <a:ext cx="498002" cy="547023"/>
          </a:xfrm>
          <a:prstGeom prst="rect">
            <a:avLst/>
          </a:prstGeom>
          <a:noFill/>
          <a:ln>
            <a:noFill/>
          </a:ln>
        </p:spPr>
      </p:pic>
      <p:pic>
        <p:nvPicPr>
          <p:cNvPr id="212" name="Google Shape;212;p35"/>
          <p:cNvPicPr preferRelativeResize="0"/>
          <p:nvPr/>
        </p:nvPicPr>
        <p:blipFill rotWithShape="1">
          <a:blip r:embed="rId10">
            <a:alphaModFix/>
          </a:blip>
          <a:srcRect b="0" l="0" r="0" t="0"/>
          <a:stretch/>
        </p:blipFill>
        <p:spPr>
          <a:xfrm>
            <a:off x="6665500" y="4617700"/>
            <a:ext cx="953698" cy="311403"/>
          </a:xfrm>
          <a:prstGeom prst="rect">
            <a:avLst/>
          </a:prstGeom>
          <a:noFill/>
          <a:ln>
            <a:noFill/>
          </a:ln>
        </p:spPr>
      </p:pic>
      <p:pic>
        <p:nvPicPr>
          <p:cNvPr id="213" name="Google Shape;213;p35"/>
          <p:cNvPicPr preferRelativeResize="0"/>
          <p:nvPr/>
        </p:nvPicPr>
        <p:blipFill rotWithShape="1">
          <a:blip r:embed="rId11">
            <a:alphaModFix/>
          </a:blip>
          <a:srcRect b="0" l="0" r="0" t="0"/>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p:nvPr/>
        </p:nvSpPr>
        <p:spPr>
          <a:xfrm>
            <a:off x="716575" y="697300"/>
            <a:ext cx="7977900" cy="3361500"/>
          </a:xfrm>
          <a:prstGeom prst="wedgeRectCallout">
            <a:avLst>
              <a:gd fmla="val 38325" name="adj1"/>
              <a:gd fmla="val 72320" name="adj2"/>
            </a:avLst>
          </a:prstGeom>
          <a:solidFill>
            <a:srgbClr val="FFFFFF"/>
          </a:solid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txBox="1"/>
          <p:nvPr/>
        </p:nvSpPr>
        <p:spPr>
          <a:xfrm>
            <a:off x="895075" y="697300"/>
            <a:ext cx="7620900" cy="3361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pt" sz="1700" u="none" cap="none" strike="noStrike">
                <a:solidFill>
                  <a:schemeClr val="dk1"/>
                </a:solidFill>
                <a:latin typeface="Arial"/>
                <a:ea typeface="Arial"/>
                <a:cs typeface="Arial"/>
                <a:sym typeface="Arial"/>
              </a:rPr>
              <a:t>“todas as formas de expressão escritas ou faladas (incluindo mensagens de texto, imagens, música, vídeos, jogos, pinturas, símbolos, sinais, outras formas de arte), expressas e divulgadas por uma pessoa ou grupo de pessoas, através de todas as formas de comunicação digital eletrónica, como média, sítios </a:t>
            </a:r>
            <a:r>
              <a:rPr b="0" i="1" lang="pt" sz="1700" u="none" cap="none" strike="noStrike">
                <a:solidFill>
                  <a:schemeClr val="dk1"/>
                </a:solidFill>
                <a:latin typeface="Arial"/>
                <a:ea typeface="Arial"/>
                <a:cs typeface="Arial"/>
                <a:sym typeface="Arial"/>
              </a:rPr>
              <a:t>web</a:t>
            </a:r>
            <a:r>
              <a:rPr b="0" i="0" lang="pt" sz="1700" u="none" cap="none" strike="noStrike">
                <a:solidFill>
                  <a:schemeClr val="dk1"/>
                </a:solidFill>
                <a:latin typeface="Arial"/>
                <a:ea typeface="Arial"/>
                <a:cs typeface="Arial"/>
                <a:sym typeface="Arial"/>
              </a:rPr>
              <a:t>, fóruns, blogues, plataformas de redes sociais, mensagens de correio eletrónico, dirigidas contra uma pessoa ou grupo de pessoas com base numa das suas características principais, em particular no género ou identidade de género, na raça ou origem étnica, na orientação sexual, na filiação ou crença religiosa ou na deficiência, com a intenção de propagar ódio, assediar, ameaçar e provocar direta ou indiretamente violência contra pessoas específicas ou membros de grupos, nas sociedades.”</a:t>
            </a:r>
            <a:endParaRPr b="1" i="0" sz="1700" u="none" cap="none" strike="noStrike">
              <a:solidFill>
                <a:srgbClr val="000000"/>
              </a:solidFill>
              <a:latin typeface="Arial"/>
              <a:ea typeface="Arial"/>
              <a:cs typeface="Arial"/>
              <a:sym typeface="Arial"/>
            </a:endParaRPr>
          </a:p>
        </p:txBody>
      </p:sp>
      <p:sp>
        <p:nvSpPr>
          <p:cNvPr id="124" name="Google Shape;124;p26"/>
          <p:cNvSpPr txBox="1"/>
          <p:nvPr/>
        </p:nvSpPr>
        <p:spPr>
          <a:xfrm>
            <a:off x="716575" y="143325"/>
            <a:ext cx="7165800" cy="450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pt" sz="1800" u="none" cap="none" strike="noStrike">
                <a:solidFill>
                  <a:schemeClr val="dk1"/>
                </a:solidFill>
                <a:latin typeface="Arial"/>
                <a:ea typeface="Arial"/>
                <a:cs typeface="Arial"/>
                <a:sym typeface="Arial"/>
              </a:rPr>
              <a:t>O projeto SELMA define </a:t>
            </a:r>
            <a:r>
              <a:rPr b="1" i="0" lang="pt" sz="1800" u="none" cap="none" strike="noStrike">
                <a:solidFill>
                  <a:srgbClr val="2BB0D4"/>
                </a:solidFill>
                <a:latin typeface="Arial"/>
                <a:ea typeface="Arial"/>
                <a:cs typeface="Arial"/>
                <a:sym typeface="Arial"/>
              </a:rPr>
              <a:t>discurso de ódio </a:t>
            </a:r>
            <a:r>
              <a:rPr b="1" i="1" lang="pt" sz="1800">
                <a:solidFill>
                  <a:srgbClr val="2BB0D4"/>
                </a:solidFill>
              </a:rPr>
              <a:t>online</a:t>
            </a:r>
            <a:r>
              <a:rPr b="0" i="0" lang="pt" sz="1800" u="none" cap="none" strike="noStrike">
                <a:solidFill>
                  <a:schemeClr val="dk1"/>
                </a:solidFill>
                <a:latin typeface="Arial"/>
                <a:ea typeface="Arial"/>
                <a:cs typeface="Arial"/>
                <a:sym typeface="Arial"/>
              </a:rPr>
              <a:t> como: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p:nvPr/>
        </p:nvSpPr>
        <p:spPr>
          <a:xfrm>
            <a:off x="1234125" y="836025"/>
            <a:ext cx="6951000" cy="2543100"/>
          </a:xfrm>
          <a:prstGeom prst="wedgeRoundRectCallout">
            <a:avLst>
              <a:gd fmla="val 41866" name="adj1"/>
              <a:gd fmla="val 90575" name="adj2"/>
              <a:gd fmla="val 0" name="adj3"/>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7"/>
          <p:cNvSpPr txBox="1"/>
          <p:nvPr/>
        </p:nvSpPr>
        <p:spPr>
          <a:xfrm>
            <a:off x="716575" y="143325"/>
            <a:ext cx="7165800" cy="450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pt" sz="1800" u="none" cap="none" strike="noStrike">
                <a:solidFill>
                  <a:schemeClr val="dk1"/>
                </a:solidFill>
                <a:latin typeface="Arial"/>
                <a:ea typeface="Arial"/>
                <a:cs typeface="Arial"/>
                <a:sym typeface="Arial"/>
              </a:rPr>
              <a:t>Uma forma simplificada é:</a:t>
            </a:r>
            <a:endParaRPr b="0" i="0" sz="1400" u="none" cap="none" strike="noStrike">
              <a:solidFill>
                <a:srgbClr val="000000"/>
              </a:solidFill>
              <a:latin typeface="Arial"/>
              <a:ea typeface="Arial"/>
              <a:cs typeface="Arial"/>
              <a:sym typeface="Arial"/>
            </a:endParaRPr>
          </a:p>
        </p:txBody>
      </p:sp>
      <p:sp>
        <p:nvSpPr>
          <p:cNvPr id="131" name="Google Shape;131;p27"/>
          <p:cNvSpPr txBox="1"/>
          <p:nvPr/>
        </p:nvSpPr>
        <p:spPr>
          <a:xfrm>
            <a:off x="1572525" y="1145047"/>
            <a:ext cx="6274200" cy="1716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1" i="0" lang="pt" sz="2400" u="none" cap="none" strike="noStrike">
                <a:solidFill>
                  <a:srgbClr val="FFFFFF"/>
                </a:solidFill>
                <a:latin typeface="Arial"/>
                <a:ea typeface="Arial"/>
                <a:cs typeface="Arial"/>
                <a:sym typeface="Arial"/>
              </a:rPr>
              <a:t>"Qualquer conteúdo </a:t>
            </a:r>
            <a:r>
              <a:rPr b="1" i="1" lang="pt" sz="2400">
                <a:solidFill>
                  <a:srgbClr val="FFFFFF"/>
                </a:solidFill>
              </a:rPr>
              <a:t>online</a:t>
            </a:r>
            <a:r>
              <a:rPr b="1" i="0" lang="pt" sz="2400" u="none" cap="none" strike="noStrike">
                <a:solidFill>
                  <a:srgbClr val="FFFFFF"/>
                </a:solidFill>
                <a:latin typeface="Arial"/>
                <a:ea typeface="Arial"/>
                <a:cs typeface="Arial"/>
                <a:sym typeface="Arial"/>
              </a:rPr>
              <a:t> dirigido às características principais de alguém, com o propósito de disseminar ódio, ameaçar ou provocar violência contra essa pessoa."</a:t>
            </a:r>
            <a:endParaRPr b="1" i="0" sz="24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8"/>
          <p:cNvSpPr txBox="1"/>
          <p:nvPr/>
        </p:nvSpPr>
        <p:spPr>
          <a:xfrm>
            <a:off x="1510422" y="239536"/>
            <a:ext cx="7603844" cy="4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O que significa para ti a expressão </a:t>
            </a:r>
            <a:r>
              <a:rPr b="1" i="0" lang="pt" sz="2400" u="none" cap="none" strike="noStrike">
                <a:solidFill>
                  <a:srgbClr val="2BB0D4"/>
                </a:solidFill>
                <a:latin typeface="Arial"/>
                <a:ea typeface="Arial"/>
                <a:cs typeface="Arial"/>
                <a:sym typeface="Arial"/>
              </a:rPr>
              <a:t>discurso de ódio</a:t>
            </a:r>
            <a:r>
              <a:rPr b="0" i="0" lang="pt"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sp>
        <p:nvSpPr>
          <p:cNvPr id="137" name="Google Shape;137;p28"/>
          <p:cNvSpPr txBox="1"/>
          <p:nvPr/>
        </p:nvSpPr>
        <p:spPr>
          <a:xfrm>
            <a:off x="2480800" y="865588"/>
            <a:ext cx="57042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 sz="1800" u="none" cap="none" strike="noStrike">
                <a:solidFill>
                  <a:srgbClr val="000000"/>
                </a:solidFill>
                <a:latin typeface="Arial"/>
                <a:ea typeface="Arial"/>
                <a:cs typeface="Arial"/>
                <a:sym typeface="Arial"/>
              </a:rPr>
              <a:t>Quando as pessoas manifestam ódio na Internet, que características das pessoas atacam?</a:t>
            </a:r>
            <a:endParaRPr b="0" i="0" sz="1800" u="none" cap="none" strike="noStrike">
              <a:solidFill>
                <a:srgbClr val="000000"/>
              </a:solidFill>
              <a:latin typeface="Arial"/>
              <a:ea typeface="Arial"/>
              <a:cs typeface="Arial"/>
              <a:sym typeface="Arial"/>
            </a:endParaRPr>
          </a:p>
        </p:txBody>
      </p:sp>
      <p:sp>
        <p:nvSpPr>
          <p:cNvPr id="138" name="Google Shape;138;p28"/>
          <p:cNvSpPr txBox="1"/>
          <p:nvPr/>
        </p:nvSpPr>
        <p:spPr>
          <a:xfrm>
            <a:off x="4969575" y="2016150"/>
            <a:ext cx="3829500" cy="1637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pt" sz="1800" u="none" cap="none" strike="noStrike">
                <a:solidFill>
                  <a:srgbClr val="000000"/>
                </a:solidFill>
                <a:latin typeface="Arial"/>
                <a:ea typeface="Arial"/>
                <a:cs typeface="Arial"/>
                <a:sym typeface="Arial"/>
              </a:rPr>
              <a:t>Experimentaste (ou um amigo teu experimentou) um discurso de ódio?</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pt" sz="1800" u="none" cap="none" strike="noStrike">
                <a:solidFill>
                  <a:srgbClr val="000000"/>
                </a:solidFill>
                <a:latin typeface="Arial"/>
                <a:ea typeface="Arial"/>
                <a:cs typeface="Arial"/>
                <a:sym typeface="Arial"/>
              </a:rPr>
              <a:t>O que aconteceu?</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pt" sz="1800" u="none" cap="none" strike="noStrike">
                <a:solidFill>
                  <a:srgbClr val="000000"/>
                </a:solidFill>
                <a:latin typeface="Arial"/>
                <a:ea typeface="Arial"/>
                <a:cs typeface="Arial"/>
                <a:sym typeface="Arial"/>
              </a:rPr>
              <a:t>Como te sentiste ou ele se sentiu?</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pt" sz="1800" u="none" cap="none" strike="noStrike">
                <a:solidFill>
                  <a:srgbClr val="000000"/>
                </a:solidFill>
                <a:latin typeface="Arial"/>
                <a:ea typeface="Arial"/>
                <a:cs typeface="Arial"/>
                <a:sym typeface="Arial"/>
              </a:rPr>
              <a:t>Quem esteve envolvido?</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pt" sz="1800" u="none" cap="none" strike="noStrike">
                <a:solidFill>
                  <a:srgbClr val="000000"/>
                </a:solidFill>
                <a:latin typeface="Arial"/>
                <a:ea typeface="Arial"/>
                <a:cs typeface="Arial"/>
                <a:sym typeface="Arial"/>
              </a:rPr>
              <a:t>Como é que essas pessoas se sentem agora?</a:t>
            </a:r>
            <a:endParaRPr b="0" i="0" sz="1800" u="none" cap="none" strike="noStrike">
              <a:solidFill>
                <a:srgbClr val="000000"/>
              </a:solidFill>
              <a:latin typeface="Arial"/>
              <a:ea typeface="Arial"/>
              <a:cs typeface="Arial"/>
              <a:sym typeface="Arial"/>
            </a:endParaRPr>
          </a:p>
        </p:txBody>
      </p:sp>
      <p:sp>
        <p:nvSpPr>
          <p:cNvPr id="139" name="Google Shape;139;p28"/>
          <p:cNvSpPr/>
          <p:nvPr/>
        </p:nvSpPr>
        <p:spPr>
          <a:xfrm>
            <a:off x="904950" y="1720225"/>
            <a:ext cx="3829500" cy="2839500"/>
          </a:xfrm>
          <a:prstGeom prst="wedgeRectCallout">
            <a:avLst>
              <a:gd fmla="val 40098" name="adj1"/>
              <a:gd fmla="val 66353" name="adj2"/>
            </a:avLst>
          </a:prstGeom>
          <a:solidFill>
            <a:srgbClr val="2BB0D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8"/>
          <p:cNvSpPr txBox="1"/>
          <p:nvPr/>
        </p:nvSpPr>
        <p:spPr>
          <a:xfrm>
            <a:off x="1066800" y="1812325"/>
            <a:ext cx="3505800" cy="25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pt" sz="1400" u="none" cap="none" strike="noStrike">
                <a:solidFill>
                  <a:srgbClr val="FFFFFF"/>
                </a:solidFill>
                <a:latin typeface="Arial"/>
                <a:ea typeface="Arial"/>
                <a:cs typeface="Arial"/>
                <a:sym typeface="Arial"/>
              </a:rPr>
              <a:t>Alguns dos jovens com quem o projeto SELMA falou disseram que um discurso de ódio é:</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1400"/>
              <a:buFont typeface="Arial"/>
              <a:buChar char="●"/>
            </a:pPr>
            <a:r>
              <a:rPr b="1" i="1" lang="pt" sz="1400" u="none" cap="none" strike="noStrike">
                <a:solidFill>
                  <a:srgbClr val="FFFFFF"/>
                </a:solidFill>
                <a:latin typeface="Arial"/>
                <a:ea typeface="Arial"/>
                <a:cs typeface="Arial"/>
                <a:sym typeface="Arial"/>
              </a:rPr>
              <a:t>Dizer coisas feias e degradantes sobre outras pessoas</a:t>
            </a:r>
            <a:endParaRPr b="1" i="1" sz="1400" u="none" cap="none" strike="noStrike">
              <a:solidFill>
                <a:srgbClr val="FFFFFF"/>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1400"/>
              <a:buFont typeface="Arial"/>
              <a:buChar char="●"/>
            </a:pPr>
            <a:r>
              <a:rPr b="1" i="1" lang="pt" sz="1400" u="none" cap="none" strike="noStrike">
                <a:solidFill>
                  <a:srgbClr val="FFFFFF"/>
                </a:solidFill>
                <a:latin typeface="Arial"/>
                <a:ea typeface="Arial"/>
                <a:cs typeface="Arial"/>
                <a:sym typeface="Arial"/>
              </a:rPr>
              <a:t>Odiar ou falar ofensivamente com outras pessoas em linha e nas redes sociais</a:t>
            </a:r>
            <a:endParaRPr b="1" i="1"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pt" sz="1400" u="none" cap="none" strike="noStrike">
                <a:solidFill>
                  <a:srgbClr val="FFFFFF"/>
                </a:solidFill>
                <a:latin typeface="Arial"/>
                <a:ea typeface="Arial"/>
                <a:cs typeface="Arial"/>
                <a:sym typeface="Arial"/>
              </a:rPr>
              <a:t>Têm razão? </a:t>
            </a:r>
            <a:br>
              <a:rPr b="0" i="0" lang="pt" sz="1400" u="none" cap="none" strike="noStrike">
                <a:solidFill>
                  <a:srgbClr val="FFFFFF"/>
                </a:solidFill>
                <a:latin typeface="Arial"/>
                <a:ea typeface="Arial"/>
                <a:cs typeface="Arial"/>
                <a:sym typeface="Arial"/>
              </a:rPr>
            </a:br>
            <a:r>
              <a:rPr b="0" i="0" lang="pt" sz="1400" u="none" cap="none" strike="noStrike">
                <a:solidFill>
                  <a:srgbClr val="FFFFFF"/>
                </a:solidFill>
                <a:latin typeface="Arial"/>
                <a:ea typeface="Arial"/>
                <a:cs typeface="Arial"/>
                <a:sym typeface="Arial"/>
              </a:rPr>
              <a:t>O que achas dos seus comentários?</a:t>
            </a:r>
            <a:endParaRPr b="0" i="0" sz="1400" u="none" cap="none" strike="noStrike">
              <a:solidFill>
                <a:srgbClr val="FFFFFF"/>
              </a:solidFill>
              <a:latin typeface="Arial"/>
              <a:ea typeface="Arial"/>
              <a:cs typeface="Arial"/>
              <a:sym typeface="Arial"/>
            </a:endParaRPr>
          </a:p>
        </p:txBody>
      </p:sp>
      <p:pic>
        <p:nvPicPr>
          <p:cNvPr id="141" name="Google Shape;141;p28"/>
          <p:cNvPicPr preferRelativeResize="0"/>
          <p:nvPr/>
        </p:nvPicPr>
        <p:blipFill rotWithShape="1">
          <a:blip r:embed="rId3">
            <a:alphaModFix/>
          </a:blip>
          <a:srcRect b="0" l="0" r="0" t="0"/>
          <a:stretch/>
        </p:blipFill>
        <p:spPr>
          <a:xfrm>
            <a:off x="818559" y="108875"/>
            <a:ext cx="621428" cy="620650"/>
          </a:xfrm>
          <a:prstGeom prst="rect">
            <a:avLst/>
          </a:prstGeom>
          <a:noFill/>
          <a:ln>
            <a:noFill/>
          </a:ln>
        </p:spPr>
      </p:pic>
      <p:pic>
        <p:nvPicPr>
          <p:cNvPr id="142" name="Google Shape;142;p28"/>
          <p:cNvPicPr preferRelativeResize="0"/>
          <p:nvPr/>
        </p:nvPicPr>
        <p:blipFill rotWithShape="1">
          <a:blip r:embed="rId4">
            <a:alphaModFix/>
          </a:blip>
          <a:srcRect b="0" l="0" r="0" t="0"/>
          <a:stretch/>
        </p:blipFill>
        <p:spPr>
          <a:xfrm>
            <a:off x="1883562" y="910127"/>
            <a:ext cx="448608" cy="62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p:nvPr/>
        </p:nvSpPr>
        <p:spPr>
          <a:xfrm>
            <a:off x="2044950" y="1384975"/>
            <a:ext cx="5816100" cy="1919400"/>
          </a:xfrm>
          <a:prstGeom prst="roundRect">
            <a:avLst>
              <a:gd fmla="val 9359" name="adj"/>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9"/>
          <p:cNvSpPr txBox="1"/>
          <p:nvPr/>
        </p:nvSpPr>
        <p:spPr>
          <a:xfrm>
            <a:off x="1685999" y="156400"/>
            <a:ext cx="7383659" cy="9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Temos de criar, de comum acordo, a nossa própria definição de discurso de ódio para o nosso grupo.</a:t>
            </a:r>
            <a:endParaRPr b="0" i="0" sz="2400" u="none" cap="none" strike="noStrike">
              <a:solidFill>
                <a:srgbClr val="000000"/>
              </a:solidFill>
              <a:latin typeface="Arial"/>
              <a:ea typeface="Arial"/>
              <a:cs typeface="Arial"/>
              <a:sym typeface="Arial"/>
            </a:endParaRPr>
          </a:p>
        </p:txBody>
      </p:sp>
      <p:sp>
        <p:nvSpPr>
          <p:cNvPr id="149" name="Google Shape;149;p29"/>
          <p:cNvSpPr txBox="1"/>
          <p:nvPr/>
        </p:nvSpPr>
        <p:spPr>
          <a:xfrm>
            <a:off x="2154400" y="1411500"/>
            <a:ext cx="5706600" cy="180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 sz="1800" u="none" cap="none" strike="noStrike">
                <a:solidFill>
                  <a:srgbClr val="FFFFFF"/>
                </a:solidFill>
                <a:latin typeface="Arial"/>
                <a:ea typeface="Arial"/>
                <a:cs typeface="Arial"/>
                <a:sym typeface="Arial"/>
              </a:rPr>
              <a:t>Analisa as definições apresentadas na ficha...</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pt" sz="1800" u="none" cap="none" strike="noStrike">
                <a:solidFill>
                  <a:srgbClr val="FFFFFF"/>
                </a:solidFill>
                <a:latin typeface="Arial"/>
                <a:ea typeface="Arial"/>
                <a:cs typeface="Arial"/>
                <a:sym typeface="Arial"/>
              </a:rPr>
              <a:t>O que têm de bom?</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pt" sz="1800" u="none" cap="none" strike="noStrike">
                <a:solidFill>
                  <a:srgbClr val="FFFFFF"/>
                </a:solidFill>
                <a:latin typeface="Arial"/>
                <a:ea typeface="Arial"/>
                <a:cs typeface="Arial"/>
                <a:sym typeface="Arial"/>
              </a:rPr>
              <a:t>O que têm de mau?</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pt" sz="1800" u="none" cap="none" strike="noStrike">
                <a:solidFill>
                  <a:srgbClr val="FFFFFF"/>
                </a:solidFill>
                <a:latin typeface="Arial"/>
                <a:ea typeface="Arial"/>
                <a:cs typeface="Arial"/>
                <a:sym typeface="Arial"/>
              </a:rPr>
              <a:t>Compreendes as definições?</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pt" sz="1800" u="none" cap="none" strike="noStrike">
                <a:solidFill>
                  <a:srgbClr val="FFFFFF"/>
                </a:solidFill>
                <a:latin typeface="Arial"/>
                <a:ea typeface="Arial"/>
                <a:cs typeface="Arial"/>
                <a:sym typeface="Arial"/>
              </a:rPr>
              <a:t>Falta-lhes alguma coisa?</a:t>
            </a:r>
            <a:endParaRPr b="0" i="0" sz="1800" u="none" cap="none" strike="noStrike">
              <a:solidFill>
                <a:srgbClr val="FFFFFF"/>
              </a:solidFill>
              <a:latin typeface="Arial"/>
              <a:ea typeface="Arial"/>
              <a:cs typeface="Arial"/>
              <a:sym typeface="Arial"/>
            </a:endParaRPr>
          </a:p>
        </p:txBody>
      </p:sp>
      <p:sp>
        <p:nvSpPr>
          <p:cNvPr id="150" name="Google Shape;150;p29"/>
          <p:cNvSpPr txBox="1"/>
          <p:nvPr/>
        </p:nvSpPr>
        <p:spPr>
          <a:xfrm>
            <a:off x="1400475" y="3418500"/>
            <a:ext cx="69846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Agora é a nossa vez... temos de definir o que é um discurso de ódio.</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Comecemos por pensar sobre </a:t>
            </a:r>
            <a:r>
              <a:rPr b="1" i="0" lang="pt" sz="2400" u="none" cap="none" strike="noStrike">
                <a:solidFill>
                  <a:srgbClr val="000000"/>
                </a:solidFill>
                <a:latin typeface="Arial"/>
                <a:ea typeface="Arial"/>
                <a:cs typeface="Arial"/>
                <a:sym typeface="Arial"/>
              </a:rPr>
              <a:t>o que não é</a:t>
            </a:r>
            <a:r>
              <a:rPr b="0" i="0" lang="pt"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pic>
        <p:nvPicPr>
          <p:cNvPr id="151" name="Google Shape;151;p29"/>
          <p:cNvPicPr preferRelativeResize="0"/>
          <p:nvPr/>
        </p:nvPicPr>
        <p:blipFill rotWithShape="1">
          <a:blip r:embed="rId3">
            <a:alphaModFix/>
          </a:blip>
          <a:srcRect b="0" l="0" r="0" t="0"/>
          <a:stretch/>
        </p:blipFill>
        <p:spPr>
          <a:xfrm>
            <a:off x="665300" y="226076"/>
            <a:ext cx="858800" cy="787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p:nvPr/>
        </p:nvSpPr>
        <p:spPr>
          <a:xfrm>
            <a:off x="5311075" y="1648925"/>
            <a:ext cx="3469800" cy="2763600"/>
          </a:xfrm>
          <a:prstGeom prst="roundRect">
            <a:avLst>
              <a:gd fmla="val 9359" name="adj"/>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0"/>
          <p:cNvSpPr txBox="1"/>
          <p:nvPr/>
        </p:nvSpPr>
        <p:spPr>
          <a:xfrm>
            <a:off x="1721150" y="146700"/>
            <a:ext cx="66072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Agora temos de nos divertir um pouco com a definição que criámos.</a:t>
            </a:r>
            <a:endParaRPr b="0" i="0" sz="2400" u="none" cap="none" strike="noStrike">
              <a:solidFill>
                <a:srgbClr val="000000"/>
              </a:solidFill>
              <a:latin typeface="Arial"/>
              <a:ea typeface="Arial"/>
              <a:cs typeface="Arial"/>
              <a:sym typeface="Arial"/>
            </a:endParaRPr>
          </a:p>
        </p:txBody>
      </p:sp>
      <p:grpSp>
        <p:nvGrpSpPr>
          <p:cNvPr id="158" name="Google Shape;158;p30"/>
          <p:cNvGrpSpPr/>
          <p:nvPr/>
        </p:nvGrpSpPr>
        <p:grpSpPr>
          <a:xfrm>
            <a:off x="5426225" y="1800425"/>
            <a:ext cx="3570900" cy="1625300"/>
            <a:chOff x="1001100" y="1776875"/>
            <a:chExt cx="3570900" cy="1625300"/>
          </a:xfrm>
        </p:grpSpPr>
        <p:sp>
          <p:nvSpPr>
            <p:cNvPr id="159" name="Google Shape;159;p30"/>
            <p:cNvSpPr txBox="1"/>
            <p:nvPr/>
          </p:nvSpPr>
          <p:spPr>
            <a:xfrm>
              <a:off x="1001100" y="1776875"/>
              <a:ext cx="3570900" cy="8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 sz="1800" u="none" cap="none" strike="noStrike">
                  <a:solidFill>
                    <a:srgbClr val="FFFFFF"/>
                  </a:solidFill>
                  <a:latin typeface="Arial"/>
                  <a:ea typeface="Arial"/>
                  <a:cs typeface="Arial"/>
                  <a:sym typeface="Arial"/>
                </a:rPr>
                <a:t>A tua próxima tarefa é recriar a definição de uma forma </a:t>
              </a:r>
              <a:r>
                <a:rPr b="1" i="0" lang="pt" sz="1800" u="none" cap="none" strike="noStrike">
                  <a:solidFill>
                    <a:srgbClr val="FFFFFF"/>
                  </a:solidFill>
                  <a:latin typeface="Arial"/>
                  <a:ea typeface="Arial"/>
                  <a:cs typeface="Arial"/>
                  <a:sym typeface="Arial"/>
                </a:rPr>
                <a:t>mais divertida e interessante</a:t>
              </a:r>
              <a:r>
                <a:rPr b="0" i="0" lang="pt" sz="1800" u="none" cap="none" strike="noStrike">
                  <a:solidFill>
                    <a:srgbClr val="FFFFFF"/>
                  </a:solidFill>
                  <a:latin typeface="Arial"/>
                  <a:ea typeface="Arial"/>
                  <a:cs typeface="Arial"/>
                  <a:sym typeface="Arial"/>
                </a:rPr>
                <a:t>.</a:t>
              </a:r>
              <a:endParaRPr b="0" i="0" sz="1800" u="none" cap="none" strike="noStrike">
                <a:solidFill>
                  <a:srgbClr val="FFFFFF"/>
                </a:solidFill>
                <a:latin typeface="Arial"/>
                <a:ea typeface="Arial"/>
                <a:cs typeface="Arial"/>
                <a:sym typeface="Arial"/>
              </a:endParaRPr>
            </a:p>
          </p:txBody>
        </p:sp>
        <p:sp>
          <p:nvSpPr>
            <p:cNvPr id="160" name="Google Shape;160;p30"/>
            <p:cNvSpPr txBox="1"/>
            <p:nvPr/>
          </p:nvSpPr>
          <p:spPr>
            <a:xfrm>
              <a:off x="1001100" y="2899675"/>
              <a:ext cx="32268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 sz="1800" u="none" cap="none" strike="noStrike">
                  <a:solidFill>
                    <a:srgbClr val="FFFFFF"/>
                  </a:solidFill>
                  <a:latin typeface="Arial"/>
                  <a:ea typeface="Arial"/>
                  <a:cs typeface="Arial"/>
                  <a:sym typeface="Arial"/>
                </a:rPr>
                <a:t>Podes usar: animação, um meme, poesia ou "rap" nesta tarefa... o diapositivo seguinte apresenta alguns exemplos.</a:t>
              </a:r>
              <a:endParaRPr b="0" i="0" sz="1800" u="none" cap="none" strike="noStrike">
                <a:solidFill>
                  <a:srgbClr val="FFFFFF"/>
                </a:solidFill>
                <a:latin typeface="Arial"/>
                <a:ea typeface="Arial"/>
                <a:cs typeface="Arial"/>
                <a:sym typeface="Arial"/>
              </a:endParaRPr>
            </a:p>
          </p:txBody>
        </p:sp>
      </p:grpSp>
      <p:pic>
        <p:nvPicPr>
          <p:cNvPr id="161" name="Google Shape;161;p30"/>
          <p:cNvPicPr preferRelativeResize="0"/>
          <p:nvPr/>
        </p:nvPicPr>
        <p:blipFill rotWithShape="1">
          <a:blip r:embed="rId3">
            <a:alphaModFix/>
          </a:blip>
          <a:srcRect b="17196" l="0" r="0" t="0"/>
          <a:stretch/>
        </p:blipFill>
        <p:spPr>
          <a:xfrm>
            <a:off x="2517188" y="2070685"/>
            <a:ext cx="2459375" cy="1084775"/>
          </a:xfrm>
          <a:prstGeom prst="rect">
            <a:avLst/>
          </a:prstGeom>
          <a:noFill/>
          <a:ln>
            <a:noFill/>
          </a:ln>
        </p:spPr>
      </p:pic>
      <p:pic>
        <p:nvPicPr>
          <p:cNvPr id="162" name="Google Shape;162;p30"/>
          <p:cNvPicPr preferRelativeResize="0"/>
          <p:nvPr/>
        </p:nvPicPr>
        <p:blipFill rotWithShape="1">
          <a:blip r:embed="rId4">
            <a:alphaModFix/>
          </a:blip>
          <a:srcRect b="0" l="0" r="0" t="0"/>
          <a:stretch/>
        </p:blipFill>
        <p:spPr>
          <a:xfrm>
            <a:off x="797192" y="3019353"/>
            <a:ext cx="2190208" cy="1338200"/>
          </a:xfrm>
          <a:prstGeom prst="rect">
            <a:avLst/>
          </a:prstGeom>
          <a:noFill/>
          <a:ln>
            <a:noFill/>
          </a:ln>
        </p:spPr>
      </p:pic>
      <p:pic>
        <p:nvPicPr>
          <p:cNvPr id="163" name="Google Shape;163;p30"/>
          <p:cNvPicPr preferRelativeResize="0"/>
          <p:nvPr/>
        </p:nvPicPr>
        <p:blipFill rotWithShape="1">
          <a:blip r:embed="rId5">
            <a:alphaModFix/>
          </a:blip>
          <a:srcRect b="0" l="0" r="0" t="0"/>
          <a:stretch/>
        </p:blipFill>
        <p:spPr>
          <a:xfrm>
            <a:off x="3209379" y="3616600"/>
            <a:ext cx="1879726" cy="1338200"/>
          </a:xfrm>
          <a:prstGeom prst="rect">
            <a:avLst/>
          </a:prstGeom>
          <a:noFill/>
          <a:ln>
            <a:noFill/>
          </a:ln>
        </p:spPr>
      </p:pic>
      <p:pic>
        <p:nvPicPr>
          <p:cNvPr id="164" name="Google Shape;164;p30"/>
          <p:cNvPicPr preferRelativeResize="0"/>
          <p:nvPr/>
        </p:nvPicPr>
        <p:blipFill rotWithShape="1">
          <a:blip r:embed="rId6">
            <a:alphaModFix/>
          </a:blip>
          <a:srcRect b="0" l="0" r="0" t="0"/>
          <a:stretch/>
        </p:blipFill>
        <p:spPr>
          <a:xfrm>
            <a:off x="760475" y="1648925"/>
            <a:ext cx="1571700" cy="1571700"/>
          </a:xfrm>
          <a:prstGeom prst="roundRect">
            <a:avLst>
              <a:gd fmla="val 11548" name="adj"/>
            </a:avLst>
          </a:prstGeom>
          <a:noFill/>
          <a:ln>
            <a:noFill/>
          </a:ln>
        </p:spPr>
      </p:pic>
      <p:sp>
        <p:nvSpPr>
          <p:cNvPr id="165" name="Google Shape;165;p30"/>
          <p:cNvSpPr txBox="1"/>
          <p:nvPr/>
        </p:nvSpPr>
        <p:spPr>
          <a:xfrm>
            <a:off x="1721150" y="1006025"/>
            <a:ext cx="5619300" cy="64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pt" sz="1800" u="none" cap="none" strike="noStrike">
                <a:solidFill>
                  <a:schemeClr val="dk1"/>
                </a:solidFill>
                <a:latin typeface="Arial"/>
                <a:ea typeface="Arial"/>
                <a:cs typeface="Arial"/>
                <a:sym typeface="Arial"/>
              </a:rPr>
              <a:t>Temos de tornar isto mais acessível a todos.</a:t>
            </a:r>
            <a:endParaRPr b="0" i="0" sz="1800" u="none" cap="none" strike="noStrike">
              <a:solidFill>
                <a:schemeClr val="dk1"/>
              </a:solidFill>
              <a:latin typeface="Arial"/>
              <a:ea typeface="Arial"/>
              <a:cs typeface="Arial"/>
              <a:sym typeface="Arial"/>
            </a:endParaRPr>
          </a:p>
        </p:txBody>
      </p:sp>
      <p:pic>
        <p:nvPicPr>
          <p:cNvPr id="166" name="Google Shape;166;p30"/>
          <p:cNvPicPr preferRelativeResize="0"/>
          <p:nvPr/>
        </p:nvPicPr>
        <p:blipFill rotWithShape="1">
          <a:blip r:embed="rId7">
            <a:alphaModFix/>
          </a:blip>
          <a:srcRect b="0" l="0" r="0" t="0"/>
          <a:stretch/>
        </p:blipFill>
        <p:spPr>
          <a:xfrm>
            <a:off x="853874" y="92975"/>
            <a:ext cx="686542" cy="78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nvSpPr>
        <p:spPr>
          <a:xfrm>
            <a:off x="1378525" y="58600"/>
            <a:ext cx="7007192" cy="7941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400"/>
              <a:buFont typeface="Arial"/>
              <a:buNone/>
            </a:pPr>
            <a:r>
              <a:rPr b="0" i="0" lang="pt" sz="2400" u="none" cap="none" strike="noStrike">
                <a:solidFill>
                  <a:schemeClr val="dk1"/>
                </a:solidFill>
                <a:latin typeface="Arial"/>
                <a:ea typeface="Arial"/>
                <a:cs typeface="Arial"/>
                <a:sym typeface="Arial"/>
              </a:rPr>
              <a:t>Tenta criar uma </a:t>
            </a:r>
            <a:r>
              <a:rPr b="1" i="0" lang="pt" sz="2400" u="none" cap="none" strike="noStrike">
                <a:solidFill>
                  <a:srgbClr val="2BB0D4"/>
                </a:solidFill>
                <a:latin typeface="Arial"/>
                <a:ea typeface="Arial"/>
                <a:cs typeface="Arial"/>
                <a:sym typeface="Arial"/>
              </a:rPr>
              <a:t>animação</a:t>
            </a:r>
            <a:r>
              <a:rPr b="0" i="0" lang="pt" sz="2400" u="none" cap="none" strike="noStrike">
                <a:solidFill>
                  <a:schemeClr val="dk1"/>
                </a:solidFill>
                <a:latin typeface="Arial"/>
                <a:ea typeface="Arial"/>
                <a:cs typeface="Arial"/>
                <a:sym typeface="Arial"/>
              </a:rPr>
              <a:t> - </a:t>
            </a:r>
            <a:br>
              <a:rPr b="0" i="0" lang="pt" sz="2400" u="none" cap="none" strike="noStrike">
                <a:solidFill>
                  <a:schemeClr val="dk1"/>
                </a:solidFill>
                <a:latin typeface="Arial"/>
                <a:ea typeface="Arial"/>
                <a:cs typeface="Arial"/>
                <a:sym typeface="Arial"/>
              </a:rPr>
            </a:br>
            <a:r>
              <a:rPr b="0" i="0" lang="pt" sz="2400" u="none" cap="none" strike="noStrike">
                <a:solidFill>
                  <a:schemeClr val="dk1"/>
                </a:solidFill>
                <a:latin typeface="Arial"/>
                <a:ea typeface="Arial"/>
                <a:cs typeface="Arial"/>
                <a:sym typeface="Arial"/>
              </a:rPr>
              <a:t>O registo em </a:t>
            </a:r>
            <a:r>
              <a:rPr b="0" i="0" lang="pt" sz="2400" u="sng" cap="none" strike="noStrike">
                <a:solidFill>
                  <a:schemeClr val="hlink"/>
                </a:solidFill>
                <a:latin typeface="Arial"/>
                <a:ea typeface="Arial"/>
                <a:cs typeface="Arial"/>
                <a:sym typeface="Arial"/>
                <a:hlinkClick r:id="rId3"/>
              </a:rPr>
              <a:t>https://biteable.com/</a:t>
            </a:r>
            <a:r>
              <a:rPr b="0" i="0" lang="pt" sz="2400" u="none" cap="none" strike="noStrike">
                <a:solidFill>
                  <a:schemeClr val="dk1"/>
                </a:solidFill>
                <a:latin typeface="Arial"/>
                <a:ea typeface="Arial"/>
                <a:cs typeface="Arial"/>
                <a:sym typeface="Arial"/>
              </a:rPr>
              <a:t> é gratuito</a:t>
            </a:r>
            <a:endParaRPr b="0" i="0" sz="2400" u="none" cap="none" strike="noStrike">
              <a:solidFill>
                <a:srgbClr val="000000"/>
              </a:solidFill>
              <a:latin typeface="Arial"/>
              <a:ea typeface="Arial"/>
              <a:cs typeface="Arial"/>
              <a:sym typeface="Arial"/>
            </a:endParaRPr>
          </a:p>
        </p:txBody>
      </p:sp>
      <p:pic>
        <p:nvPicPr>
          <p:cNvPr id="172" name="Google Shape;172;p31">
            <a:hlinkClick r:id="rId4"/>
          </p:cNvPr>
          <p:cNvPicPr preferRelativeResize="0"/>
          <p:nvPr/>
        </p:nvPicPr>
        <p:blipFill rotWithShape="1">
          <a:blip r:embed="rId5">
            <a:alphaModFix/>
          </a:blip>
          <a:srcRect b="0" l="0" r="0" t="0"/>
          <a:stretch/>
        </p:blipFill>
        <p:spPr>
          <a:xfrm>
            <a:off x="1561648" y="981438"/>
            <a:ext cx="6387000" cy="3583200"/>
          </a:xfrm>
          <a:prstGeom prst="roundRect">
            <a:avLst>
              <a:gd fmla="val 7524" name="adj"/>
            </a:avLst>
          </a:prstGeom>
          <a:noFill/>
          <a:ln>
            <a:noFill/>
          </a:ln>
        </p:spPr>
      </p:pic>
      <p:pic>
        <p:nvPicPr>
          <p:cNvPr id="173" name="Google Shape;173;p31"/>
          <p:cNvPicPr preferRelativeResize="0"/>
          <p:nvPr/>
        </p:nvPicPr>
        <p:blipFill rotWithShape="1">
          <a:blip r:embed="rId6">
            <a:alphaModFix/>
          </a:blip>
          <a:srcRect b="0" l="0" r="0" t="0"/>
          <a:stretch/>
        </p:blipFill>
        <p:spPr>
          <a:xfrm>
            <a:off x="828785" y="109024"/>
            <a:ext cx="786425" cy="693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nvSpPr>
        <p:spPr>
          <a:xfrm>
            <a:off x="1451125" y="136075"/>
            <a:ext cx="6057000" cy="7194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200"/>
              <a:buFont typeface="Arial"/>
              <a:buNone/>
            </a:pPr>
            <a:r>
              <a:rPr b="0" i="0" lang="pt" sz="2200" u="none" cap="none" strike="noStrike">
                <a:solidFill>
                  <a:schemeClr val="dk1"/>
                </a:solidFill>
                <a:latin typeface="Arial"/>
                <a:ea typeface="Arial"/>
                <a:cs typeface="Arial"/>
                <a:sym typeface="Arial"/>
              </a:rPr>
              <a:t>Ou podes tentar criar um </a:t>
            </a:r>
            <a:r>
              <a:rPr b="1" i="0" lang="pt" sz="2200" u="none" cap="none" strike="noStrike">
                <a:solidFill>
                  <a:srgbClr val="2BB0D4"/>
                </a:solidFill>
                <a:latin typeface="Arial"/>
                <a:ea typeface="Arial"/>
                <a:cs typeface="Arial"/>
                <a:sym typeface="Arial"/>
              </a:rPr>
              <a:t>meme</a:t>
            </a:r>
            <a:r>
              <a:rPr b="0" i="0" lang="pt" sz="2200" u="none" cap="none" strike="noStrike">
                <a:solidFill>
                  <a:schemeClr val="dk1"/>
                </a:solidFill>
                <a:latin typeface="Arial"/>
                <a:ea typeface="Arial"/>
                <a:cs typeface="Arial"/>
                <a:sym typeface="Arial"/>
              </a:rPr>
              <a:t> com um gerador gratuito </a:t>
            </a:r>
            <a:r>
              <a:rPr i="1" lang="pt" sz="2200">
                <a:solidFill>
                  <a:schemeClr val="dk1"/>
                </a:solidFill>
              </a:rPr>
              <a:t>online</a:t>
            </a:r>
            <a:endParaRPr b="0" i="1" sz="2200" u="none" cap="none" strike="noStrike">
              <a:solidFill>
                <a:srgbClr val="000000"/>
              </a:solidFill>
              <a:latin typeface="Arial"/>
              <a:ea typeface="Arial"/>
              <a:cs typeface="Arial"/>
              <a:sym typeface="Arial"/>
            </a:endParaRPr>
          </a:p>
        </p:txBody>
      </p:sp>
      <p:pic>
        <p:nvPicPr>
          <p:cNvPr id="179" name="Google Shape;179;p32">
            <a:hlinkClick r:id="rId3"/>
          </p:cNvPr>
          <p:cNvPicPr preferRelativeResize="0"/>
          <p:nvPr/>
        </p:nvPicPr>
        <p:blipFill rotWithShape="1">
          <a:blip r:embed="rId4">
            <a:alphaModFix/>
          </a:blip>
          <a:srcRect b="0" l="2471" r="2480" t="0"/>
          <a:stretch/>
        </p:blipFill>
        <p:spPr>
          <a:xfrm>
            <a:off x="2517825" y="1204450"/>
            <a:ext cx="4656900" cy="3389700"/>
          </a:xfrm>
          <a:prstGeom prst="roundRect">
            <a:avLst>
              <a:gd fmla="val 6504" name="adj"/>
            </a:avLst>
          </a:prstGeom>
          <a:noFill/>
          <a:ln>
            <a:noFill/>
          </a:ln>
        </p:spPr>
      </p:pic>
      <p:pic>
        <p:nvPicPr>
          <p:cNvPr id="180" name="Google Shape;180;p32"/>
          <p:cNvPicPr preferRelativeResize="0"/>
          <p:nvPr/>
        </p:nvPicPr>
        <p:blipFill rotWithShape="1">
          <a:blip r:embed="rId5">
            <a:alphaModFix/>
          </a:blip>
          <a:srcRect b="0" l="0" r="0" t="0"/>
          <a:stretch/>
        </p:blipFill>
        <p:spPr>
          <a:xfrm>
            <a:off x="997300" y="135963"/>
            <a:ext cx="719525" cy="71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nvSpPr>
        <p:spPr>
          <a:xfrm>
            <a:off x="1712375" y="192475"/>
            <a:ext cx="5453400" cy="5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t" sz="2400" u="none" cap="none" strike="noStrike">
                <a:solidFill>
                  <a:srgbClr val="000000"/>
                </a:solidFill>
                <a:latin typeface="Arial"/>
                <a:ea typeface="Arial"/>
                <a:cs typeface="Arial"/>
                <a:sym typeface="Arial"/>
              </a:rPr>
              <a:t>E que tal um </a:t>
            </a:r>
            <a:r>
              <a:rPr b="1" i="0" lang="pt" sz="2400" u="none" cap="none" strike="noStrike">
                <a:solidFill>
                  <a:srgbClr val="2BB0D4"/>
                </a:solidFill>
                <a:latin typeface="Arial"/>
                <a:ea typeface="Arial"/>
                <a:cs typeface="Arial"/>
                <a:sym typeface="Arial"/>
              </a:rPr>
              <a:t>poema</a:t>
            </a:r>
            <a:r>
              <a:rPr b="0" i="0" lang="pt"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grpSp>
        <p:nvGrpSpPr>
          <p:cNvPr id="186" name="Google Shape;186;p33"/>
          <p:cNvGrpSpPr/>
          <p:nvPr/>
        </p:nvGrpSpPr>
        <p:grpSpPr>
          <a:xfrm>
            <a:off x="685621" y="1476420"/>
            <a:ext cx="3450559" cy="2395396"/>
            <a:chOff x="112321" y="988408"/>
            <a:chExt cx="3450559" cy="2160303"/>
          </a:xfrm>
        </p:grpSpPr>
        <p:sp>
          <p:nvSpPr>
            <p:cNvPr id="187" name="Google Shape;187;p33"/>
            <p:cNvSpPr/>
            <p:nvPr/>
          </p:nvSpPr>
          <p:spPr>
            <a:xfrm rot="-298536">
              <a:off x="187683" y="1127963"/>
              <a:ext cx="3299835" cy="1881192"/>
            </a:xfrm>
            <a:prstGeom prst="roundRect">
              <a:avLst>
                <a:gd fmla="val 16667" name="adj"/>
              </a:avLst>
            </a:prstGeom>
            <a:no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3"/>
            <p:cNvSpPr txBox="1"/>
            <p:nvPr/>
          </p:nvSpPr>
          <p:spPr>
            <a:xfrm rot="-298408">
              <a:off x="294175" y="1158658"/>
              <a:ext cx="3202721" cy="148029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pt" sz="2400" u="none" cap="none" strike="noStrike">
                  <a:solidFill>
                    <a:srgbClr val="2BB0D4"/>
                  </a:solidFill>
                  <a:latin typeface="Arial"/>
                  <a:ea typeface="Arial"/>
                  <a:cs typeface="Arial"/>
                  <a:sym typeface="Arial"/>
                </a:rPr>
                <a:t>Haiku</a:t>
              </a:r>
              <a:endParaRPr b="1" i="0" sz="2400" u="none" cap="none" strike="noStrike">
                <a:solidFill>
                  <a:srgbClr val="2BB0D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 sz="1600" u="none" cap="none" strike="noStrike">
                  <a:solidFill>
                    <a:srgbClr val="000000"/>
                  </a:solidFill>
                  <a:latin typeface="Arial"/>
                  <a:ea typeface="Arial"/>
                  <a:cs typeface="Arial"/>
                  <a:sym typeface="Arial"/>
                </a:rPr>
                <a:t>Discurso de ódio é o conteúdo</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lang="pt" sz="1600"/>
                <a:t>d</a:t>
              </a:r>
              <a:r>
                <a:rPr b="0" i="0" lang="pt" sz="1600" u="none" cap="none" strike="noStrike">
                  <a:solidFill>
                    <a:srgbClr val="000000"/>
                  </a:solidFill>
                  <a:latin typeface="Arial"/>
                  <a:ea typeface="Arial"/>
                  <a:cs typeface="Arial"/>
                  <a:sym typeface="Arial"/>
                </a:rPr>
                <a:t>irigido à maneira de ser das pessoas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 sz="1600" u="none" cap="none" strike="noStrike">
                  <a:solidFill>
                    <a:srgbClr val="000000"/>
                  </a:solidFill>
                  <a:latin typeface="Arial"/>
                  <a:ea typeface="Arial"/>
                  <a:cs typeface="Arial"/>
                  <a:sym typeface="Arial"/>
                </a:rPr>
                <a:t>Provoca, ameaça. Ódio.</a:t>
              </a:r>
              <a:endParaRPr b="0" i="0" sz="1600" u="none" cap="none" strike="noStrike">
                <a:solidFill>
                  <a:srgbClr val="000000"/>
                </a:solidFill>
                <a:latin typeface="Arial"/>
                <a:ea typeface="Arial"/>
                <a:cs typeface="Arial"/>
                <a:sym typeface="Arial"/>
              </a:endParaRPr>
            </a:p>
          </p:txBody>
        </p:sp>
      </p:grpSp>
      <p:sp>
        <p:nvSpPr>
          <p:cNvPr id="189" name="Google Shape;189;p33"/>
          <p:cNvSpPr txBox="1"/>
          <p:nvPr/>
        </p:nvSpPr>
        <p:spPr>
          <a:xfrm>
            <a:off x="4308650" y="895400"/>
            <a:ext cx="4867200" cy="395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pt" sz="2400" u="none" cap="none" strike="noStrike">
                <a:solidFill>
                  <a:srgbClr val="2BB0D4"/>
                </a:solidFill>
                <a:latin typeface="Arial"/>
                <a:ea typeface="Arial"/>
                <a:cs typeface="Arial"/>
                <a:sym typeface="Arial"/>
              </a:rPr>
              <a:t>Poema acróstico</a:t>
            </a:r>
            <a:endParaRPr b="1" i="0" sz="2400" u="none" cap="none" strike="noStrike">
              <a:solidFill>
                <a:srgbClr val="2BB0D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N</a:t>
            </a:r>
            <a:r>
              <a:rPr b="0" i="0" lang="pt" sz="1600" u="none" cap="none" strike="noStrike">
                <a:solidFill>
                  <a:srgbClr val="000000"/>
                </a:solidFill>
                <a:latin typeface="Arial"/>
                <a:ea typeface="Arial"/>
                <a:cs typeface="Arial"/>
                <a:sym typeface="Arial"/>
              </a:rPr>
              <a:t>ão exprimas ódio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U</a:t>
            </a:r>
            <a:r>
              <a:rPr b="0" i="0" lang="pt" sz="1600" u="none" cap="none" strike="noStrike">
                <a:solidFill>
                  <a:srgbClr val="000000"/>
                </a:solidFill>
                <a:latin typeface="Arial"/>
                <a:ea typeface="Arial"/>
                <a:cs typeface="Arial"/>
                <a:sym typeface="Arial"/>
              </a:rPr>
              <a:t>sando discursos de ódio,</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N</a:t>
            </a:r>
            <a:r>
              <a:rPr b="0" i="0" lang="pt" sz="1600" u="none" cap="none" strike="noStrike">
                <a:solidFill>
                  <a:srgbClr val="000000"/>
                </a:solidFill>
                <a:latin typeface="Arial"/>
                <a:ea typeface="Arial"/>
                <a:cs typeface="Arial"/>
                <a:sym typeface="Arial"/>
              </a:rPr>
              <a:t>ão ataques pessoas ou grupos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C</a:t>
            </a:r>
            <a:r>
              <a:rPr b="0" i="0" lang="pt" sz="1600" u="none" cap="none" strike="noStrike">
                <a:solidFill>
                  <a:srgbClr val="000000"/>
                </a:solidFill>
                <a:latin typeface="Arial"/>
                <a:ea typeface="Arial"/>
                <a:cs typeface="Arial"/>
                <a:sym typeface="Arial"/>
              </a:rPr>
              <a:t>om insultos e abusos,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A</a:t>
            </a:r>
            <a:r>
              <a:rPr b="0" i="0" lang="pt" sz="1600" u="none" cap="none" strike="noStrike">
                <a:solidFill>
                  <a:srgbClr val="000000"/>
                </a:solidFill>
                <a:latin typeface="Arial"/>
                <a:ea typeface="Arial"/>
                <a:cs typeface="Arial"/>
                <a:sym typeface="Arial"/>
              </a:rPr>
              <a:t>frontas e estereótipos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O</a:t>
            </a:r>
            <a:r>
              <a:rPr b="0" i="0" lang="pt" sz="1600" u="none" cap="none" strike="noStrike">
                <a:solidFill>
                  <a:srgbClr val="000000"/>
                </a:solidFill>
                <a:latin typeface="Arial"/>
                <a:ea typeface="Arial"/>
                <a:cs typeface="Arial"/>
                <a:sym typeface="Arial"/>
              </a:rPr>
              <a:t>u ofensas </a:t>
            </a:r>
            <a:r>
              <a:rPr i="1" lang="pt" sz="1600"/>
              <a:t>online</a:t>
            </a:r>
            <a:r>
              <a:rPr b="0" i="0" lang="pt" sz="1600" u="none" cap="none" strike="noStrike">
                <a:solidFill>
                  <a:srgbClr val="000000"/>
                </a:solidFill>
                <a:latin typeface="Arial"/>
                <a:ea typeface="Arial"/>
                <a:cs typeface="Arial"/>
                <a:sym typeface="Arial"/>
              </a:rPr>
              <a:t> com base na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D</a:t>
            </a:r>
            <a:r>
              <a:rPr b="0" i="0" lang="pt" sz="1600" u="none" cap="none" strike="noStrike">
                <a:solidFill>
                  <a:srgbClr val="000000"/>
                </a:solidFill>
                <a:latin typeface="Arial"/>
                <a:ea typeface="Arial"/>
                <a:cs typeface="Arial"/>
                <a:sym typeface="Arial"/>
              </a:rPr>
              <a:t>escendência, na etnia, na cor, na raça ou na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I</a:t>
            </a:r>
            <a:r>
              <a:rPr b="0" i="0" lang="pt" sz="1600" u="none" cap="none" strike="noStrike">
                <a:solidFill>
                  <a:srgbClr val="000000"/>
                </a:solidFill>
                <a:latin typeface="Arial"/>
                <a:ea typeface="Arial"/>
                <a:cs typeface="Arial"/>
                <a:sym typeface="Arial"/>
              </a:rPr>
              <a:t>dade, explorando as deficiências, língua, religião, sexo, género,</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A</a:t>
            </a:r>
            <a:r>
              <a:rPr b="0" i="0" lang="pt" sz="1600" u="none" cap="none" strike="noStrike">
                <a:solidFill>
                  <a:srgbClr val="000000"/>
                </a:solidFill>
                <a:latin typeface="Arial"/>
                <a:ea typeface="Arial"/>
                <a:cs typeface="Arial"/>
                <a:sym typeface="Arial"/>
              </a:rPr>
              <a:t>s características pessoais ou de um grupo.</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pt" sz="1600" u="none" cap="none" strike="noStrike">
                <a:solidFill>
                  <a:srgbClr val="000000"/>
                </a:solidFill>
                <a:latin typeface="Arial"/>
                <a:ea typeface="Arial"/>
                <a:cs typeface="Arial"/>
                <a:sym typeface="Arial"/>
              </a:rPr>
              <a:t>R</a:t>
            </a:r>
            <a:r>
              <a:rPr b="0" i="0" lang="pt" sz="1600" u="none" cap="none" strike="noStrike">
                <a:solidFill>
                  <a:srgbClr val="000000"/>
                </a:solidFill>
                <a:latin typeface="Arial"/>
                <a:ea typeface="Arial"/>
                <a:cs typeface="Arial"/>
                <a:sym typeface="Arial"/>
              </a:rPr>
              <a:t>eage contra o ódio.</a:t>
            </a:r>
            <a:endParaRPr b="0" i="0" sz="1600" u="none" cap="none" strike="noStrike">
              <a:solidFill>
                <a:srgbClr val="000000"/>
              </a:solidFill>
              <a:latin typeface="Arial"/>
              <a:ea typeface="Arial"/>
              <a:cs typeface="Arial"/>
              <a:sym typeface="Arial"/>
            </a:endParaRPr>
          </a:p>
        </p:txBody>
      </p:sp>
      <p:pic>
        <p:nvPicPr>
          <p:cNvPr id="190" name="Google Shape;190;p33"/>
          <p:cNvPicPr preferRelativeResize="0"/>
          <p:nvPr/>
        </p:nvPicPr>
        <p:blipFill rotWithShape="1">
          <a:blip r:embed="rId3">
            <a:alphaModFix/>
          </a:blip>
          <a:srcRect b="0" l="0" r="0" t="0"/>
          <a:stretch/>
        </p:blipFill>
        <p:spPr>
          <a:xfrm>
            <a:off x="924450" y="136050"/>
            <a:ext cx="696026" cy="759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