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</p:sldMasterIdLst>
  <p:notesMasterIdLst>
    <p:notesMasterId r:id="rId96"/>
  </p:notesMasterIdLst>
  <p:sldIdLst>
    <p:sldId id="256" r:id="rId14"/>
    <p:sldId id="1029" r:id="rId15"/>
    <p:sldId id="705" r:id="rId16"/>
    <p:sldId id="1078" r:id="rId17"/>
    <p:sldId id="728" r:id="rId18"/>
    <p:sldId id="800" r:id="rId19"/>
    <p:sldId id="1041" r:id="rId20"/>
    <p:sldId id="1040" r:id="rId21"/>
    <p:sldId id="1055" r:id="rId22"/>
    <p:sldId id="1181" r:id="rId23"/>
    <p:sldId id="1054" r:id="rId24"/>
    <p:sldId id="1193" r:id="rId25"/>
    <p:sldId id="685" r:id="rId26"/>
    <p:sldId id="1194" r:id="rId27"/>
    <p:sldId id="1092" r:id="rId28"/>
    <p:sldId id="1129" r:id="rId29"/>
    <p:sldId id="1130" r:id="rId30"/>
    <p:sldId id="1131" r:id="rId31"/>
    <p:sldId id="1091" r:id="rId32"/>
    <p:sldId id="1134" r:id="rId33"/>
    <p:sldId id="1135" r:id="rId34"/>
    <p:sldId id="1136" r:id="rId35"/>
    <p:sldId id="1090" r:id="rId36"/>
    <p:sldId id="1058" r:id="rId37"/>
    <p:sldId id="1195" r:id="rId38"/>
    <p:sldId id="1143" r:id="rId39"/>
    <p:sldId id="1144" r:id="rId40"/>
    <p:sldId id="656" r:id="rId41"/>
    <p:sldId id="1086" r:id="rId42"/>
    <p:sldId id="1087" r:id="rId43"/>
    <p:sldId id="1088" r:id="rId44"/>
    <p:sldId id="1114" r:id="rId45"/>
    <p:sldId id="1115" r:id="rId46"/>
    <p:sldId id="1116" r:id="rId47"/>
    <p:sldId id="1145" r:id="rId48"/>
    <p:sldId id="1146" r:id="rId49"/>
    <p:sldId id="1147" r:id="rId50"/>
    <p:sldId id="1176" r:id="rId51"/>
    <p:sldId id="1177" r:id="rId52"/>
    <p:sldId id="1178" r:id="rId53"/>
    <p:sldId id="779" r:id="rId54"/>
    <p:sldId id="1034" r:id="rId55"/>
    <p:sldId id="1035" r:id="rId56"/>
    <p:sldId id="1069" r:id="rId57"/>
    <p:sldId id="715" r:id="rId58"/>
    <p:sldId id="1137" r:id="rId59"/>
    <p:sldId id="1089" r:id="rId60"/>
    <p:sldId id="1044" r:id="rId61"/>
    <p:sldId id="1157" r:id="rId62"/>
    <p:sldId id="1159" r:id="rId63"/>
    <p:sldId id="1160" r:id="rId64"/>
    <p:sldId id="1168" r:id="rId65"/>
    <p:sldId id="1169" r:id="rId66"/>
    <p:sldId id="1170" r:id="rId67"/>
    <p:sldId id="1190" r:id="rId68"/>
    <p:sldId id="1191" r:id="rId69"/>
    <p:sldId id="1192" r:id="rId70"/>
    <p:sldId id="1196" r:id="rId71"/>
    <p:sldId id="1197" r:id="rId72"/>
    <p:sldId id="799" r:id="rId73"/>
    <p:sldId id="716" r:id="rId74"/>
    <p:sldId id="1070" r:id="rId75"/>
    <p:sldId id="1150" r:id="rId76"/>
    <p:sldId id="1105" r:id="rId77"/>
    <p:sldId id="1182" r:id="rId78"/>
    <p:sldId id="664" r:id="rId79"/>
    <p:sldId id="1204" r:id="rId80"/>
    <p:sldId id="1199" r:id="rId81"/>
    <p:sldId id="1183" r:id="rId82"/>
    <p:sldId id="1184" r:id="rId83"/>
    <p:sldId id="1185" r:id="rId84"/>
    <p:sldId id="1200" r:id="rId85"/>
    <p:sldId id="1201" r:id="rId86"/>
    <p:sldId id="1202" r:id="rId87"/>
    <p:sldId id="1203" r:id="rId88"/>
    <p:sldId id="1186" r:id="rId89"/>
    <p:sldId id="1187" r:id="rId90"/>
    <p:sldId id="1188" r:id="rId91"/>
    <p:sldId id="1189" r:id="rId92"/>
    <p:sldId id="1056" r:id="rId93"/>
    <p:sldId id="1057" r:id="rId94"/>
    <p:sldId id="689" r:id="rId95"/>
  </p:sldIdLst>
  <p:sldSz cx="9144000" cy="6858000" type="screen4x3"/>
  <p:notesSz cx="6735763" cy="9866313"/>
  <p:embeddedFontLst>
    <p:embeddedFont>
      <p:font typeface="Dosis" pitchFamily="2" charset="0"/>
      <p:regular r:id="rId97"/>
      <p:bold r:id="rId98"/>
    </p:embeddedFont>
    <p:embeddedFont>
      <p:font typeface="Dosis ExtraBold" pitchFamily="2" charset="0"/>
      <p:bold r:id="rId99"/>
    </p:embeddedFont>
    <p:embeddedFont>
      <p:font typeface="Dosis Medium" pitchFamily="2" charset="0"/>
      <p:regular r:id="rId100"/>
      <p:bold r:id="rId101"/>
    </p:embeddedFont>
    <p:embeddedFont>
      <p:font typeface="Dosis SemiBold" pitchFamily="2" charset="0"/>
      <p:regular r:id="rId102"/>
      <p:bold r:id="rId103"/>
    </p:embeddedFont>
    <p:embeddedFont>
      <p:font typeface="Mistral" panose="03090702030407020403" pitchFamily="66" charset="0"/>
      <p:regular r:id="rId10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AFABAB"/>
    <a:srgbClr val="2196B1"/>
    <a:srgbClr val="F2EFDE"/>
    <a:srgbClr val="E7E6E6"/>
    <a:srgbClr val="424D7B"/>
    <a:srgbClr val="E2F4FD"/>
    <a:srgbClr val="565F88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5363" autoAdjust="0"/>
  </p:normalViewPr>
  <p:slideViewPr>
    <p:cSldViewPr snapToGrid="0">
      <p:cViewPr varScale="1">
        <p:scale>
          <a:sx n="96" d="100"/>
          <a:sy n="96" d="100"/>
        </p:scale>
        <p:origin x="1085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6" Type="http://schemas.openxmlformats.org/officeDocument/2006/relationships/slide" Target="slides/slide3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font" Target="fonts/font7.fntdata"/><Relationship Id="rId108" Type="http://schemas.openxmlformats.org/officeDocument/2006/relationships/tableStyles" Target="tableStyles.xml"/><Relationship Id="rId54" Type="http://schemas.openxmlformats.org/officeDocument/2006/relationships/slide" Target="slides/slide41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91" Type="http://schemas.openxmlformats.org/officeDocument/2006/relationships/slide" Target="slides/slide78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font" Target="fonts/font3.fntdata"/><Relationship Id="rId10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microsoft.com/office/2018/10/relationships/authors" Target="authors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font" Target="fonts/font1.fntdata"/><Relationship Id="rId104" Type="http://schemas.openxmlformats.org/officeDocument/2006/relationships/font" Target="fonts/font8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customXml" Target="../customXml/item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font" Target="fonts/font4.fntdata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font" Target="fonts/font2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8A086-6D0A-AEAB-CF5C-5AD4C18A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F9CB3E-50ED-D8E3-7D35-17FAEEF1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2B39BD7-C157-258A-D8B8-A83471DA7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DD39D0-444F-D497-73C3-831B64DF6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62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307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729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848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11/02/2026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781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78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0.png"/><Relationship Id="rId7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1.png"/><Relationship Id="rId7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1.png"/><Relationship Id="rId7" Type="http://schemas.openxmlformats.org/officeDocument/2006/relationships/image" Target="../media/image5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1.png"/><Relationship Id="rId7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1.png"/><Relationship Id="rId7" Type="http://schemas.openxmlformats.org/officeDocument/2006/relationships/image" Target="../media/image3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1.png"/><Relationship Id="rId7" Type="http://schemas.openxmlformats.org/officeDocument/2006/relationships/image" Target="../media/image3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0.png"/><Relationship Id="rId4" Type="http://schemas.openxmlformats.org/officeDocument/2006/relationships/image" Target="../media/image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4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3.gif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5.png"/><Relationship Id="rId4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3.gif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3.gif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Relationship Id="rId9" Type="http://schemas.openxmlformats.org/officeDocument/2006/relationships/image" Target="../media/image3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3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4.png"/><Relationship Id="rId5" Type="http://schemas.openxmlformats.org/officeDocument/2006/relationships/slideLayout" Target="../slideLayouts/slideLayout28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5.png"/><Relationship Id="rId7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474FEA4-E313-4E8B-BBA2-165DD714D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salade – Une soupe – Un sirop – Le soleil – Une sardine.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DF2D3E-A2BD-4E4E-8C38-6F2799D39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71" y="4323930"/>
            <a:ext cx="1746092" cy="190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02510C-1661-4F5F-9CDF-A66291333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07" y="1906906"/>
            <a:ext cx="1744214" cy="190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EBD664-FBB4-4C8B-B6F1-E5C5347CE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05" y="1906906"/>
            <a:ext cx="1744214" cy="190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25B8992-B0BD-4953-BEAB-709B238CC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4" y="1906906"/>
            <a:ext cx="1744214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2F08E60-817D-403C-BB71-3D35FD32D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921" y="4323930"/>
            <a:ext cx="1746092" cy="1908000"/>
          </a:xfrm>
          <a:prstGeom prst="rect">
            <a:avLst/>
          </a:prstGeom>
        </p:spPr>
      </p:pic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D5EFD885-05FE-41D4-8FAB-0321A9CDC4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0404" y="3711009"/>
            <a:ext cx="1620000" cy="360000"/>
          </a:xfrm>
        </p:spPr>
        <p:txBody>
          <a:bodyPr/>
          <a:lstStyle/>
          <a:p>
            <a:r>
              <a:rPr lang="fr-MA" sz="2400" dirty="0">
                <a:solidFill>
                  <a:srgbClr val="E02467"/>
                </a:solidFill>
              </a:rPr>
              <a:t>Une</a:t>
            </a:r>
            <a:r>
              <a:rPr lang="fr-MA" sz="2400" dirty="0"/>
              <a:t> salade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8B11C45F-E4D0-4E0E-99D0-3C97AD92AD3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3682" y="3711009"/>
            <a:ext cx="1696515" cy="360000"/>
          </a:xfrm>
        </p:spPr>
        <p:txBody>
          <a:bodyPr/>
          <a:lstStyle/>
          <a:p>
            <a:r>
              <a:rPr lang="fr-MA" sz="2400" dirty="0">
                <a:solidFill>
                  <a:srgbClr val="E02467"/>
                </a:solidFill>
              </a:rPr>
              <a:t> Une </a:t>
            </a:r>
            <a:r>
              <a:rPr lang="fr-MA" sz="2400" dirty="0">
                <a:solidFill>
                  <a:srgbClr val="424D7B"/>
                </a:solidFill>
              </a:rPr>
              <a:t>soupe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C3A3D1FE-FCA9-49A4-B220-BA946BC18E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23475" y="3711009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pPr algn="l"/>
            <a:r>
              <a:rPr lang="fr-MA" sz="2400" dirty="0"/>
              <a:t> </a:t>
            </a:r>
            <a:r>
              <a:rPr lang="fr-MA" sz="2400" dirty="0">
                <a:solidFill>
                  <a:srgbClr val="0070C0"/>
                </a:solidFill>
              </a:rPr>
              <a:t>Un</a:t>
            </a:r>
            <a:r>
              <a:rPr lang="fr-MA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sz="2400" dirty="0">
                <a:solidFill>
                  <a:srgbClr val="424D7B"/>
                </a:solidFill>
              </a:rPr>
              <a:t>sirop</a:t>
            </a: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FC687A8-59DD-4614-8314-89528531E93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183282" y="6054018"/>
            <a:ext cx="1770197" cy="360000"/>
          </a:xfrm>
        </p:spPr>
        <p:txBody>
          <a:bodyPr/>
          <a:lstStyle/>
          <a:p>
            <a:r>
              <a:rPr lang="fr-MA" sz="2400" dirty="0">
                <a:solidFill>
                  <a:srgbClr val="0070C0"/>
                </a:solidFill>
              </a:rPr>
              <a:t>Le</a:t>
            </a:r>
            <a:r>
              <a:rPr lang="fr-MA" sz="2400" dirty="0"/>
              <a:t> soleil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DD94E9DD-0820-442D-B03E-0866BAC964A8}"/>
              </a:ext>
            </a:extLst>
          </p:cNvPr>
          <p:cNvSpPr txBox="1">
            <a:spLocks/>
          </p:cNvSpPr>
          <p:nvPr/>
        </p:nvSpPr>
        <p:spPr>
          <a:xfrm>
            <a:off x="4640703" y="6124851"/>
            <a:ext cx="193452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400" dirty="0">
                <a:solidFill>
                  <a:srgbClr val="E02467"/>
                </a:solidFill>
              </a:rPr>
              <a:t>Une</a:t>
            </a:r>
            <a:r>
              <a:rPr lang="fr-MA" sz="2400" dirty="0"/>
              <a:t> sardine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D85AFC3-8BCD-4EE0-9736-135E2AFE26A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69AB4C4-459D-471F-9A3A-BEA9262E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FCAB2E1-3F90-4686-8C9A-ECD69EA7B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939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>
            <a:extLst>
              <a:ext uri="{FF2B5EF4-FFF2-40B4-BE49-F238E27FC236}">
                <a16:creationId xmlns:a16="http://schemas.microsoft.com/office/drawing/2014/main" id="{FA1EF636-80E4-4177-96F5-D291012DD05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3FF04DEA-A324-41A2-9B45-DC96CA671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54128FD-59F3-477D-AFF9-2658512FE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84DDD09A-CCD5-411C-84C5-198DDA2F0518}"/>
              </a:ext>
            </a:extLst>
          </p:cNvPr>
          <p:cNvSpPr txBox="1">
            <a:spLocks/>
          </p:cNvSpPr>
          <p:nvPr/>
        </p:nvSpPr>
        <p:spPr>
          <a:xfrm>
            <a:off x="1692447" y="769328"/>
            <a:ext cx="7008792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La sœur – Le frère – Une maison – Une fenêtre – Une trottinette.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FBD9AABE-E8BD-4D4E-9201-1B13647CE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07095" y="3758511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La</a:t>
            </a:r>
            <a:r>
              <a:rPr lang="fr-MA" dirty="0">
                <a:solidFill>
                  <a:srgbClr val="424D7B"/>
                </a:solidFill>
              </a:rPr>
              <a:t> sœur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71989117-F6B6-434A-8A15-4752831A12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312" y="3758510"/>
            <a:ext cx="1800000" cy="342703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>
                <a:solidFill>
                  <a:srgbClr val="424D7B"/>
                </a:solidFill>
              </a:rPr>
              <a:t> frère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030827D-AC98-4774-B833-01758EB283A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15511" y="3758510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FB0DBD"/>
                </a:solidFill>
              </a:rPr>
              <a:t>Une</a:t>
            </a:r>
            <a:r>
              <a:rPr lang="fr-FR" dirty="0"/>
              <a:t> maison</a:t>
            </a:r>
            <a:endParaRPr lang="fr-MA" dirty="0"/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B9F2FFBA-3B8A-4435-82E4-247BF36C00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06142" y="6105346"/>
            <a:ext cx="2167542" cy="342703"/>
          </a:xfrm>
        </p:spPr>
        <p:txBody>
          <a:bodyPr/>
          <a:lstStyle/>
          <a:p>
            <a:r>
              <a:rPr lang="fr-FR" dirty="0">
                <a:solidFill>
                  <a:srgbClr val="FB0DBD"/>
                </a:solidFill>
              </a:rPr>
              <a:t>Une</a:t>
            </a:r>
            <a:r>
              <a:rPr lang="fr-FR" dirty="0"/>
              <a:t> fenêtre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B31AC74-7AC1-4275-9D59-F492C9DE263F}"/>
              </a:ext>
            </a:extLst>
          </p:cNvPr>
          <p:cNvSpPr txBox="1">
            <a:spLocks/>
          </p:cNvSpPr>
          <p:nvPr/>
        </p:nvSpPr>
        <p:spPr>
          <a:xfrm>
            <a:off x="4507798" y="6097645"/>
            <a:ext cx="2487698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FB0DBD"/>
                </a:solidFill>
              </a:rPr>
              <a:t>Une</a:t>
            </a:r>
            <a:r>
              <a:rPr lang="fr-FR" dirty="0">
                <a:solidFill>
                  <a:srgbClr val="424D7B"/>
                </a:solidFill>
              </a:rPr>
              <a:t> trottinette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C4F7261-27FF-4DB0-8282-C8EC9D87C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3" y="4197346"/>
            <a:ext cx="1744210" cy="190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F781D67-9B40-441F-9CB1-D8652AD40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06" y="1820164"/>
            <a:ext cx="1744210" cy="1908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0569FAF-F0E6-4635-AF85-2853EF2D5B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99" y="1820164"/>
            <a:ext cx="1744210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000FBFC-F87A-4FCB-9C6C-702192D119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902" y="1820164"/>
            <a:ext cx="1744210" cy="190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DC6CE02-B07D-4530-8CCD-D1D1604DFB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04" y="4197346"/>
            <a:ext cx="174421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16A66A-89BC-4E81-A830-1F34F9C14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3" y="4197346"/>
            <a:ext cx="1744210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656D8EC-BEB9-4F19-B965-EA1C790CE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06" y="1820164"/>
            <a:ext cx="1744210" cy="190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BD8708B-424A-40E3-9F36-9C5865F1E7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99" y="1820164"/>
            <a:ext cx="1744210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4EA872D-E2D2-4AEF-921F-7BB474CDF0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902" y="1820164"/>
            <a:ext cx="1744210" cy="190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97B59D5-E209-4A46-89D0-134B9703A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04" y="4197346"/>
            <a:ext cx="174421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36AE4D7B-FAE8-4FF9-9CD2-A9C5CE7C747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BD4FA287-A061-4754-9436-A8B03655C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58496E-5C9C-4287-812B-D6A07B6A8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35">
            <a:extLst>
              <a:ext uri="{FF2B5EF4-FFF2-40B4-BE49-F238E27FC236}">
                <a16:creationId xmlns:a16="http://schemas.microsoft.com/office/drawing/2014/main" id="{6FC56D9F-0CD6-4296-ADB9-63A6F693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500" y="775249"/>
            <a:ext cx="7071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tortue – Une tartine – Une  télévision – Une tarte – Une toupie. 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AF9D7C37-6454-4906-B029-EBDD26B5BE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697" y="3628985"/>
            <a:ext cx="1620000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tortue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F719B5F6-3A46-455C-892D-2937A753F4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40011" y="3629391"/>
            <a:ext cx="1696515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 </a:t>
            </a:r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>
                <a:solidFill>
                  <a:srgbClr val="DB03A2"/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tartine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A879E5D5-3DEA-45E5-AFB6-4D419B8211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50946" y="3628985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pPr algn="l"/>
            <a:r>
              <a:rPr lang="fr-MA" dirty="0"/>
              <a:t> </a:t>
            </a:r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télévision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3E9AB4E8-030B-45A7-B99E-13DCC0826B0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14718" y="6016111"/>
            <a:ext cx="1703886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tarte</a:t>
            </a: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41119BC8-CBE9-4018-ABF1-1C1851C90B29}"/>
              </a:ext>
            </a:extLst>
          </p:cNvPr>
          <p:cNvSpPr txBox="1">
            <a:spLocks/>
          </p:cNvSpPr>
          <p:nvPr/>
        </p:nvSpPr>
        <p:spPr>
          <a:xfrm>
            <a:off x="5072495" y="6016111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toupie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EF4B60-C1CF-491A-A0FF-F9FB727D2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380" y="4138751"/>
            <a:ext cx="1744230" cy="1908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C1A15A-F033-44EA-A05C-FE96BB1A1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65" y="1809000"/>
            <a:ext cx="1746085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B36AF4F-701E-4E6C-AACF-0340B3A8DA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46" y="4138751"/>
            <a:ext cx="1744230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239C3AF-6770-435C-87AF-9FDE9BD46D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54" y="1809000"/>
            <a:ext cx="1744230" cy="190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7F335F7-E2BD-4562-AF31-BA9DB7D7AB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55" y="1809000"/>
            <a:ext cx="1746085" cy="190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C14AE7D-43F6-4EFC-9D5B-057BD27E05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011" y="1809000"/>
            <a:ext cx="1744230" cy="190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952006F-8677-4FD5-B4B1-5867F7706B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12" y="1809000"/>
            <a:ext cx="1746085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71C716B-EAB6-4064-AC32-9B38C7C7E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DA782A-4C54-4ABA-98F8-C50E79255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380" y="4138751"/>
            <a:ext cx="1744230" cy="190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9A75420-D85F-4C64-8B54-FF66E4CB8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65" y="1809000"/>
            <a:ext cx="1746085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8971EE1-3C0A-4241-8D46-AFD087BF86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46" y="4138751"/>
            <a:ext cx="1744230" cy="190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8102997-6600-48AA-AAEA-6329E1FA7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011" y="1809000"/>
            <a:ext cx="1744230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658604B-0746-4CDF-BA1E-88FC2E418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12" y="1809000"/>
            <a:ext cx="1746085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1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03EC7EF-8C20-47EE-A00D-41ADDFEB4FA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AB780D2-23A4-49D0-BBFA-8261F51A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034F0B-F0E1-4A89-8942-665116FD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une image. Qui veut expliquer la consigne en arabe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15F5F5-0CCC-00EE-D7DF-B56081B329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47B898-7ACD-41BF-B1BF-65ABC7A44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3" y="4197346"/>
            <a:ext cx="1744210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FEF098F-B850-4108-B064-208F66D8C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06" y="1820164"/>
            <a:ext cx="1744210" cy="190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A2A7F08-3B8E-4A6A-91E4-5C99A4BA4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99" y="1820164"/>
            <a:ext cx="1744210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3D108A9-DD1E-4148-A8EB-439CC53939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902" y="1820164"/>
            <a:ext cx="1744210" cy="190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9D606D9-2284-42C2-8D7D-7E1ABEB5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04" y="4197346"/>
            <a:ext cx="174421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l’image qui manque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15F5F5-0CCC-00EE-D7DF-B56081B329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0CEDB-AD9E-4928-9328-D6F0793B9B46}"/>
              </a:ext>
            </a:extLst>
          </p:cNvPr>
          <p:cNvSpPr/>
          <p:nvPr/>
        </p:nvSpPr>
        <p:spPr>
          <a:xfrm>
            <a:off x="3949831" y="2689482"/>
            <a:ext cx="910993" cy="14206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8D5C553-948B-4D87-AB87-EF0881E38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3" y="4197346"/>
            <a:ext cx="1744210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187494B-0098-4337-BC56-2DCCBF175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06" y="1820164"/>
            <a:ext cx="1744210" cy="190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6621859-95DA-4F47-AA2D-22B18B56F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99" y="1820164"/>
            <a:ext cx="1744210" cy="1908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3B9D0AA-601A-4D6A-AE86-A1937BFE1D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902" y="1820164"/>
            <a:ext cx="1744210" cy="1908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E72D24D-2C7E-41B5-8563-14B618867DDB}"/>
              </a:ext>
            </a:extLst>
          </p:cNvPr>
          <p:cNvSpPr txBox="1"/>
          <p:nvPr/>
        </p:nvSpPr>
        <p:spPr>
          <a:xfrm>
            <a:off x="1820511" y="4177365"/>
            <a:ext cx="11034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dirty="0">
                <a:solidFill>
                  <a:srgbClr val="FF6600"/>
                </a:solidFill>
                <a:latin typeface="Dosis SemiBold" panose="020B0604020202020204" charset="0"/>
              </a:rPr>
              <a:t>?</a:t>
            </a:r>
            <a:endParaRPr lang="fr-FR" dirty="0">
              <a:solidFill>
                <a:srgbClr val="FF6600"/>
              </a:solidFill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L’image qui manque est : Une fenêtre.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8558128-00CD-458F-BC91-D52AA67B47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B34944B-D142-4FAD-9CAC-A07778FDA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53142E-1AA5-4C53-BE3C-05D582231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2D58639C-F76A-407E-89F4-5E6CFAB89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3" y="4197346"/>
            <a:ext cx="1744210" cy="190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B7F8611-3534-4327-9621-FC9F42130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06" y="1820164"/>
            <a:ext cx="1744210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86AE2E3-F8FE-49CC-A3E3-AA075DB5B8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99" y="1820164"/>
            <a:ext cx="1744210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9558C7B-6C1C-4CB6-9AB5-55FD2B0526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902" y="1820164"/>
            <a:ext cx="1744210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2514E1E-1222-479C-9B8C-032720E217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04" y="4197346"/>
            <a:ext cx="1744210" cy="1908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713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57C6E57-6BCD-494D-AF98-FCD7D76A707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4F73CB2-73BC-4DE4-9242-5A5A6D9E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EDA902-8490-4950-B9A0-E4379829D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images.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15BAFA5-3D51-4123-B84A-1355F7DA9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380" y="4138751"/>
            <a:ext cx="1744230" cy="190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0289728-F4C5-43CE-ACFF-66DE700ED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65" y="1809000"/>
            <a:ext cx="1746085" cy="190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2FE7803-B924-404C-825E-1A259F8DD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46" y="4138751"/>
            <a:ext cx="1744230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C0F7076-A905-4BC4-AFA4-0CBE79A49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011" y="1809000"/>
            <a:ext cx="1744230" cy="190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9855820-0DA9-403B-9232-5A7434622D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12" y="1809000"/>
            <a:ext cx="1746085" cy="1908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190324F-27E2-78AE-EB99-25D157C05E7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BDC6D1B-9E9F-BFC2-63D5-A994E3DFC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EAD97FB-534E-BCD6-7B68-C20E81F99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3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2 images qui ont bougé ?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A4DDA2-5319-40F8-AEA0-676F8BEB1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226" y="4138751"/>
            <a:ext cx="1744230" cy="190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C128B8-CBC6-4BE9-80BE-4BDA98BAC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65" y="1809000"/>
            <a:ext cx="1746085" cy="190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9198143-70CB-49EF-B771-5E0B1A55E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57" y="1809000"/>
            <a:ext cx="1744230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2631084-3C0C-49BA-AB01-72233B003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011" y="1809000"/>
            <a:ext cx="1744230" cy="190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C399BD8-A512-4447-90F7-C3C9636F3F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90" y="4138751"/>
            <a:ext cx="1746085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Une tortue et une tarte. 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43AA199-A4DB-4B98-AE8E-646520AF3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226" y="4138751"/>
            <a:ext cx="1744230" cy="190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F34D925-75CD-42DF-9222-BBB24A99B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65" y="1809000"/>
            <a:ext cx="1746085" cy="1908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EEEA9FD-B198-4AC2-A911-834443040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57" y="1809000"/>
            <a:ext cx="1744230" cy="1908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7C87EDB-59CE-46AE-92D1-CC0A54406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011" y="1809000"/>
            <a:ext cx="1744230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937E9D6-3569-497E-BABB-DAA8785FD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90" y="4138751"/>
            <a:ext cx="1746085" cy="1908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2CEFB88-6E87-9BF8-9334-E15DCE68655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D04B4DC-FA69-2D0B-7B5A-8068436E6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0B773E2-022D-A2E7-8629-9B11ECF15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62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22667-F703-E7A9-4B83-F347F0A25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50C9C-8BC2-33FF-BF3C-09F0D3CDD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passe à la lecture. Qui veut passer au tableau pour lire les lettres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37AA0F1-5F55-326C-C838-C078D9222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BAAAA505-3C29-4D07-BF07-BC416BAB5F06}"/>
              </a:ext>
            </a:extLst>
          </p:cNvPr>
          <p:cNvGrpSpPr/>
          <p:nvPr/>
        </p:nvGrpSpPr>
        <p:grpSpPr>
          <a:xfrm>
            <a:off x="609434" y="3429000"/>
            <a:ext cx="7925132" cy="682426"/>
            <a:chOff x="586297" y="4370915"/>
            <a:chExt cx="7925132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AEA5D68-5254-40CD-8FF1-D5EEB41ECFE9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046A07FD-078D-4710-8B31-9EFB1A7DC637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F1AC9EF4-95C4-457B-B350-60587317F3B9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762E3BC-A23B-4376-B05D-96EDBF48BD34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C87F10EF-1078-4ACF-AD60-728C1016E7A9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1C9F2E78-A13C-4629-B1CD-EDE3643F6EEE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EA223F82-3880-4E16-948F-66251219A03C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6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A320C8-A009-4BCA-9E75-F79993FB4035}"/>
              </a:ext>
            </a:extLst>
          </p:cNvPr>
          <p:cNvGrpSpPr/>
          <p:nvPr/>
        </p:nvGrpSpPr>
        <p:grpSpPr>
          <a:xfrm>
            <a:off x="609434" y="3425071"/>
            <a:ext cx="7925132" cy="682426"/>
            <a:chOff x="586297" y="4370915"/>
            <a:chExt cx="7925132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B28A17B-3398-4FF0-9DB4-2D1A72FC26DF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8459916-2B71-47BC-91B2-F88AA56A4344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ê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F887C21-0848-4BA1-874C-F8F5C11E523D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5F87CAC-47E2-4CB9-9556-758FFF1A22D5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3C7431F6-65A2-4D3C-A099-6274E13D8692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50758FC9-333E-4832-B109-102EE2172494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4EB30241-6850-4A6C-93D3-1BB9FBEB1E75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53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A320C8-A009-4BCA-9E75-F79993FB4035}"/>
              </a:ext>
            </a:extLst>
          </p:cNvPr>
          <p:cNvGrpSpPr/>
          <p:nvPr/>
        </p:nvGrpSpPr>
        <p:grpSpPr>
          <a:xfrm>
            <a:off x="609434" y="3425071"/>
            <a:ext cx="7925132" cy="682426"/>
            <a:chOff x="586297" y="4370915"/>
            <a:chExt cx="7925132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B28A17B-3398-4FF0-9DB4-2D1A72FC26DF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8459916-2B71-47BC-91B2-F88AA56A4344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F887C21-0848-4BA1-874C-F8F5C11E523D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5F87CAC-47E2-4CB9-9556-758FFF1A22D5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3C7431F6-65A2-4D3C-A099-6274E13D8692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50758FC9-333E-4832-B109-102EE2172494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4EB30241-6850-4A6C-93D3-1BB9FBEB1E75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ê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2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syllabes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A320C8-A009-4BCA-9E75-F79993FB4035}"/>
              </a:ext>
            </a:extLst>
          </p:cNvPr>
          <p:cNvGrpSpPr/>
          <p:nvPr/>
        </p:nvGrpSpPr>
        <p:grpSpPr>
          <a:xfrm>
            <a:off x="1187865" y="3425071"/>
            <a:ext cx="6768271" cy="682426"/>
            <a:chOff x="586297" y="4370915"/>
            <a:chExt cx="6768271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B28A17B-3398-4FF0-9DB4-2D1A72FC26DF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ta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8459916-2B71-47BC-91B2-F88AA56A4344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ti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F887C21-0848-4BA1-874C-F8F5C11E523D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te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5F87CAC-47E2-4CB9-9556-758FFF1A22D5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To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3C7431F6-65A2-4D3C-A099-6274E13D8692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té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50758FC9-333E-4832-B109-102EE2172494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9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mots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A320C8-A009-4BCA-9E75-F79993FB4035}"/>
              </a:ext>
            </a:extLst>
          </p:cNvPr>
          <p:cNvGrpSpPr/>
          <p:nvPr/>
        </p:nvGrpSpPr>
        <p:grpSpPr>
          <a:xfrm>
            <a:off x="1036971" y="3429000"/>
            <a:ext cx="7070059" cy="682426"/>
            <a:chOff x="586297" y="4370915"/>
            <a:chExt cx="5611409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B28A17B-3398-4FF0-9DB4-2D1A72FC26DF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moto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8459916-2B71-47BC-91B2-F88AA56A4344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tabl</a:t>
              </a:r>
              <a:r>
                <a:rPr lang="fr-FR" sz="2800" kern="0" dirty="0">
                  <a:solidFill>
                    <a:srgbClr val="AFABAB"/>
                  </a:solidFill>
                  <a:latin typeface="Dosis SemiBold" pitchFamily="2" charset="0"/>
                </a:rPr>
                <a:t>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AFABA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F887C21-0848-4BA1-874C-F8F5C11E523D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tutu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5F87CAC-47E2-4CB9-9556-758FFF1A22D5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tiré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3C7431F6-65A2-4D3C-A099-6274E13D8692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Télé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AFABA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3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On va faire de l’écriture.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5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CB28-BB13-BEC8-3537-CB68F98E9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135D7-D64D-132B-A68B-64858D5B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Talal.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AA5A28-F6AF-29EB-A560-9DFA0644ABF7}"/>
              </a:ext>
            </a:extLst>
          </p:cNvPr>
          <p:cNvSpPr txBox="1"/>
          <p:nvPr/>
        </p:nvSpPr>
        <p:spPr>
          <a:xfrm>
            <a:off x="2808536" y="2321004"/>
            <a:ext cx="352692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800" dirty="0">
                <a:ln w="0"/>
                <a:solidFill>
                  <a:srgbClr val="474F71"/>
                </a:solidFill>
                <a:latin typeface="Dosis SemiBold" pitchFamily="2" charset="0"/>
              </a:rPr>
              <a:t>Talal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4C8101D-176B-B50C-B18D-B7292D94EB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9A1A9E2-BA20-1A6F-779B-F8C490A99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745FFE-C597-D17A-173B-D10F636F1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1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7E987-27AE-88AF-B381-53A8D6CE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F0E3F-C03A-DB8E-E8F7-13F56C58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59792C-6379-3F3E-DEF4-80E17FC3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51A4598-065E-426A-F13B-FBD1197499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8B1698F-C6CD-542F-568D-160AE391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92C7E9-AD5A-69C3-0636-1132CA98D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1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1330-02B2-EBD3-1650-F70A3F04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F7067-26EF-E285-EF42-F6A61E35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C16636D-2A7C-8027-32FF-47542F04583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2490D23-D9A6-ED41-DD0E-FF3AAF24D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41D870C-3184-7082-0531-A83946D5D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48900D3B-8155-4A02-8561-1C6F7C10D914}"/>
              </a:ext>
            </a:extLst>
          </p:cNvPr>
          <p:cNvSpPr txBox="1"/>
          <p:nvPr/>
        </p:nvSpPr>
        <p:spPr>
          <a:xfrm>
            <a:off x="2898304" y="2321004"/>
            <a:ext cx="352692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800" dirty="0">
                <a:ln w="0"/>
                <a:solidFill>
                  <a:srgbClr val="C00000"/>
                </a:solidFill>
                <a:latin typeface="Dosis SemiBold" pitchFamily="2" charset="0"/>
              </a:rPr>
              <a:t>Talal</a:t>
            </a:r>
          </a:p>
        </p:txBody>
      </p:sp>
    </p:spTree>
    <p:extLst>
      <p:ext uri="{BB962C8B-B14F-4D97-AF65-F5344CB8AC3E}">
        <p14:creationId xmlns:p14="http://schemas.microsoft.com/office/powerpoint/2010/main" val="37765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a.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3115733" y="2497976"/>
            <a:ext cx="291253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ln w="0"/>
                <a:solidFill>
                  <a:srgbClr val="474F71"/>
                </a:solidFill>
                <a:latin typeface="Dosis SemiBold" pitchFamily="2" charset="0"/>
              </a:rPr>
              <a:t>a</a:t>
            </a:r>
            <a:endParaRPr lang="fr-MA" sz="16600" dirty="0">
              <a:ln w="0"/>
              <a:solidFill>
                <a:srgbClr val="474F71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3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35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C7579D43-A2C8-415A-9019-A2AC7FAA1523}"/>
              </a:ext>
            </a:extLst>
          </p:cNvPr>
          <p:cNvSpPr txBox="1"/>
          <p:nvPr/>
        </p:nvSpPr>
        <p:spPr>
          <a:xfrm>
            <a:off x="3115733" y="2497976"/>
            <a:ext cx="291253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ln w="0"/>
                <a:solidFill>
                  <a:srgbClr val="C00000"/>
                </a:solidFill>
                <a:latin typeface="Dosis SemiBold" pitchFamily="2" charset="0"/>
              </a:rPr>
              <a:t>a</a:t>
            </a:r>
            <a:endParaRPr lang="fr-MA" sz="16600" dirty="0">
              <a:ln w="0"/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une.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1343319" y="2497976"/>
            <a:ext cx="64573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ln w="0"/>
                <a:solidFill>
                  <a:srgbClr val="474F71"/>
                </a:solidFill>
                <a:latin typeface="Dosis SemiBold" pitchFamily="2" charset="0"/>
              </a:rPr>
              <a:t>une</a:t>
            </a:r>
            <a:endParaRPr lang="fr-MA" sz="16600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8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394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60442D2-5831-48C4-94E0-D651C0A764DD}"/>
              </a:ext>
            </a:extLst>
          </p:cNvPr>
          <p:cNvSpPr txBox="1"/>
          <p:nvPr/>
        </p:nvSpPr>
        <p:spPr>
          <a:xfrm>
            <a:off x="1289060" y="2497976"/>
            <a:ext cx="65658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ln w="0"/>
                <a:solidFill>
                  <a:srgbClr val="C00000"/>
                </a:solidFill>
                <a:latin typeface="Dosis SemiBold" pitchFamily="2" charset="0"/>
              </a:rPr>
              <a:t>une</a:t>
            </a:r>
            <a:endParaRPr lang="fr-MA" sz="16600" dirty="0"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0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tortue.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1343319" y="2497976"/>
            <a:ext cx="64573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ln w="0"/>
                <a:solidFill>
                  <a:srgbClr val="474F71"/>
                </a:solidFill>
                <a:latin typeface="Dosis SemiBold" pitchFamily="2" charset="0"/>
              </a:rPr>
              <a:t>tortue</a:t>
            </a:r>
            <a:endParaRPr lang="fr-MA" sz="16600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8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884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3940C84-9CD6-4D36-886D-93D579D6CA56}"/>
              </a:ext>
            </a:extLst>
          </p:cNvPr>
          <p:cNvGrpSpPr/>
          <p:nvPr/>
        </p:nvGrpSpPr>
        <p:grpSpPr>
          <a:xfrm>
            <a:off x="4620125" y="2468528"/>
            <a:ext cx="3996000" cy="3204000"/>
            <a:chOff x="2093356" y="472434"/>
            <a:chExt cx="8903225" cy="686570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E4208FE-0F9E-4D21-8430-74F35BDCA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356" y="480139"/>
              <a:ext cx="4471068" cy="6858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3DDC5C9-308F-4401-ABF5-6F08B1A3D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513" y="472434"/>
              <a:ext cx="4471068" cy="6858000"/>
            </a:xfrm>
            <a:prstGeom prst="rect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A25FE82-D07E-4FA6-9E70-38C61EE434B2}"/>
              </a:ext>
            </a:extLst>
          </p:cNvPr>
          <p:cNvGrpSpPr/>
          <p:nvPr/>
        </p:nvGrpSpPr>
        <p:grpSpPr>
          <a:xfrm>
            <a:off x="488507" y="2468528"/>
            <a:ext cx="3996000" cy="3204000"/>
            <a:chOff x="-2377712" y="0"/>
            <a:chExt cx="8883257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1E797E5-11FF-40C9-8F9D-67151956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477" y="0"/>
              <a:ext cx="4471068" cy="6858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AA269D3-25C2-49E7-AEED-98A737D14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77712" y="0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49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60442D2-5831-48C4-94E0-D651C0A764DD}"/>
              </a:ext>
            </a:extLst>
          </p:cNvPr>
          <p:cNvSpPr txBox="1"/>
          <p:nvPr/>
        </p:nvSpPr>
        <p:spPr>
          <a:xfrm>
            <a:off x="1289060" y="2497976"/>
            <a:ext cx="65658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ln w="0"/>
                <a:solidFill>
                  <a:srgbClr val="C00000"/>
                </a:solidFill>
                <a:latin typeface="Dosis SemiBold" pitchFamily="2" charset="0"/>
              </a:rPr>
              <a:t>tortue</a:t>
            </a:r>
            <a:endParaRPr lang="fr-MA" sz="16600" dirty="0"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561" y="723891"/>
            <a:ext cx="7026173" cy="6120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la phrase sur votre cahier. Je vais passer entre les rangs pour vérifier votre écriture. Faites attention à la majuscule au début, à l’espace entre les mots, au point à la fin et respectez les dimensions des lettres.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4EC294D6-045D-4328-A6BD-05B78FF9FE97}"/>
              </a:ext>
            </a:extLst>
          </p:cNvPr>
          <p:cNvGrpSpPr/>
          <p:nvPr/>
        </p:nvGrpSpPr>
        <p:grpSpPr>
          <a:xfrm>
            <a:off x="1393633" y="2186848"/>
            <a:ext cx="6994125" cy="3420738"/>
            <a:chOff x="1393633" y="2186848"/>
            <a:chExt cx="6994125" cy="3420738"/>
          </a:xfrm>
        </p:grpSpPr>
        <p:pic>
          <p:nvPicPr>
            <p:cNvPr id="1026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81CC9FFA-D0A3-498B-8B6F-12FE3FCBC1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5" t="25819" r="24672" b="7885"/>
            <a:stretch>
              <a:fillRect/>
            </a:stretch>
          </p:blipFill>
          <p:spPr bwMode="auto">
            <a:xfrm>
              <a:off x="1393633" y="2186848"/>
              <a:ext cx="6224531" cy="3420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AF5E039-7F53-4B7A-B0D9-9091EA5D0B8C}"/>
                </a:ext>
              </a:extLst>
            </p:cNvPr>
            <p:cNvSpPr txBox="1"/>
            <p:nvPr/>
          </p:nvSpPr>
          <p:spPr>
            <a:xfrm>
              <a:off x="2806950" y="2751146"/>
              <a:ext cx="43574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rgbClr val="002060"/>
                  </a:solidFill>
                  <a:latin typeface="Dosis SemiBold" panose="020B0604020202020204" charset="0"/>
                </a:rPr>
                <a:t>Talal    a    une    tortue.                            </a:t>
              </a:r>
              <a:endParaRPr lang="fr-FR" sz="2400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E096DF8-F944-4DAF-BD70-9F31D85BC5A8}"/>
                </a:ext>
              </a:extLst>
            </p:cNvPr>
            <p:cNvSpPr txBox="1"/>
            <p:nvPr/>
          </p:nvSpPr>
          <p:spPr>
            <a:xfrm>
              <a:off x="2812458" y="4330797"/>
              <a:ext cx="557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2060"/>
                  </a:solidFill>
                  <a:latin typeface="Dosis SemiBold" panose="020B0604020202020204" charset="0"/>
                </a:rPr>
                <a:t>.                    </a:t>
              </a:r>
              <a:endParaRPr lang="fr-FR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</p:grpSp>
      <p:sp>
        <p:nvSpPr>
          <p:cNvPr id="2" name="Flèche : double flèche horizontale 1">
            <a:extLst>
              <a:ext uri="{FF2B5EF4-FFF2-40B4-BE49-F238E27FC236}">
                <a16:creationId xmlns:a16="http://schemas.microsoft.com/office/drawing/2014/main" id="{9F2B00F5-7FDB-4420-8E28-4E638FE0817C}"/>
              </a:ext>
            </a:extLst>
          </p:cNvPr>
          <p:cNvSpPr/>
          <p:nvPr/>
        </p:nvSpPr>
        <p:spPr>
          <a:xfrm>
            <a:off x="3698803" y="3030069"/>
            <a:ext cx="259976" cy="14343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ouble flèche horizontale 14">
            <a:extLst>
              <a:ext uri="{FF2B5EF4-FFF2-40B4-BE49-F238E27FC236}">
                <a16:creationId xmlns:a16="http://schemas.microsoft.com/office/drawing/2014/main" id="{8FC3F496-D95C-4FAE-8D66-50ABD044B8A1}"/>
              </a:ext>
            </a:extLst>
          </p:cNvPr>
          <p:cNvSpPr/>
          <p:nvPr/>
        </p:nvSpPr>
        <p:spPr>
          <a:xfrm>
            <a:off x="4207260" y="3030069"/>
            <a:ext cx="259976" cy="14343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ouble flèche horizontale 15">
            <a:extLst>
              <a:ext uri="{FF2B5EF4-FFF2-40B4-BE49-F238E27FC236}">
                <a16:creationId xmlns:a16="http://schemas.microsoft.com/office/drawing/2014/main" id="{7EFD679A-B8FC-48B6-B188-2DE075D11322}"/>
              </a:ext>
            </a:extLst>
          </p:cNvPr>
          <p:cNvSpPr/>
          <p:nvPr/>
        </p:nvSpPr>
        <p:spPr>
          <a:xfrm>
            <a:off x="5115647" y="3030068"/>
            <a:ext cx="259976" cy="14343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la question à plusieurs élèves : « Comment ça va ? »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37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4B9A8B-020D-322B-E285-919BE55E9FE2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 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  </a:t>
            </a:r>
          </a:p>
        </p:txBody>
      </p:sp>
    </p:spTree>
    <p:extLst>
      <p:ext uri="{BB962C8B-B14F-4D97-AF65-F5344CB8AC3E}">
        <p14:creationId xmlns:p14="http://schemas.microsoft.com/office/powerpoint/2010/main" val="39873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  </a:t>
            </a:r>
          </a:p>
        </p:txBody>
      </p:sp>
    </p:spTree>
    <p:extLst>
      <p:ext uri="{BB962C8B-B14F-4D97-AF65-F5344CB8AC3E}">
        <p14:creationId xmlns:p14="http://schemas.microsoft.com/office/powerpoint/2010/main" val="28865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ton cartable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ton cartable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ta trousse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ta trousse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00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- Lettre t - T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Écriture - Lettre t - T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B54D076-2194-2039-7459-5C23EF3519B3}"/>
              </a:ext>
            </a:extLst>
          </p:cNvPr>
          <p:cNvSpPr/>
          <p:nvPr/>
        </p:nvSpPr>
        <p:spPr>
          <a:xfrm>
            <a:off x="4729142" y="5275288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rgbClr val="E2F4FD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MA" dirty="0">
                <a:solidFill>
                  <a:srgbClr val="474F71"/>
                </a:solidFill>
                <a:sym typeface="Wingdings" panose="05000000000000000000" pitchFamily="2" charset="2"/>
              </a:rPr>
              <a:t>Révision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MA" dirty="0">
                <a:solidFill>
                  <a:srgbClr val="474F71"/>
                </a:solidFill>
                <a:sym typeface="Wingdings" panose="05000000000000000000" pitchFamily="2" charset="2"/>
              </a:rPr>
              <a:t>Lecture offerte</a:t>
            </a:r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BA824C6F-7232-2120-7DD6-87A9F388E73F}"/>
              </a:ext>
            </a:extLst>
          </p:cNvPr>
          <p:cNvSpPr/>
          <p:nvPr/>
        </p:nvSpPr>
        <p:spPr>
          <a:xfrm>
            <a:off x="4951350" y="501421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t - T</a:t>
            </a:r>
          </a:p>
          <a:p>
            <a:r>
              <a:rPr lang="fr-FR" dirty="0"/>
              <a:t>Écriture - Lettre t - T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t - T</a:t>
            </a:r>
          </a:p>
          <a:p>
            <a:r>
              <a:rPr lang="fr-FR" dirty="0"/>
              <a:t>Écriture - Lettre t - 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t - T</a:t>
            </a:r>
          </a:p>
          <a:p>
            <a:r>
              <a:rPr lang="fr-FR" dirty="0"/>
              <a:t>Écriture - Lettre t - T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750" y="2393501"/>
            <a:ext cx="3420000" cy="792000"/>
          </a:xfrm>
          <a:solidFill>
            <a:srgbClr val="EAF8FE"/>
          </a:solidFill>
        </p:spPr>
        <p:txBody>
          <a:bodyPr/>
          <a:lstStyle/>
          <a:p>
            <a:pPr marL="0" indent="0">
              <a:buNone/>
            </a:pPr>
            <a:endParaRPr lang="fr-MA" dirty="0">
              <a:solidFill>
                <a:srgbClr val="E7E6E6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1460CA6-544E-F0BC-9037-09E1C55DBFD7}"/>
              </a:ext>
            </a:extLst>
          </p:cNvPr>
          <p:cNvSpPr txBox="1">
            <a:spLocks/>
          </p:cNvSpPr>
          <p:nvPr/>
        </p:nvSpPr>
        <p:spPr>
          <a:xfrm>
            <a:off x="756472" y="2391714"/>
            <a:ext cx="3508278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Activités de vocabulaire sur livret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0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ta règle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ta règle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572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ton livre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ton livre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758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un stylo bleu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a un stylo bleu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06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une gomme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a une gomme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988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9686EE-6959-4DAA-8889-0DB4A6179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0DC34C6-1E66-5B68-8CA4-DF714ADD8A6F}"/>
              </a:ext>
            </a:extLst>
          </p:cNvPr>
          <p:cNvCxnSpPr>
            <a:cxnSpLocks/>
          </p:cNvCxnSpPr>
          <p:nvPr/>
        </p:nvCxnSpPr>
        <p:spPr>
          <a:xfrm flipH="1">
            <a:off x="5938091" y="2080130"/>
            <a:ext cx="742728" cy="37663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31186-AF03-0911-9563-11C04FA1F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CC4A1D-F880-C6F9-CEA2-C8094AC4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A5FF477-4CDF-8C91-D540-86119E99E1A5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AC3F970-F9F1-B051-CD6D-F0963550F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24634D4-CB72-F6D7-7965-3620CBF39598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399B34-A0EF-E2A0-7AF3-5FA3314C9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B96D4B5-5178-3B5A-585A-2055598F31D6}"/>
              </a:ext>
            </a:extLst>
          </p:cNvPr>
          <p:cNvCxnSpPr>
            <a:cxnSpLocks/>
          </p:cNvCxnSpPr>
          <p:nvPr/>
        </p:nvCxnSpPr>
        <p:spPr>
          <a:xfrm>
            <a:off x="4207303" y="2537379"/>
            <a:ext cx="581615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4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4004F-A558-22DE-70BA-98D83D37B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2BB792-8877-8DF3-E0D4-02C63127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DE4C72F-CB1E-34AC-5D51-D981B56F2A1E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6484B81-3422-888D-76EB-17F88D161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A137D83-6307-D026-DF4F-769C3F480DE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AFDBD9-02C3-071E-A6F7-363DAAA8A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E896E1D-06B9-CA9F-F33C-D908E7FA37BA}"/>
              </a:ext>
            </a:extLst>
          </p:cNvPr>
          <p:cNvCxnSpPr>
            <a:cxnSpLocks/>
          </p:cNvCxnSpPr>
          <p:nvPr/>
        </p:nvCxnSpPr>
        <p:spPr>
          <a:xfrm>
            <a:off x="4530385" y="1850369"/>
            <a:ext cx="581615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0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C5560-C605-C80E-7D75-B26BE7E4D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8C7E37-4129-D3DE-25CF-111DB044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49068BD-2B52-C6B3-BBAA-A8566456EB17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E611E7-507B-4C6F-8401-4FAB9D7A7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3C924BE-9390-D2D9-FB69-ECE856DE259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831934-2BD7-7E7E-A27C-E9EA19FFC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B049587-EFA7-2CB4-6BA0-948F4E71CBFB}"/>
              </a:ext>
            </a:extLst>
          </p:cNvPr>
          <p:cNvCxnSpPr>
            <a:cxnSpLocks/>
          </p:cNvCxnSpPr>
          <p:nvPr/>
        </p:nvCxnSpPr>
        <p:spPr>
          <a:xfrm flipH="1">
            <a:off x="6092501" y="2447937"/>
            <a:ext cx="793041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24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as un frère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 frère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209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as une sœur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une sœur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764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61270" cy="1411531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</a:t>
            </a:r>
            <a:r>
              <a:rPr lang="fr-FR" dirty="0">
                <a:solidFill>
                  <a:srgbClr val="565F88"/>
                </a:solidFill>
              </a:rPr>
              <a:t>des mots avec la lettre 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 de 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« 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 maison et ma famille ».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9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Vocabulaire.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Lire et écrire des mots avec la lettre t.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Questions en rafale.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Histoire de « Ma maison et ma famille ».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B2726F9-6076-1B09-C74A-CCEE2AB69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 premier épisode de l’histoire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 maison et ma famille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 Qui veut nous rappeler ce qu’on a vu dans cet épisode ?  En français ou dans votre langue.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9ECB042-2035-0E16-3ACB-A8C5B8B88A1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BE6CD63-338F-5899-492C-B49129B2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CD211C2-4E00-EB8D-07BB-570FE7431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3206DF82-D797-46D6-AA29-6CD57D358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277" y="1961001"/>
            <a:ext cx="3873445" cy="40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5BFF4-993F-1532-404F-D9DA4767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7288B00-D2AB-6FEB-742B-42C187A5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regarder le premier épisode une nouvelle fois. Après, on verra le deuxième épisode. Soyez attentifs.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F342559-D3D2-ACFB-2887-8F8A9BE38C0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E974536-4566-31E8-0A31-9B789D9F7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D80BB31-CD92-7672-DD05-190B03A3B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2ABABBA2-37C8-443E-919D-77E8335E72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671" r="1010" b="3599"/>
          <a:stretch/>
        </p:blipFill>
        <p:spPr>
          <a:xfrm>
            <a:off x="1368160" y="2337847"/>
            <a:ext cx="6342966" cy="327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CP - Ma maison et ma famille - E01 DONE-720p-260130">
            <a:hlinkClick r:id="" action="ppaction://media"/>
            <a:extLst>
              <a:ext uri="{FF2B5EF4-FFF2-40B4-BE49-F238E27FC236}">
                <a16:creationId xmlns:a16="http://schemas.microsoft.com/office/drawing/2014/main" id="{8AA0DFD7-67F7-49B7-80E7-D008C3F8DF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2531" y="1919059"/>
            <a:ext cx="7198937" cy="404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24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notre 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 maison et ma famille 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Écoutez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3B4D64DB-BDD8-4BCE-9913-69331728E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263" y="2214982"/>
            <a:ext cx="5793474" cy="30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CP - Ma maison et ma famille - E02 DONE-720p-260208_UPDATED">
            <a:hlinkClick r:id="" action="ppaction://media"/>
            <a:extLst>
              <a:ext uri="{FF2B5EF4-FFF2-40B4-BE49-F238E27FC236}">
                <a16:creationId xmlns:a16="http://schemas.microsoft.com/office/drawing/2014/main" id="{DF55E5B8-EDD5-46F8-AED0-F3EBAE3AA7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000" y="1965784"/>
            <a:ext cx="7911232" cy="445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54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CP - Ma maison et ma famille - E02 DONE-720p-260208_UPDATED">
            <a:hlinkClick r:id="" action="ppaction://media"/>
            <a:extLst>
              <a:ext uri="{FF2B5EF4-FFF2-40B4-BE49-F238E27FC236}">
                <a16:creationId xmlns:a16="http://schemas.microsoft.com/office/drawing/2014/main" id="{DF55E5B8-EDD5-46F8-AED0-F3EBAE3AA7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000" y="1965784"/>
            <a:ext cx="7911232" cy="445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3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54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Est-ce que Hamza a un frère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Hamza a un frère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092F25-778E-444F-84FB-75F3F780D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787" y="2635006"/>
            <a:ext cx="2988423" cy="29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Oui, Hamza a un frère.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Oui, Hamza a un frère.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76DECCB-80AA-4B15-8B39-B075AFA83905}"/>
              </a:ext>
            </a:extLst>
          </p:cNvPr>
          <p:cNvSpPr/>
          <p:nvPr/>
        </p:nvSpPr>
        <p:spPr>
          <a:xfrm>
            <a:off x="3930977" y="4053526"/>
            <a:ext cx="1282046" cy="1055802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62C440D2-867A-41ED-8246-77ECB0B27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787" y="2635006"/>
            <a:ext cx="2988423" cy="29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472268"/>
            <a:ext cx="6801287" cy="26387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292507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933375" y="2914479"/>
            <a:ext cx="5277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Reconnaitre </a:t>
            </a:r>
            <a:r>
              <a:rPr lang="fr-FR" sz="2200" b="1" kern="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  <a:cs typeface="Calibri" panose="020F0502020204030204" pitchFamily="34" charset="0"/>
              </a:rPr>
              <a:t>le vocabulaire  étudié.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Lire et écrire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 des mots avec la lettre 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Répondre spontanément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Comment s’appelle le frère de Hamza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s’appelle le frère de Hamza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5D5726C-0E3A-4EBC-A655-849830816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787" y="2635006"/>
            <a:ext cx="2988423" cy="29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Il s’appelle Tarik.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 s’appelle Tarik.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B8AD5F15-7848-493E-8BFB-B8F0D3A31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787" y="2635006"/>
            <a:ext cx="2988423" cy="29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9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Est-ce que Salim a une sœur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Salim a une sœur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092F25-778E-444F-84FB-75F3F780D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787" y="2635006"/>
            <a:ext cx="2988423" cy="29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Oui, Salim a une sœur.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Oui, Salim a une sœur.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76DECCB-80AA-4B15-8B39-B075AFA83905}"/>
              </a:ext>
            </a:extLst>
          </p:cNvPr>
          <p:cNvSpPr/>
          <p:nvPr/>
        </p:nvSpPr>
        <p:spPr>
          <a:xfrm>
            <a:off x="3930977" y="4053526"/>
            <a:ext cx="1282046" cy="1055802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62C440D2-867A-41ED-8246-77ECB0B27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787" y="2635006"/>
            <a:ext cx="2988423" cy="29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Comment elle s’appelle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elle s’appelle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6D53F5-C7B4-47C6-AF1E-9ED6163AF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582" y="2635006"/>
            <a:ext cx="3020834" cy="30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Elle s’appelle </a:t>
            </a:r>
            <a:r>
              <a:rPr lang="fr-FR" dirty="0" err="1"/>
              <a:t>Rhita</a:t>
            </a:r>
            <a:r>
              <a:rPr lang="fr-FR" dirty="0"/>
              <a:t>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Elle s’appelle </a:t>
            </a:r>
            <a:r>
              <a:rPr lang="fr-FR" sz="3200" b="1" dirty="0" err="1">
                <a:ln w="0"/>
                <a:solidFill>
                  <a:srgbClr val="2196B1"/>
                </a:solidFill>
                <a:latin typeface="Dosis SemiBold" pitchFamily="2" charset="0"/>
              </a:rPr>
              <a:t>Rhita</a:t>
            </a:r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8AD2BC53-1F9A-4168-AA50-AA78E08F9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489" y="2635006"/>
            <a:ext cx="3085019" cy="30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C’est la tortue de qui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la tortue de qui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4703F77-AEEC-4965-ACFD-703CC0413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310" y="2635006"/>
            <a:ext cx="3029377" cy="30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4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C’est la tortue de Tarik.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la tortue de Tarik.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76DECCB-80AA-4B15-8B39-B075AFA83905}"/>
              </a:ext>
            </a:extLst>
          </p:cNvPr>
          <p:cNvSpPr/>
          <p:nvPr/>
        </p:nvSpPr>
        <p:spPr>
          <a:xfrm>
            <a:off x="4972639" y="4121113"/>
            <a:ext cx="1008667" cy="886120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81C94BC-B48E-4486-A9E4-03CBA22C1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310" y="2635006"/>
            <a:ext cx="3029377" cy="30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1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 mange la tortue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mange la tortue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0A40D07-B089-482A-A628-B1F96E55F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416" y="2635006"/>
            <a:ext cx="3021165" cy="30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3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Elle mange une tarte et des tartines aussi.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Elle mange une tarte et des tartines aussi.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3A57C991-785A-4D24-810D-4010F2533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416" y="2635006"/>
            <a:ext cx="3021165" cy="30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5B355525-9BE3-1ED0-3FC0-8F9548A9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retrouvera Salim et Hamza la semaine prochaine pour la suite de l’histoire.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52DB103-494F-418F-9B28-34A41B06E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916" y="2006192"/>
            <a:ext cx="6754168" cy="34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faites un dessin sur l’histoire de « Ma maison et ma famille ».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famille – Une maman – Un papa – Une photo – Des parents.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69FE2D8-24C0-4408-8C15-BC4AA0208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22" y="4359746"/>
            <a:ext cx="1744210" cy="190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94A07E5-D6ED-4780-883D-4EB9B987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65" y="1971555"/>
            <a:ext cx="1744210" cy="190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54FEC9E-0B43-4335-BB33-B580E92B9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55" y="4359746"/>
            <a:ext cx="1744210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765E394-1A1D-4579-8447-D55DA311D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89" y="1971555"/>
            <a:ext cx="1744210" cy="190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4D4F0B8-DFAC-4705-A93E-F6059BF69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13" y="1971555"/>
            <a:ext cx="1744210" cy="1908000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16821386-C03B-4870-B42B-775F6EF95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1865" y="3768298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</a:rPr>
              <a:t>Une</a:t>
            </a:r>
            <a:r>
              <a:rPr lang="fr-MA" dirty="0">
                <a:solidFill>
                  <a:srgbClr val="424D7B"/>
                </a:solidFill>
              </a:rPr>
              <a:t> famille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F72C3E0C-46D2-4122-8D2D-90AF0CA874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14214" y="3767455"/>
            <a:ext cx="1800000" cy="342703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</a:rPr>
              <a:t>Une</a:t>
            </a:r>
            <a:r>
              <a:rPr lang="fr-MA" dirty="0">
                <a:solidFill>
                  <a:srgbClr val="424D7B"/>
                </a:solidFill>
              </a:rPr>
              <a:t> maman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F30F15F2-C827-4D16-B5B1-75D37C181E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73745" y="376745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/>
              <a:t> papa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D94B2817-9716-49DA-AD0E-067987642F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98865" y="6166911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E02467"/>
                </a:solidFill>
              </a:rPr>
              <a:t>Une </a:t>
            </a:r>
            <a:r>
              <a:rPr lang="fr-FR" dirty="0"/>
              <a:t>photo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21BF8ADC-2F5B-4B64-B531-D898EADD846C}"/>
              </a:ext>
            </a:extLst>
          </p:cNvPr>
          <p:cNvSpPr txBox="1">
            <a:spLocks/>
          </p:cNvSpPr>
          <p:nvPr/>
        </p:nvSpPr>
        <p:spPr>
          <a:xfrm>
            <a:off x="4865211" y="616691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424D7B"/>
                </a:solidFill>
              </a:rPr>
              <a:t>Des parents</a:t>
            </a:r>
            <a:endParaRPr lang="fr-MA" dirty="0">
              <a:solidFill>
                <a:srgbClr val="424D7B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BD85C28-C8AB-4A86-AE24-6827F46B377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D14FE76F-C20C-45BB-BE9A-39D13A11D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8FAA6CA-1EB9-4E07-BA79-674CD6331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33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8FEE4B-9F53-485D-ABBC-893707D2FE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13AD08-3819-4E6E-A19F-0C4257E18D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CA9A3A-3A85-403A-8E9E-5F5D090A96DE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202b3bc9-e036-45c7-aea0-06aec8cd7a40"/>
    <ds:schemaRef ds:uri="http://schemas.openxmlformats.org/package/2006/metadata/core-properties"/>
    <ds:schemaRef ds:uri="f0534ec5-868f-4ce6-85c7-99f0612daa5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6894</TotalTime>
  <Words>1323</Words>
  <PresentationFormat>Affichage à l'écran (4:3)</PresentationFormat>
  <Paragraphs>243</Paragraphs>
  <Slides>82</Slides>
  <Notes>8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82</vt:i4>
      </vt:variant>
    </vt:vector>
  </HeadingPairs>
  <TitlesOfParts>
    <vt:vector size="102" baseType="lpstr">
      <vt:lpstr>Dosis</vt:lpstr>
      <vt:lpstr>Dosis ExtraBold</vt:lpstr>
      <vt:lpstr>Mistral</vt:lpstr>
      <vt:lpstr>Arial</vt:lpstr>
      <vt:lpstr>Calibri</vt:lpstr>
      <vt:lpstr>Dosis SemiBold</vt:lpstr>
      <vt:lpstr>Wingdings</vt:lpstr>
      <vt:lpstr>Aptos Display</vt:lpstr>
      <vt:lpstr>Aptos</vt:lpstr>
      <vt:lpstr>Dosis Medium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Une famille – Une maman – Un papa – Une photo – Des parents. </vt:lpstr>
      <vt:lpstr>Répétons ensemble : Une salade – Une soupe – Un sirop – Le soleil – Une sardine. </vt:lpstr>
      <vt:lpstr>Présentation PowerPoint</vt:lpstr>
      <vt:lpstr>Qui veut passer au tableau pour nommer les images ? </vt:lpstr>
      <vt:lpstr>Répétons ensemble : Une tortue – Une tartine – Une  télévision – Une tarte – Une toupie. </vt:lpstr>
      <vt:lpstr>Qui veut passer au tableau pour nommer les images ? </vt:lpstr>
      <vt:lpstr>Nous allons jouer au jeu des mots invisibles. </vt:lpstr>
      <vt:lpstr>Observez bien les images. Je vais masquer une image. Qui veut expliquer la consigne en arabe ? </vt:lpstr>
      <vt:lpstr>Quelle est l’image qui manque ?</vt:lpstr>
      <vt:lpstr>L’image qui manque est : Une fenêtre.</vt:lpstr>
      <vt:lpstr>Nous allons jouer au jeu des mots qui bougent. </vt:lpstr>
      <vt:lpstr>Observez bien. Je vais faire bouger 2 images. </vt:lpstr>
      <vt:lpstr>Quelles sont les 2 images qui ont bougé ?</vt:lpstr>
      <vt:lpstr>Les deux images qui ont bougé sont : Une tortue et une tarte.  </vt:lpstr>
      <vt:lpstr>Maintenant, on passe à la lecture. Qui veut passer au tableau pour lire les lettres ?</vt:lpstr>
      <vt:lpstr>On continue. Qui veut passer au tableau pour lire les lettres ? </vt:lpstr>
      <vt:lpstr>On continue. Qui veut passer au tableau pour lire les lettres ? </vt:lpstr>
      <vt:lpstr>Qui veut passer au tableau pour lire les syllabes ? </vt:lpstr>
      <vt:lpstr>Qui veut passer au tableau pour lire les mots ? </vt:lpstr>
      <vt:lpstr>Prenez vos ardoises. On va faire de l’écriture. </vt:lpstr>
      <vt:lpstr>Écrivez Talal. </vt:lpstr>
      <vt:lpstr>Levez les ardoises. Je vais vérifier votre écriture. </vt:lpstr>
      <vt:lpstr>Corrigez. </vt:lpstr>
      <vt:lpstr>Écrivez a.</vt:lpstr>
      <vt:lpstr>Levez les ardoises. Je vais vérifier votre écriture. </vt:lpstr>
      <vt:lpstr>Corrigez. </vt:lpstr>
      <vt:lpstr>Écrivez une.</vt:lpstr>
      <vt:lpstr>Levez les ardoises. Je vais vérifier votre écriture. </vt:lpstr>
      <vt:lpstr>Corrigez. </vt:lpstr>
      <vt:lpstr>Écrivez tortue.</vt:lpstr>
      <vt:lpstr>Levez les ardoises. Je vais vérifier votre écriture. </vt:lpstr>
      <vt:lpstr>Corrigez. </vt:lpstr>
      <vt:lpstr>Prenez vos cahiers.</vt:lpstr>
      <vt:lpstr>Écrivez la phrase sur votre cahier. Je vais passer entre les rangs pour vérifier votre écriture. Faites attention à la majuscule au début, à l’espace entre les mots, au point à la fin et respectez les dimensions des lettres.</vt:lpstr>
      <vt:lpstr>Maintenant, c’est l’activité des questions en rafale. Je vais désigner des élèves au hasard pour répondre. Tenez-vous prêts. </vt:lpstr>
      <vt:lpstr>Je vais poser la question à plusieurs élèves : « Comment ça va ? » </vt:lpstr>
      <vt:lpstr>Présentation PowerPoint</vt:lpstr>
      <vt:lpstr>Présentation PowerPoint</vt:lpstr>
      <vt:lpstr>Présentation PowerPoint</vt:lpstr>
      <vt:lpstr>Qu’est-ce qu’il y a dans ton cartable ?  </vt:lpstr>
      <vt:lpstr>Qu’est-ce qu’il y a dans ta trousse ?  </vt:lpstr>
      <vt:lpstr>Est-ce que c’est ta règle ? </vt:lpstr>
      <vt:lpstr>Est-ce que c’est ton livre ? </vt:lpstr>
      <vt:lpstr>Qui a un stylo bleu ? </vt:lpstr>
      <vt:lpstr>Qui a une gomme ?</vt:lpstr>
      <vt:lpstr>C’est qui sur la photo ?</vt:lpstr>
      <vt:lpstr>C’est qui sur la photo ?</vt:lpstr>
      <vt:lpstr>C’est qui sur la photo ?</vt:lpstr>
      <vt:lpstr>C’est qui sur la photo ?</vt:lpstr>
      <vt:lpstr>Est-ce que tu as un frère ?</vt:lpstr>
      <vt:lpstr>Est-ce que tu as une sœur ?</vt:lpstr>
      <vt:lpstr>Plan de la séance 6</vt:lpstr>
      <vt:lpstr>Nous avons déjà vu le premier épisode de l’histoire « Ma maison et ma famille ». Qui veut nous rappeler ce qu’on a vu dans cet épisode ?  En français ou dans votre langue. </vt:lpstr>
      <vt:lpstr>On va regarder le premier épisode une nouvelle fois. Après, on verra le deuxième épisode. Soyez attentifs.</vt:lpstr>
      <vt:lpstr>Lecture de la vidéo.</vt:lpstr>
      <vt:lpstr>Maintenant, nous allons découvrir un nouvel épisode de notre histoire « Ma maison et ma famille ». Est-ce que vous êtes prêts ? Écoutez bien. </vt:lpstr>
      <vt:lpstr>Lecture de la vidéo.</vt:lpstr>
      <vt:lpstr>Nous allons écouter l’histoire une deuxième fois. Soyez attentifs.</vt:lpstr>
      <vt:lpstr>Lecture de la vidéo.</vt:lpstr>
      <vt:lpstr>Est-ce que Hamza a un frère ?</vt:lpstr>
      <vt:lpstr>Oui, Hamza a un frère.</vt:lpstr>
      <vt:lpstr>Comment s’appelle le frère de Hamza ?</vt:lpstr>
      <vt:lpstr>Il s’appelle Tarik.</vt:lpstr>
      <vt:lpstr>Est-ce que Salim a une sœur ?</vt:lpstr>
      <vt:lpstr>Oui, Salim a une sœur.</vt:lpstr>
      <vt:lpstr>Comment elle s’appelle ?</vt:lpstr>
      <vt:lpstr>Elle s’appelle Rhita.</vt:lpstr>
      <vt:lpstr>C’est la tortue de qui ?</vt:lpstr>
      <vt:lpstr>C’est la tortue de Tarik.</vt:lpstr>
      <vt:lpstr>Que mange la tortue ?</vt:lpstr>
      <vt:lpstr>Elle mange une tarte et des tartines aussi.</vt:lpstr>
      <vt:lpstr>On retrouvera Salim et Hamza la semaine prochaine pour la suite de l’histoire.</vt:lpstr>
      <vt:lpstr>À la maison, faites un dessin sur l’histoire de « Ma maison et ma famille ». </vt:lpstr>
      <vt:lpstr>La séance d’aujourd’hui est terminée. À bientôt.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2026-02-11T21:07:29Z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