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5119350" cy="21383625"/>
  <p:notesSz cx="21383625" cy="151193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B8C"/>
    <a:srgbClr val="05A6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38" d="100"/>
          <a:sy n="38" d="100"/>
        </p:scale>
        <p:origin x="4304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2416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073DE5-2786-2A49-54FF-F8F3488E7FA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" y="4762"/>
            <a:ext cx="15120000" cy="2138400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640080" y="1234440"/>
            <a:ext cx="138394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20" dirty="0">
                <a:solidFill>
                  <a:srgbClr val="FFEE7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INTERNATIONAL SYMPOSIUM: ADVANCING URBAN SUSTAINABILITY  ·  22–24 SEPT 2026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640080" y="1691640"/>
            <a:ext cx="1383944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[ POSTER TITLE — replace this text with your poster's title ]</a:t>
            </a:r>
            <a:endParaRPr lang="en-US" sz="3800" dirty="0"/>
          </a:p>
        </p:txBody>
      </p:sp>
      <p:sp>
        <p:nvSpPr>
          <p:cNvPr id="10" name="Text 5"/>
          <p:cNvSpPr txBox="1"/>
          <p:nvPr/>
        </p:nvSpPr>
        <p:spPr>
          <a:xfrm>
            <a:off x="640080" y="3017520"/>
            <a:ext cx="138394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rgbClr val="F1F9FB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Author Name¹*, Author Name² — ¹Institution / Affiliation, ²Institution / Affiliation — *corresponding author: email@example.com ]</a:t>
            </a:r>
            <a:endParaRPr lang="en-US" sz="1700" dirty="0"/>
          </a:p>
        </p:txBody>
      </p:sp>
      <p:sp>
        <p:nvSpPr>
          <p:cNvPr id="11" name="Shape 6"/>
          <p:cNvSpPr/>
          <p:nvPr/>
        </p:nvSpPr>
        <p:spPr>
          <a:xfrm>
            <a:off x="640080" y="4709160"/>
            <a:ext cx="1298448" cy="384048"/>
          </a:xfrm>
          <a:prstGeom prst="roundRect">
            <a:avLst>
              <a:gd name="adj" fmla="val 19048"/>
            </a:avLst>
          </a:prstGeom>
          <a:solidFill>
            <a:srgbClr val="000B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7"/>
          <p:cNvSpPr/>
          <p:nvPr/>
        </p:nvSpPr>
        <p:spPr>
          <a:xfrm>
            <a:off x="640080" y="4709160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OVERVIEW</a:t>
            </a:r>
            <a:endParaRPr lang="en-US" sz="1200" dirty="0"/>
          </a:p>
        </p:txBody>
      </p:sp>
      <p:sp>
        <p:nvSpPr>
          <p:cNvPr id="13" name="Text 8"/>
          <p:cNvSpPr txBox="1"/>
          <p:nvPr/>
        </p:nvSpPr>
        <p:spPr>
          <a:xfrm>
            <a:off x="640080" y="5257800"/>
            <a:ext cx="6668262" cy="1536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16213E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In 100–150 words, summarise the problem, your approach, and your key finding — the message a policymaker skimming for 60 seconds should walk away with. ]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640080" y="7114032"/>
            <a:ext cx="2286000" cy="384048"/>
          </a:xfrm>
          <a:prstGeom prst="roundRect">
            <a:avLst>
              <a:gd name="adj" fmla="val 19048"/>
            </a:avLst>
          </a:prstGeom>
          <a:solidFill>
            <a:srgbClr val="000B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0"/>
          <p:cNvSpPr/>
          <p:nvPr/>
        </p:nvSpPr>
        <p:spPr>
          <a:xfrm>
            <a:off x="640080" y="7114032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BACKGROUND &amp; CONTEXT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640080" y="7662672"/>
            <a:ext cx="66682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16213E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Describe the urban sustainability challenge this poster addresses, and which sub-theme it sits under: Smart Urban Infrastructure &amp; Digital Governance · Integrated Mobility &amp; Low-Carbon Transportation · Sustainable Infrastructure Financing &amp; Global Talent Ecosystems ]</a:t>
            </a:r>
            <a:endParaRPr lang="en-US" sz="1400" dirty="0"/>
          </a:p>
        </p:txBody>
      </p:sp>
      <p:sp>
        <p:nvSpPr>
          <p:cNvPr id="17" name="Shape 12"/>
          <p:cNvSpPr/>
          <p:nvPr/>
        </p:nvSpPr>
        <p:spPr>
          <a:xfrm>
            <a:off x="640080" y="10030968"/>
            <a:ext cx="1463040" cy="384048"/>
          </a:xfrm>
          <a:prstGeom prst="roundRect">
            <a:avLst>
              <a:gd name="adj" fmla="val 19048"/>
            </a:avLst>
          </a:prstGeom>
          <a:solidFill>
            <a:srgbClr val="000B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3"/>
          <p:cNvSpPr/>
          <p:nvPr/>
        </p:nvSpPr>
        <p:spPr>
          <a:xfrm>
            <a:off x="640080" y="10030968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OBJECTIVES</a:t>
            </a:r>
            <a:endParaRPr lang="en-US" sz="1200" dirty="0"/>
          </a:p>
        </p:txBody>
      </p:sp>
      <p:sp>
        <p:nvSpPr>
          <p:cNvPr id="19" name="Text 14"/>
          <p:cNvSpPr txBox="1"/>
          <p:nvPr/>
        </p:nvSpPr>
        <p:spPr>
          <a:xfrm>
            <a:off x="640080" y="10579608"/>
            <a:ext cx="6668262" cy="1126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16213E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State what this work sets out to achieve — one to three clear objectives. ]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640080" y="12026189"/>
            <a:ext cx="2450592" cy="384048"/>
          </a:xfrm>
          <a:prstGeom prst="roundRect">
            <a:avLst>
              <a:gd name="adj" fmla="val 19048"/>
            </a:avLst>
          </a:prstGeom>
          <a:solidFill>
            <a:srgbClr val="000B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6"/>
          <p:cNvSpPr/>
          <p:nvPr/>
        </p:nvSpPr>
        <p:spPr>
          <a:xfrm>
            <a:off x="640080" y="12026189"/>
            <a:ext cx="24505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METHODOLOGY / APPROACH</a:t>
            </a:r>
            <a:endParaRPr lang="en-US" sz="1200" dirty="0"/>
          </a:p>
        </p:txBody>
      </p:sp>
      <p:sp>
        <p:nvSpPr>
          <p:cNvPr id="22" name="Text 17"/>
          <p:cNvSpPr txBox="1"/>
          <p:nvPr/>
        </p:nvSpPr>
        <p:spPr>
          <a:xfrm>
            <a:off x="640080" y="12574829"/>
            <a:ext cx="6668262" cy="1638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16213E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Explain how the work was carried out — research design, data sources, or implementation approach if this is a practice case rather than a study. ]</a:t>
            </a:r>
            <a:endParaRPr lang="en-US" sz="1400" dirty="0"/>
          </a:p>
        </p:txBody>
      </p:sp>
      <p:sp>
        <p:nvSpPr>
          <p:cNvPr id="23" name="Shape 18"/>
          <p:cNvSpPr/>
          <p:nvPr/>
        </p:nvSpPr>
        <p:spPr>
          <a:xfrm>
            <a:off x="640080" y="14533474"/>
            <a:ext cx="1463040" cy="384048"/>
          </a:xfrm>
          <a:prstGeom prst="roundRect">
            <a:avLst>
              <a:gd name="adj" fmla="val 19048"/>
            </a:avLst>
          </a:prstGeom>
          <a:solidFill>
            <a:srgbClr val="000B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19"/>
          <p:cNvSpPr/>
          <p:nvPr/>
        </p:nvSpPr>
        <p:spPr>
          <a:xfrm>
            <a:off x="640080" y="1453347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REFERENCES</a:t>
            </a:r>
            <a:endParaRPr lang="en-US" sz="1200" dirty="0"/>
          </a:p>
        </p:txBody>
      </p:sp>
      <p:sp>
        <p:nvSpPr>
          <p:cNvPr id="25" name="Text 20"/>
          <p:cNvSpPr txBox="1"/>
          <p:nvPr/>
        </p:nvSpPr>
        <p:spPr>
          <a:xfrm>
            <a:off x="640080" y="15082114"/>
            <a:ext cx="6668262" cy="1331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i="1" dirty="0">
                <a:solidFill>
                  <a:srgbClr val="5A697D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List key sources in a consistent citation style. Keep this section short — it is a poster, not a paper. ]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7811262" y="4709160"/>
            <a:ext cx="2121408" cy="384048"/>
          </a:xfrm>
          <a:prstGeom prst="roundRect">
            <a:avLst>
              <a:gd name="adj" fmla="val 19048"/>
            </a:avLst>
          </a:prstGeom>
          <a:solidFill>
            <a:srgbClr val="000B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2"/>
          <p:cNvSpPr/>
          <p:nvPr/>
        </p:nvSpPr>
        <p:spPr>
          <a:xfrm>
            <a:off x="7811262" y="4709160"/>
            <a:ext cx="21214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FINDINGS / RESULTS</a:t>
            </a:r>
            <a:endParaRPr lang="en-US" sz="1200" dirty="0"/>
          </a:p>
        </p:txBody>
      </p:sp>
      <p:sp>
        <p:nvSpPr>
          <p:cNvPr id="28" name="Text 23"/>
          <p:cNvSpPr txBox="1"/>
          <p:nvPr/>
        </p:nvSpPr>
        <p:spPr>
          <a:xfrm>
            <a:off x="7811262" y="5257800"/>
            <a:ext cx="6668262" cy="9217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16213E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Present your key results here — this section should lean on a chart, map, photo, or diagram rather than paragraphs of text. ]</a:t>
            </a:r>
            <a:endParaRPr lang="en-US" sz="1400" dirty="0"/>
          </a:p>
        </p:txBody>
      </p:sp>
      <p:sp>
        <p:nvSpPr>
          <p:cNvPr id="29" name="Shape 24"/>
          <p:cNvSpPr/>
          <p:nvPr/>
        </p:nvSpPr>
        <p:spPr>
          <a:xfrm>
            <a:off x="7811262" y="6499555"/>
            <a:ext cx="6668262" cy="1737360"/>
          </a:xfrm>
          <a:prstGeom prst="rect">
            <a:avLst/>
          </a:prstGeom>
          <a:solidFill>
            <a:srgbClr val="F1F9FB"/>
          </a:solidFill>
          <a:ln w="12700">
            <a:solidFill>
              <a:srgbClr val="C7D7E0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5"/>
          <p:cNvSpPr/>
          <p:nvPr/>
        </p:nvSpPr>
        <p:spPr>
          <a:xfrm>
            <a:off x="7811262" y="6499555"/>
            <a:ext cx="6668262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5A697D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Chart / map / photo 1 ]</a:t>
            </a:r>
            <a:endParaRPr lang="en-US" sz="1400" dirty="0"/>
          </a:p>
        </p:txBody>
      </p:sp>
      <p:sp>
        <p:nvSpPr>
          <p:cNvPr id="31" name="Shape 26"/>
          <p:cNvSpPr/>
          <p:nvPr/>
        </p:nvSpPr>
        <p:spPr>
          <a:xfrm>
            <a:off x="7811262" y="8511235"/>
            <a:ext cx="6668262" cy="1737360"/>
          </a:xfrm>
          <a:prstGeom prst="rect">
            <a:avLst/>
          </a:prstGeom>
          <a:solidFill>
            <a:srgbClr val="F1F9FB"/>
          </a:solidFill>
          <a:ln w="12700">
            <a:solidFill>
              <a:srgbClr val="C7D7E0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7"/>
          <p:cNvSpPr/>
          <p:nvPr/>
        </p:nvSpPr>
        <p:spPr>
          <a:xfrm>
            <a:off x="7811262" y="8511235"/>
            <a:ext cx="6668262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5A697D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Chart / map / photo 2 ]</a:t>
            </a:r>
            <a:endParaRPr lang="en-US" sz="1400" dirty="0"/>
          </a:p>
        </p:txBody>
      </p:sp>
      <p:sp>
        <p:nvSpPr>
          <p:cNvPr id="33" name="Shape 28"/>
          <p:cNvSpPr/>
          <p:nvPr/>
        </p:nvSpPr>
        <p:spPr>
          <a:xfrm>
            <a:off x="7811262" y="10614355"/>
            <a:ext cx="4754880" cy="384048"/>
          </a:xfrm>
          <a:prstGeom prst="roundRect">
            <a:avLst>
              <a:gd name="adj" fmla="val 19048"/>
            </a:avLst>
          </a:prstGeom>
          <a:solidFill>
            <a:srgbClr val="000B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29"/>
          <p:cNvSpPr/>
          <p:nvPr/>
        </p:nvSpPr>
        <p:spPr>
          <a:xfrm>
            <a:off x="7811262" y="10614355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POLICY RELEVANCE &amp; RECOMMENDATIONS FOR DKI JAKARTA</a:t>
            </a:r>
            <a:endParaRPr lang="en-US" sz="1200" dirty="0"/>
          </a:p>
        </p:txBody>
      </p:sp>
      <p:sp>
        <p:nvSpPr>
          <p:cNvPr id="35" name="Shape 30"/>
          <p:cNvSpPr/>
          <p:nvPr/>
        </p:nvSpPr>
        <p:spPr>
          <a:xfrm>
            <a:off x="7811262" y="11162995"/>
            <a:ext cx="6668262" cy="2468880"/>
          </a:xfrm>
          <a:prstGeom prst="roundRect">
            <a:avLst>
              <a:gd name="adj" fmla="val 2963"/>
            </a:avLst>
          </a:prstGeom>
          <a:solidFill>
            <a:srgbClr val="F1F9FB"/>
          </a:solidFill>
          <a:ln w="19050">
            <a:solidFill>
              <a:srgbClr val="000B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1"/>
          <p:cNvSpPr/>
          <p:nvPr/>
        </p:nvSpPr>
        <p:spPr>
          <a:xfrm>
            <a:off x="8085582" y="11345875"/>
            <a:ext cx="6119622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2000"/>
              </a:lnSpc>
              <a:buNone/>
            </a:pPr>
            <a:r>
              <a:rPr lang="en-US" sz="1400" i="1" dirty="0">
                <a:solidFill>
                  <a:srgbClr val="16213E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This is the section reviewers and policymakers will read most closely. State, in concrete terms, what DKI Jakarta's government should do differently because of this work — a specific policy, program, or investment recommendation, not a general call for "more attention." ]</a:t>
            </a:r>
            <a:endParaRPr lang="en-US" sz="1400" dirty="0"/>
          </a:p>
        </p:txBody>
      </p:sp>
      <p:sp>
        <p:nvSpPr>
          <p:cNvPr id="37" name="Shape 32"/>
          <p:cNvSpPr/>
          <p:nvPr/>
        </p:nvSpPr>
        <p:spPr>
          <a:xfrm>
            <a:off x="7811262" y="13951915"/>
            <a:ext cx="1463040" cy="384048"/>
          </a:xfrm>
          <a:prstGeom prst="roundRect">
            <a:avLst>
              <a:gd name="adj" fmla="val 19048"/>
            </a:avLst>
          </a:prstGeom>
          <a:solidFill>
            <a:srgbClr val="000B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3"/>
          <p:cNvSpPr/>
          <p:nvPr/>
        </p:nvSpPr>
        <p:spPr>
          <a:xfrm>
            <a:off x="7811262" y="13951915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CONCLUSION</a:t>
            </a:r>
            <a:endParaRPr lang="en-US" sz="1200" dirty="0"/>
          </a:p>
        </p:txBody>
      </p:sp>
      <p:sp>
        <p:nvSpPr>
          <p:cNvPr id="39" name="Text 34"/>
          <p:cNvSpPr txBox="1"/>
          <p:nvPr/>
        </p:nvSpPr>
        <p:spPr>
          <a:xfrm>
            <a:off x="7811262" y="14500555"/>
            <a:ext cx="6668262" cy="1126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16213E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Close with two or three sentences — what you found, and why it matters for Jakarta's path to a resilient, inclusive Top 20 Global City. ]</a:t>
            </a:r>
            <a:endParaRPr lang="en-US" sz="1400" dirty="0"/>
          </a:p>
        </p:txBody>
      </p:sp>
      <p:sp>
        <p:nvSpPr>
          <p:cNvPr id="50" name="Shape 35">
            <a:extLst>
              <a:ext uri="{FF2B5EF4-FFF2-40B4-BE49-F238E27FC236}">
                <a16:creationId xmlns:a16="http://schemas.microsoft.com/office/drawing/2014/main" id="{9D3DDE3D-0CAB-D0A9-AE99-EC0E4F54AC12}"/>
              </a:ext>
            </a:extLst>
          </p:cNvPr>
          <p:cNvSpPr/>
          <p:nvPr/>
        </p:nvSpPr>
        <p:spPr>
          <a:xfrm>
            <a:off x="640080" y="19122224"/>
            <a:ext cx="13839444" cy="0"/>
          </a:xfrm>
          <a:prstGeom prst="line">
            <a:avLst/>
          </a:prstGeom>
          <a:noFill/>
          <a:ln w="12700">
            <a:solidFill>
              <a:srgbClr val="DDE6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36">
            <a:extLst>
              <a:ext uri="{FF2B5EF4-FFF2-40B4-BE49-F238E27FC236}">
                <a16:creationId xmlns:a16="http://schemas.microsoft.com/office/drawing/2014/main" id="{729D8311-9D78-87C5-B05D-FE286A89F040}"/>
              </a:ext>
            </a:extLst>
          </p:cNvPr>
          <p:cNvSpPr/>
          <p:nvPr/>
        </p:nvSpPr>
        <p:spPr>
          <a:xfrm>
            <a:off x="640080" y="19259384"/>
            <a:ext cx="666826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60" dirty="0">
                <a:solidFill>
                  <a:srgbClr val="000B8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ACKNOWLEDGEMENTS</a:t>
            </a:r>
            <a:endParaRPr lang="en-US" sz="1000" dirty="0">
              <a:solidFill>
                <a:srgbClr val="000B8C"/>
              </a:solidFill>
            </a:endParaRPr>
          </a:p>
        </p:txBody>
      </p:sp>
      <p:sp>
        <p:nvSpPr>
          <p:cNvPr id="52" name="Text 37">
            <a:extLst>
              <a:ext uri="{FF2B5EF4-FFF2-40B4-BE49-F238E27FC236}">
                <a16:creationId xmlns:a16="http://schemas.microsoft.com/office/drawing/2014/main" id="{BCC4AA8D-3F3F-C542-D412-15614FA64F36}"/>
              </a:ext>
            </a:extLst>
          </p:cNvPr>
          <p:cNvSpPr/>
          <p:nvPr/>
        </p:nvSpPr>
        <p:spPr>
          <a:xfrm>
            <a:off x="640080" y="19551992"/>
            <a:ext cx="666826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5A697D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Funding sources, institutional support, or individuals to thank — optional, keep to one line. ]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66B621-BAA9-8C8B-D08E-CA945FA8E1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" y="4762"/>
            <a:ext cx="15120000" cy="2138400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640080" y="1234440"/>
            <a:ext cx="138394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20" dirty="0">
                <a:solidFill>
                  <a:srgbClr val="FFEE7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INTERNATIONAL SYMPOSIUM: ADVANCING URBAN SUSTAINABILITY  ·  22–24 SEPT 2026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640080" y="1691640"/>
            <a:ext cx="1383944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[ POSTER TITLE — replace this text with your poster's title ]</a:t>
            </a:r>
            <a:endParaRPr lang="en-US" sz="3800" dirty="0"/>
          </a:p>
        </p:txBody>
      </p:sp>
      <p:sp>
        <p:nvSpPr>
          <p:cNvPr id="10" name="Text 5"/>
          <p:cNvSpPr txBox="1"/>
          <p:nvPr/>
        </p:nvSpPr>
        <p:spPr>
          <a:xfrm>
            <a:off x="640080" y="3017520"/>
            <a:ext cx="138394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rgbClr val="F1F9FB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Author Name¹*, Author Name² — ¹Institution / Affiliation, ²Institution / Affiliation — *corresponding author: email@example.com ]</a:t>
            </a:r>
            <a:endParaRPr lang="en-US" sz="1700" dirty="0"/>
          </a:p>
        </p:txBody>
      </p:sp>
      <p:sp>
        <p:nvSpPr>
          <p:cNvPr id="11" name="Shape 6"/>
          <p:cNvSpPr/>
          <p:nvPr/>
        </p:nvSpPr>
        <p:spPr>
          <a:xfrm>
            <a:off x="640080" y="4709160"/>
            <a:ext cx="1298448" cy="384048"/>
          </a:xfrm>
          <a:prstGeom prst="roundRect">
            <a:avLst>
              <a:gd name="adj" fmla="val 19048"/>
            </a:avLst>
          </a:prstGeom>
          <a:solidFill>
            <a:srgbClr val="00A6C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7"/>
          <p:cNvSpPr/>
          <p:nvPr/>
        </p:nvSpPr>
        <p:spPr>
          <a:xfrm>
            <a:off x="640080" y="4709160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OVERVIEW</a:t>
            </a:r>
            <a:endParaRPr lang="en-US" sz="1200" dirty="0"/>
          </a:p>
        </p:txBody>
      </p:sp>
      <p:sp>
        <p:nvSpPr>
          <p:cNvPr id="13" name="Text 8"/>
          <p:cNvSpPr txBox="1"/>
          <p:nvPr/>
        </p:nvSpPr>
        <p:spPr>
          <a:xfrm>
            <a:off x="640080" y="5257800"/>
            <a:ext cx="6668262" cy="1536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16213E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In 100–150 words, summarise the problem, your approach, and your key finding — the message a policymaker skimming for 60 seconds should walk away with. ]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640080" y="7114032"/>
            <a:ext cx="2286000" cy="384048"/>
          </a:xfrm>
          <a:prstGeom prst="roundRect">
            <a:avLst>
              <a:gd name="adj" fmla="val 19048"/>
            </a:avLst>
          </a:prstGeom>
          <a:solidFill>
            <a:srgbClr val="00A6C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0"/>
          <p:cNvSpPr/>
          <p:nvPr/>
        </p:nvSpPr>
        <p:spPr>
          <a:xfrm>
            <a:off x="640080" y="7114032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BACKGROUND &amp; CONTEXT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640080" y="7662672"/>
            <a:ext cx="66682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16213E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Describe the urban sustainability challenge this poster addresses, and which sub-theme it sits under: Climate Resilience &amp; Nature-Based Urban Development · Clean Energy Transition &amp; Circular Economy · Waste Management &amp; Regional Green Technology Transfer ]</a:t>
            </a:r>
            <a:endParaRPr lang="en-US" sz="1400" dirty="0"/>
          </a:p>
        </p:txBody>
      </p:sp>
      <p:sp>
        <p:nvSpPr>
          <p:cNvPr id="17" name="Shape 12"/>
          <p:cNvSpPr/>
          <p:nvPr/>
        </p:nvSpPr>
        <p:spPr>
          <a:xfrm>
            <a:off x="640080" y="10030968"/>
            <a:ext cx="1463040" cy="384048"/>
          </a:xfrm>
          <a:prstGeom prst="roundRect">
            <a:avLst>
              <a:gd name="adj" fmla="val 19048"/>
            </a:avLst>
          </a:prstGeom>
          <a:solidFill>
            <a:srgbClr val="00A6C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3"/>
          <p:cNvSpPr/>
          <p:nvPr/>
        </p:nvSpPr>
        <p:spPr>
          <a:xfrm>
            <a:off x="640080" y="10030968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OBJECTIVES</a:t>
            </a:r>
            <a:endParaRPr lang="en-US" sz="1200" dirty="0"/>
          </a:p>
        </p:txBody>
      </p:sp>
      <p:sp>
        <p:nvSpPr>
          <p:cNvPr id="19" name="Text 14"/>
          <p:cNvSpPr txBox="1"/>
          <p:nvPr/>
        </p:nvSpPr>
        <p:spPr>
          <a:xfrm>
            <a:off x="640080" y="10579608"/>
            <a:ext cx="6668262" cy="1126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16213E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State what this work sets out to achieve — one to three clear objectives. ]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640080" y="12026189"/>
            <a:ext cx="2450592" cy="384048"/>
          </a:xfrm>
          <a:prstGeom prst="roundRect">
            <a:avLst>
              <a:gd name="adj" fmla="val 19048"/>
            </a:avLst>
          </a:prstGeom>
          <a:solidFill>
            <a:srgbClr val="00A6C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6"/>
          <p:cNvSpPr/>
          <p:nvPr/>
        </p:nvSpPr>
        <p:spPr>
          <a:xfrm>
            <a:off x="640080" y="12026189"/>
            <a:ext cx="24505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METHODOLOGY / APPROACH</a:t>
            </a:r>
            <a:endParaRPr lang="en-US" sz="1200" dirty="0"/>
          </a:p>
        </p:txBody>
      </p:sp>
      <p:sp>
        <p:nvSpPr>
          <p:cNvPr id="22" name="Text 17"/>
          <p:cNvSpPr txBox="1"/>
          <p:nvPr/>
        </p:nvSpPr>
        <p:spPr>
          <a:xfrm>
            <a:off x="640080" y="12574829"/>
            <a:ext cx="6668262" cy="1638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16213E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Explain how the work was carried out — research design, data sources, or implementation approach if this is a practice case rather than a study. ]</a:t>
            </a:r>
            <a:endParaRPr lang="en-US" sz="1400" dirty="0"/>
          </a:p>
        </p:txBody>
      </p:sp>
      <p:sp>
        <p:nvSpPr>
          <p:cNvPr id="23" name="Shape 18"/>
          <p:cNvSpPr/>
          <p:nvPr/>
        </p:nvSpPr>
        <p:spPr>
          <a:xfrm>
            <a:off x="640080" y="14533474"/>
            <a:ext cx="1463040" cy="384048"/>
          </a:xfrm>
          <a:prstGeom prst="roundRect">
            <a:avLst>
              <a:gd name="adj" fmla="val 19048"/>
            </a:avLst>
          </a:prstGeom>
          <a:solidFill>
            <a:srgbClr val="00A6C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19"/>
          <p:cNvSpPr/>
          <p:nvPr/>
        </p:nvSpPr>
        <p:spPr>
          <a:xfrm>
            <a:off x="640080" y="1453347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REFERENCES</a:t>
            </a:r>
            <a:endParaRPr lang="en-US" sz="1200" dirty="0"/>
          </a:p>
        </p:txBody>
      </p:sp>
      <p:sp>
        <p:nvSpPr>
          <p:cNvPr id="25" name="Text 20"/>
          <p:cNvSpPr txBox="1"/>
          <p:nvPr/>
        </p:nvSpPr>
        <p:spPr>
          <a:xfrm>
            <a:off x="640080" y="15082114"/>
            <a:ext cx="6668262" cy="1331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i="1" dirty="0">
                <a:solidFill>
                  <a:srgbClr val="5A697D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List key sources in a consistent citation style. Keep this section short — it is a poster, not a paper. ]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7811262" y="4709160"/>
            <a:ext cx="2121408" cy="384048"/>
          </a:xfrm>
          <a:prstGeom prst="roundRect">
            <a:avLst>
              <a:gd name="adj" fmla="val 19048"/>
            </a:avLst>
          </a:prstGeom>
          <a:solidFill>
            <a:srgbClr val="00A6C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2"/>
          <p:cNvSpPr/>
          <p:nvPr/>
        </p:nvSpPr>
        <p:spPr>
          <a:xfrm>
            <a:off x="7811262" y="4709160"/>
            <a:ext cx="21214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FINDINGS / RESULTS</a:t>
            </a:r>
            <a:endParaRPr lang="en-US" sz="1200" dirty="0"/>
          </a:p>
        </p:txBody>
      </p:sp>
      <p:sp>
        <p:nvSpPr>
          <p:cNvPr id="28" name="Text 23"/>
          <p:cNvSpPr txBox="1"/>
          <p:nvPr/>
        </p:nvSpPr>
        <p:spPr>
          <a:xfrm>
            <a:off x="7811262" y="5257800"/>
            <a:ext cx="6668262" cy="9217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16213E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Present your key results here — this section should lean on a chart, map, photo, or diagram rather than paragraphs of text. ]</a:t>
            </a:r>
            <a:endParaRPr lang="en-US" sz="1400" dirty="0"/>
          </a:p>
        </p:txBody>
      </p:sp>
      <p:sp>
        <p:nvSpPr>
          <p:cNvPr id="29" name="Shape 24"/>
          <p:cNvSpPr/>
          <p:nvPr/>
        </p:nvSpPr>
        <p:spPr>
          <a:xfrm>
            <a:off x="7811262" y="6499555"/>
            <a:ext cx="6668262" cy="1737360"/>
          </a:xfrm>
          <a:prstGeom prst="rect">
            <a:avLst/>
          </a:prstGeom>
          <a:solidFill>
            <a:srgbClr val="F1F9FB"/>
          </a:solidFill>
          <a:ln w="12700">
            <a:solidFill>
              <a:srgbClr val="C7D7E0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5"/>
          <p:cNvSpPr/>
          <p:nvPr/>
        </p:nvSpPr>
        <p:spPr>
          <a:xfrm>
            <a:off x="7811262" y="6499555"/>
            <a:ext cx="6668262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5A697D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Chart / map / photo 1 ]</a:t>
            </a:r>
            <a:endParaRPr lang="en-US" sz="1400" dirty="0"/>
          </a:p>
        </p:txBody>
      </p:sp>
      <p:sp>
        <p:nvSpPr>
          <p:cNvPr id="31" name="Shape 26"/>
          <p:cNvSpPr/>
          <p:nvPr/>
        </p:nvSpPr>
        <p:spPr>
          <a:xfrm>
            <a:off x="7811262" y="8511235"/>
            <a:ext cx="6668262" cy="1737360"/>
          </a:xfrm>
          <a:prstGeom prst="rect">
            <a:avLst/>
          </a:prstGeom>
          <a:solidFill>
            <a:srgbClr val="F1F9FB"/>
          </a:solidFill>
          <a:ln w="12700">
            <a:solidFill>
              <a:srgbClr val="C7D7E0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7"/>
          <p:cNvSpPr/>
          <p:nvPr/>
        </p:nvSpPr>
        <p:spPr>
          <a:xfrm>
            <a:off x="7811262" y="8511235"/>
            <a:ext cx="6668262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5A697D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Chart / map / photo 2 ]</a:t>
            </a:r>
            <a:endParaRPr lang="en-US" sz="1400" dirty="0"/>
          </a:p>
        </p:txBody>
      </p:sp>
      <p:sp>
        <p:nvSpPr>
          <p:cNvPr id="33" name="Shape 28"/>
          <p:cNvSpPr/>
          <p:nvPr/>
        </p:nvSpPr>
        <p:spPr>
          <a:xfrm>
            <a:off x="7811262" y="10614355"/>
            <a:ext cx="4754880" cy="384048"/>
          </a:xfrm>
          <a:prstGeom prst="roundRect">
            <a:avLst>
              <a:gd name="adj" fmla="val 19048"/>
            </a:avLst>
          </a:prstGeom>
          <a:solidFill>
            <a:srgbClr val="00A6C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29"/>
          <p:cNvSpPr/>
          <p:nvPr/>
        </p:nvSpPr>
        <p:spPr>
          <a:xfrm>
            <a:off x="7811262" y="10614355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POLICY RELEVANCE &amp; RECOMMENDATIONS FOR DKI JAKARTA</a:t>
            </a:r>
            <a:endParaRPr lang="en-US" sz="1200" dirty="0"/>
          </a:p>
        </p:txBody>
      </p:sp>
      <p:sp>
        <p:nvSpPr>
          <p:cNvPr id="35" name="Shape 30"/>
          <p:cNvSpPr/>
          <p:nvPr/>
        </p:nvSpPr>
        <p:spPr>
          <a:xfrm>
            <a:off x="7811262" y="11162995"/>
            <a:ext cx="6668262" cy="2468880"/>
          </a:xfrm>
          <a:prstGeom prst="roundRect">
            <a:avLst>
              <a:gd name="adj" fmla="val 2963"/>
            </a:avLst>
          </a:prstGeom>
          <a:solidFill>
            <a:srgbClr val="F1F9FB"/>
          </a:solidFill>
          <a:ln w="19050">
            <a:solidFill>
              <a:srgbClr val="00A6C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1"/>
          <p:cNvSpPr/>
          <p:nvPr/>
        </p:nvSpPr>
        <p:spPr>
          <a:xfrm>
            <a:off x="8085582" y="11345875"/>
            <a:ext cx="6119622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2000"/>
              </a:lnSpc>
              <a:buNone/>
            </a:pPr>
            <a:r>
              <a:rPr lang="en-US" sz="1400" i="1" dirty="0">
                <a:solidFill>
                  <a:srgbClr val="16213E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This is the section reviewers and policymakers will read most closely. State, in concrete terms, what DKI Jakarta's government should do differently because of this work — a specific policy, program, or investment recommendation, not a general call for "more attention." ]</a:t>
            </a:r>
            <a:endParaRPr lang="en-US" sz="1400" dirty="0"/>
          </a:p>
        </p:txBody>
      </p:sp>
      <p:sp>
        <p:nvSpPr>
          <p:cNvPr id="37" name="Shape 32"/>
          <p:cNvSpPr/>
          <p:nvPr/>
        </p:nvSpPr>
        <p:spPr>
          <a:xfrm>
            <a:off x="7811262" y="13951915"/>
            <a:ext cx="1463040" cy="384048"/>
          </a:xfrm>
          <a:prstGeom prst="roundRect">
            <a:avLst>
              <a:gd name="adj" fmla="val 19048"/>
            </a:avLst>
          </a:prstGeom>
          <a:solidFill>
            <a:srgbClr val="00A6C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3"/>
          <p:cNvSpPr/>
          <p:nvPr/>
        </p:nvSpPr>
        <p:spPr>
          <a:xfrm>
            <a:off x="7811262" y="13951915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CONCLUSION</a:t>
            </a:r>
            <a:endParaRPr lang="en-US" sz="1200" dirty="0"/>
          </a:p>
        </p:txBody>
      </p:sp>
      <p:sp>
        <p:nvSpPr>
          <p:cNvPr id="39" name="Text 34"/>
          <p:cNvSpPr txBox="1"/>
          <p:nvPr/>
        </p:nvSpPr>
        <p:spPr>
          <a:xfrm>
            <a:off x="7811262" y="14500555"/>
            <a:ext cx="6668262" cy="1126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16213E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Close with two or three sentences — what you found, and why it matters for Jakarta's path to a resilient, inclusive Top 20 Global City. ]</a:t>
            </a:r>
            <a:endParaRPr lang="en-US" sz="1400" dirty="0"/>
          </a:p>
        </p:txBody>
      </p:sp>
      <p:sp>
        <p:nvSpPr>
          <p:cNvPr id="52" name="Shape 35">
            <a:extLst>
              <a:ext uri="{FF2B5EF4-FFF2-40B4-BE49-F238E27FC236}">
                <a16:creationId xmlns:a16="http://schemas.microsoft.com/office/drawing/2014/main" id="{BFFB1BA9-8EA5-F47E-F2EF-DA176AA045B1}"/>
              </a:ext>
            </a:extLst>
          </p:cNvPr>
          <p:cNvSpPr/>
          <p:nvPr/>
        </p:nvSpPr>
        <p:spPr>
          <a:xfrm>
            <a:off x="640080" y="19122224"/>
            <a:ext cx="13839444" cy="0"/>
          </a:xfrm>
          <a:prstGeom prst="line">
            <a:avLst/>
          </a:prstGeom>
          <a:noFill/>
          <a:ln w="12700">
            <a:solidFill>
              <a:srgbClr val="DDE6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36">
            <a:extLst>
              <a:ext uri="{FF2B5EF4-FFF2-40B4-BE49-F238E27FC236}">
                <a16:creationId xmlns:a16="http://schemas.microsoft.com/office/drawing/2014/main" id="{99881F06-4478-E0F1-3A23-A53B54610619}"/>
              </a:ext>
            </a:extLst>
          </p:cNvPr>
          <p:cNvSpPr/>
          <p:nvPr/>
        </p:nvSpPr>
        <p:spPr>
          <a:xfrm>
            <a:off x="640080" y="19259384"/>
            <a:ext cx="666826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60" dirty="0">
                <a:solidFill>
                  <a:srgbClr val="05A6CE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ACKNOWLEDGEMENTS</a:t>
            </a:r>
            <a:endParaRPr lang="en-US" sz="1000" dirty="0">
              <a:solidFill>
                <a:srgbClr val="05A6CE"/>
              </a:solidFill>
            </a:endParaRPr>
          </a:p>
        </p:txBody>
      </p:sp>
      <p:sp>
        <p:nvSpPr>
          <p:cNvPr id="54" name="Text 37">
            <a:extLst>
              <a:ext uri="{FF2B5EF4-FFF2-40B4-BE49-F238E27FC236}">
                <a16:creationId xmlns:a16="http://schemas.microsoft.com/office/drawing/2014/main" id="{AEA5DD4C-AA94-C185-558C-E4F91CABBDF2}"/>
              </a:ext>
            </a:extLst>
          </p:cNvPr>
          <p:cNvSpPr/>
          <p:nvPr/>
        </p:nvSpPr>
        <p:spPr>
          <a:xfrm>
            <a:off x="640080" y="19551992"/>
            <a:ext cx="666826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5A697D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Funding sources, institutional support, or individuals to thank — optional, keep to one line. ]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1E383C-3489-846C-0958-81881233EF8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" y="4762"/>
            <a:ext cx="15120000" cy="2138400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640080" y="1234440"/>
            <a:ext cx="138394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20" dirty="0">
                <a:solidFill>
                  <a:srgbClr val="FFEE7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INTERNATIONAL SYMPOSIUM: ADVANCING URBAN SUSTAINABILITY  ·  22–24 SEPT 2026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640080" y="1691640"/>
            <a:ext cx="1383944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[ POSTER TITLE — replace this text with your poster's title ]</a:t>
            </a:r>
            <a:endParaRPr lang="en-US" sz="3800" dirty="0"/>
          </a:p>
        </p:txBody>
      </p:sp>
      <p:sp>
        <p:nvSpPr>
          <p:cNvPr id="10" name="Text 5"/>
          <p:cNvSpPr txBox="1"/>
          <p:nvPr/>
        </p:nvSpPr>
        <p:spPr>
          <a:xfrm>
            <a:off x="640080" y="3017520"/>
            <a:ext cx="138394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rgbClr val="F1F9FB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Author Name¹*, Author Name² — ¹Institution / Affiliation, ²Institution / Affiliation — *corresponding author: email@example.com ]</a:t>
            </a:r>
            <a:endParaRPr lang="en-US" sz="1700" dirty="0"/>
          </a:p>
        </p:txBody>
      </p:sp>
      <p:sp>
        <p:nvSpPr>
          <p:cNvPr id="11" name="Shape 6"/>
          <p:cNvSpPr/>
          <p:nvPr/>
        </p:nvSpPr>
        <p:spPr>
          <a:xfrm>
            <a:off x="640080" y="4709160"/>
            <a:ext cx="1298448" cy="384048"/>
          </a:xfrm>
          <a:prstGeom prst="roundRect">
            <a:avLst>
              <a:gd name="adj" fmla="val 19048"/>
            </a:avLst>
          </a:prstGeom>
          <a:solidFill>
            <a:schemeClr val="accent4">
              <a:lumMod val="7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7"/>
          <p:cNvSpPr/>
          <p:nvPr/>
        </p:nvSpPr>
        <p:spPr>
          <a:xfrm>
            <a:off x="640080" y="4709160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OVERVIEW</a:t>
            </a:r>
            <a:endParaRPr lang="en-US" sz="1200" dirty="0"/>
          </a:p>
        </p:txBody>
      </p:sp>
      <p:sp>
        <p:nvSpPr>
          <p:cNvPr id="13" name="Text 8"/>
          <p:cNvSpPr txBox="1"/>
          <p:nvPr/>
        </p:nvSpPr>
        <p:spPr>
          <a:xfrm>
            <a:off x="640080" y="5257800"/>
            <a:ext cx="6668262" cy="1536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16213E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In 100–150 words, summarise the problem, your approach, and your key finding — the message a policymaker skimming for 60 seconds should walk away with. ]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640080" y="7114032"/>
            <a:ext cx="2286000" cy="384048"/>
          </a:xfrm>
          <a:prstGeom prst="roundRect">
            <a:avLst>
              <a:gd name="adj" fmla="val 19048"/>
            </a:avLst>
          </a:prstGeom>
          <a:solidFill>
            <a:schemeClr val="accent4">
              <a:lumMod val="7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0"/>
          <p:cNvSpPr/>
          <p:nvPr/>
        </p:nvSpPr>
        <p:spPr>
          <a:xfrm>
            <a:off x="640080" y="7114032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BACKGROUND &amp; CONTEXT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640080" y="7662672"/>
            <a:ext cx="666826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16213E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Describe the urban sustainability challenge this poster addresses, and which sub-theme it sits under: Productive Economy &amp; Investment Climate · Regional Talent Networks &amp; Digital Platform / Fintech Governance · MSME Empowerment &amp; Human-Centered Urban Development ]</a:t>
            </a:r>
            <a:endParaRPr lang="en-US" sz="1400" dirty="0"/>
          </a:p>
        </p:txBody>
      </p:sp>
      <p:sp>
        <p:nvSpPr>
          <p:cNvPr id="17" name="Shape 12"/>
          <p:cNvSpPr/>
          <p:nvPr/>
        </p:nvSpPr>
        <p:spPr>
          <a:xfrm>
            <a:off x="640080" y="10030968"/>
            <a:ext cx="1463040" cy="384048"/>
          </a:xfrm>
          <a:prstGeom prst="roundRect">
            <a:avLst>
              <a:gd name="adj" fmla="val 19048"/>
            </a:avLst>
          </a:prstGeom>
          <a:solidFill>
            <a:schemeClr val="accent4">
              <a:lumMod val="7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3"/>
          <p:cNvSpPr/>
          <p:nvPr/>
        </p:nvSpPr>
        <p:spPr>
          <a:xfrm>
            <a:off x="640080" y="10030968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OBJECTIVES</a:t>
            </a:r>
            <a:endParaRPr lang="en-US" sz="1200" dirty="0"/>
          </a:p>
        </p:txBody>
      </p:sp>
      <p:sp>
        <p:nvSpPr>
          <p:cNvPr id="19" name="Text 14"/>
          <p:cNvSpPr txBox="1"/>
          <p:nvPr/>
        </p:nvSpPr>
        <p:spPr>
          <a:xfrm>
            <a:off x="640080" y="10579608"/>
            <a:ext cx="6668262" cy="1126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16213E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State what this work sets out to achieve — one to three clear objectives. ]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640080" y="12026189"/>
            <a:ext cx="2450592" cy="384048"/>
          </a:xfrm>
          <a:prstGeom prst="roundRect">
            <a:avLst>
              <a:gd name="adj" fmla="val 19048"/>
            </a:avLst>
          </a:prstGeom>
          <a:solidFill>
            <a:srgbClr val="E220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6"/>
          <p:cNvSpPr/>
          <p:nvPr/>
        </p:nvSpPr>
        <p:spPr>
          <a:xfrm>
            <a:off x="640080" y="12026189"/>
            <a:ext cx="2450592" cy="384048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METHODOLOGY / APPROACH</a:t>
            </a:r>
            <a:endParaRPr lang="en-US" sz="1200" dirty="0"/>
          </a:p>
        </p:txBody>
      </p:sp>
      <p:sp>
        <p:nvSpPr>
          <p:cNvPr id="22" name="Text 17"/>
          <p:cNvSpPr txBox="1"/>
          <p:nvPr/>
        </p:nvSpPr>
        <p:spPr>
          <a:xfrm>
            <a:off x="640080" y="12574829"/>
            <a:ext cx="6668262" cy="1638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16213E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Explain how the work was carried out — research design, data sources, or implementation approach if this is a practice case rather than a study. ]</a:t>
            </a:r>
            <a:endParaRPr lang="en-US" sz="1400" dirty="0"/>
          </a:p>
        </p:txBody>
      </p:sp>
      <p:sp>
        <p:nvSpPr>
          <p:cNvPr id="23" name="Shape 18"/>
          <p:cNvSpPr/>
          <p:nvPr/>
        </p:nvSpPr>
        <p:spPr>
          <a:xfrm>
            <a:off x="640080" y="14533474"/>
            <a:ext cx="1463040" cy="384048"/>
          </a:xfrm>
          <a:prstGeom prst="roundRect">
            <a:avLst>
              <a:gd name="adj" fmla="val 19048"/>
            </a:avLst>
          </a:prstGeom>
          <a:solidFill>
            <a:srgbClr val="E220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19"/>
          <p:cNvSpPr/>
          <p:nvPr/>
        </p:nvSpPr>
        <p:spPr>
          <a:xfrm>
            <a:off x="640080" y="14533474"/>
            <a:ext cx="1463040" cy="384048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REFERENCES</a:t>
            </a:r>
            <a:endParaRPr lang="en-US" sz="1200" dirty="0"/>
          </a:p>
        </p:txBody>
      </p:sp>
      <p:sp>
        <p:nvSpPr>
          <p:cNvPr id="25" name="Text 20"/>
          <p:cNvSpPr txBox="1"/>
          <p:nvPr/>
        </p:nvSpPr>
        <p:spPr>
          <a:xfrm>
            <a:off x="640080" y="15082114"/>
            <a:ext cx="6668262" cy="1331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i="1" dirty="0">
                <a:solidFill>
                  <a:srgbClr val="5A697D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List key sources in a consistent citation style. Keep this section short — it is a poster, not a paper. ]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7811262" y="4709160"/>
            <a:ext cx="2121408" cy="384048"/>
          </a:xfrm>
          <a:prstGeom prst="roundRect">
            <a:avLst>
              <a:gd name="adj" fmla="val 19048"/>
            </a:avLst>
          </a:prstGeom>
          <a:solidFill>
            <a:srgbClr val="E220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2"/>
          <p:cNvSpPr/>
          <p:nvPr/>
        </p:nvSpPr>
        <p:spPr>
          <a:xfrm>
            <a:off x="7811262" y="4709160"/>
            <a:ext cx="2121408" cy="384048"/>
          </a:xfrm>
          <a:prstGeom prst="rect">
            <a:avLst/>
          </a:prstGeom>
          <a:solidFill>
            <a:schemeClr val="accent4">
              <a:lumMod val="7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FINDINGS / RESULTS</a:t>
            </a:r>
            <a:endParaRPr lang="en-US" sz="1200" dirty="0"/>
          </a:p>
        </p:txBody>
      </p:sp>
      <p:sp>
        <p:nvSpPr>
          <p:cNvPr id="28" name="Text 23"/>
          <p:cNvSpPr txBox="1"/>
          <p:nvPr/>
        </p:nvSpPr>
        <p:spPr>
          <a:xfrm>
            <a:off x="7811262" y="5257800"/>
            <a:ext cx="6668262" cy="9217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16213E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Present your key results here — this section should lean on a chart, map, photo, or diagram rather than paragraphs of text. ]</a:t>
            </a:r>
            <a:endParaRPr lang="en-US" sz="1400" dirty="0"/>
          </a:p>
        </p:txBody>
      </p:sp>
      <p:sp>
        <p:nvSpPr>
          <p:cNvPr id="29" name="Shape 24"/>
          <p:cNvSpPr/>
          <p:nvPr/>
        </p:nvSpPr>
        <p:spPr>
          <a:xfrm>
            <a:off x="7811262" y="6499555"/>
            <a:ext cx="6668262" cy="1737360"/>
          </a:xfrm>
          <a:prstGeom prst="rect">
            <a:avLst/>
          </a:prstGeom>
          <a:solidFill>
            <a:srgbClr val="F1F9FB"/>
          </a:solidFill>
          <a:ln w="12700">
            <a:solidFill>
              <a:srgbClr val="C7D7E0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5"/>
          <p:cNvSpPr/>
          <p:nvPr/>
        </p:nvSpPr>
        <p:spPr>
          <a:xfrm>
            <a:off x="7811262" y="6499555"/>
            <a:ext cx="6668262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5A697D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Chart / map / photo 1 ]</a:t>
            </a:r>
            <a:endParaRPr lang="en-US" sz="1400" dirty="0"/>
          </a:p>
        </p:txBody>
      </p:sp>
      <p:sp>
        <p:nvSpPr>
          <p:cNvPr id="31" name="Shape 26"/>
          <p:cNvSpPr/>
          <p:nvPr/>
        </p:nvSpPr>
        <p:spPr>
          <a:xfrm>
            <a:off x="7811262" y="8511235"/>
            <a:ext cx="6668262" cy="1737360"/>
          </a:xfrm>
          <a:prstGeom prst="rect">
            <a:avLst/>
          </a:prstGeom>
          <a:solidFill>
            <a:srgbClr val="F1F9FB"/>
          </a:solidFill>
          <a:ln w="12700">
            <a:solidFill>
              <a:srgbClr val="C7D7E0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7"/>
          <p:cNvSpPr/>
          <p:nvPr/>
        </p:nvSpPr>
        <p:spPr>
          <a:xfrm>
            <a:off x="7811262" y="8511235"/>
            <a:ext cx="6668262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5A697D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Chart / map / photo 2 ]</a:t>
            </a:r>
            <a:endParaRPr lang="en-US" sz="1400" dirty="0"/>
          </a:p>
        </p:txBody>
      </p:sp>
      <p:sp>
        <p:nvSpPr>
          <p:cNvPr id="33" name="Shape 28"/>
          <p:cNvSpPr/>
          <p:nvPr/>
        </p:nvSpPr>
        <p:spPr>
          <a:xfrm>
            <a:off x="7811262" y="10614355"/>
            <a:ext cx="4754880" cy="384048"/>
          </a:xfrm>
          <a:prstGeom prst="roundRect">
            <a:avLst>
              <a:gd name="adj" fmla="val 19048"/>
            </a:avLst>
          </a:prstGeom>
          <a:solidFill>
            <a:srgbClr val="E220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29"/>
          <p:cNvSpPr/>
          <p:nvPr/>
        </p:nvSpPr>
        <p:spPr>
          <a:xfrm>
            <a:off x="7811262" y="10614355"/>
            <a:ext cx="4754880" cy="384048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POLICY RELEVANCE &amp; RECOMMENDATIONS FOR DKI JAKARTA</a:t>
            </a:r>
            <a:endParaRPr lang="en-US" sz="1200" dirty="0"/>
          </a:p>
        </p:txBody>
      </p:sp>
      <p:sp>
        <p:nvSpPr>
          <p:cNvPr id="35" name="Shape 30"/>
          <p:cNvSpPr/>
          <p:nvPr/>
        </p:nvSpPr>
        <p:spPr>
          <a:xfrm>
            <a:off x="7811262" y="11162995"/>
            <a:ext cx="6668262" cy="2468880"/>
          </a:xfrm>
          <a:prstGeom prst="roundRect">
            <a:avLst>
              <a:gd name="adj" fmla="val 2963"/>
            </a:avLst>
          </a:prstGeom>
          <a:solidFill>
            <a:srgbClr val="F1F9FB"/>
          </a:solidFill>
          <a:ln w="19050">
            <a:solidFill>
              <a:srgbClr val="E22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1"/>
          <p:cNvSpPr/>
          <p:nvPr/>
        </p:nvSpPr>
        <p:spPr>
          <a:xfrm>
            <a:off x="8085582" y="11345875"/>
            <a:ext cx="6119622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2000"/>
              </a:lnSpc>
              <a:buNone/>
            </a:pPr>
            <a:r>
              <a:rPr lang="en-US" sz="1400" i="1" dirty="0">
                <a:solidFill>
                  <a:srgbClr val="16213E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This is the section reviewers and policymakers will read most closely. State, in concrete terms, what DKI Jakarta's government should do differently because of this work — a specific policy, program, or investment recommendation, not a general call for "more attention." ]</a:t>
            </a:r>
            <a:endParaRPr lang="en-US" sz="1400" dirty="0"/>
          </a:p>
        </p:txBody>
      </p:sp>
      <p:sp>
        <p:nvSpPr>
          <p:cNvPr id="37" name="Shape 32"/>
          <p:cNvSpPr/>
          <p:nvPr/>
        </p:nvSpPr>
        <p:spPr>
          <a:xfrm>
            <a:off x="7811262" y="13951915"/>
            <a:ext cx="1463040" cy="384048"/>
          </a:xfrm>
          <a:prstGeom prst="roundRect">
            <a:avLst>
              <a:gd name="adj" fmla="val 19048"/>
            </a:avLst>
          </a:prstGeom>
          <a:solidFill>
            <a:srgbClr val="E220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3"/>
          <p:cNvSpPr/>
          <p:nvPr/>
        </p:nvSpPr>
        <p:spPr>
          <a:xfrm>
            <a:off x="7811262" y="13951915"/>
            <a:ext cx="1463040" cy="384048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8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CONCLUSION</a:t>
            </a:r>
            <a:endParaRPr lang="en-US" sz="1200" dirty="0"/>
          </a:p>
        </p:txBody>
      </p:sp>
      <p:sp>
        <p:nvSpPr>
          <p:cNvPr id="39" name="Text 34"/>
          <p:cNvSpPr txBox="1"/>
          <p:nvPr/>
        </p:nvSpPr>
        <p:spPr>
          <a:xfrm>
            <a:off x="7811262" y="14500555"/>
            <a:ext cx="6668262" cy="1126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16213E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Close with two or three sentences — what you found, and why it matters for Jakarta's path to a resilient, inclusive Top 20 Global City. ]</a:t>
            </a:r>
            <a:endParaRPr lang="en-US" sz="1400" dirty="0"/>
          </a:p>
        </p:txBody>
      </p:sp>
      <p:sp>
        <p:nvSpPr>
          <p:cNvPr id="40" name="Shape 35"/>
          <p:cNvSpPr/>
          <p:nvPr/>
        </p:nvSpPr>
        <p:spPr>
          <a:xfrm>
            <a:off x="640080" y="19122224"/>
            <a:ext cx="13839444" cy="0"/>
          </a:xfrm>
          <a:prstGeom prst="line">
            <a:avLst/>
          </a:prstGeom>
          <a:noFill/>
          <a:ln w="12700">
            <a:solidFill>
              <a:srgbClr val="DDE6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6"/>
          <p:cNvSpPr/>
          <p:nvPr/>
        </p:nvSpPr>
        <p:spPr>
          <a:xfrm>
            <a:off x="640080" y="19259384"/>
            <a:ext cx="666826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60" dirty="0">
                <a:solidFill>
                  <a:schemeClr val="accent4">
                    <a:lumMod val="75000"/>
                  </a:schemeClr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ACKNOWLEDGEMENTS</a:t>
            </a:r>
            <a:endParaRPr lang="en-US" sz="1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2" name="Text 37"/>
          <p:cNvSpPr/>
          <p:nvPr/>
        </p:nvSpPr>
        <p:spPr>
          <a:xfrm>
            <a:off x="640080" y="19551992"/>
            <a:ext cx="666826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5A697D"/>
                </a:solidFill>
                <a:latin typeface="Clash Grotesk" pitchFamily="34" charset="0"/>
                <a:ea typeface="Clash Grotesk" pitchFamily="34" charset="-122"/>
                <a:cs typeface="Clash Grotesk" pitchFamily="34" charset="-120"/>
              </a:rPr>
              <a:t>[ Funding sources, institutional support, or individuals to thank — optional, keep to one line. ]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1068</Words>
  <Application>Microsoft Macintosh PowerPoint</Application>
  <PresentationFormat>Custom</PresentationFormat>
  <Paragraphs>72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Clash Grotesk</vt:lpstr>
      <vt:lpstr>Space Grotesk</vt:lpstr>
      <vt:lpstr>Office Theme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Gifran</cp:lastModifiedBy>
  <cp:revision>7</cp:revision>
  <dcterms:created xsi:type="dcterms:W3CDTF">2026-09-05T17:27:40Z</dcterms:created>
  <dcterms:modified xsi:type="dcterms:W3CDTF">2026-09-05T18:18:59Z</dcterms:modified>
</cp:coreProperties>
</file>