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3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Master+xml" PartName="/ppt/slideMasters/slideMaster4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22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theme+xml" PartName="/ppt/theme/theme4.xml"/>
  <Override ContentType="application/vnd.openxmlformats-officedocument.theme+xml" PartName="/ppt/theme/theme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custom-properties+xml" PartName="/docProps/custom.xml"/>
  <Override ContentType="application/binary" PartName="/ppt/metadata"/>
  <Override ContentType="application/vnd.openxmlformats-officedocument.presentationml.notesMaster+xml" PartName="/ppt/notesMasters/notesMaster1.xml"/>
  <Override ContentType="application/vnd.openxmlformats-officedocument.presentationml.presProps+xml" PartName="/ppt/presProps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custom-properties" Target="docProps/custom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5"/>
    <p:sldMasterId id="2147483660" r:id="rId6"/>
    <p:sldMasterId id="2147483672" r:id="rId7"/>
    <p:sldMasterId id="2147483674" r:id="rId8"/>
  </p:sldMasterIdLst>
  <p:notesMasterIdLst>
    <p:notesMasterId r:id="rId9"/>
  </p:notesMasterIdLst>
  <p:sldIdLst>
    <p:sldId id="256" r:id="rId10"/>
    <p:sldId id="257" r:id="rId11"/>
    <p:sldId id="258" r:id="rId12"/>
    <p:sldId id="259" r:id="rId13"/>
    <p:sldId id="260" r:id="rId14"/>
    <p:sldId id="261" r:id="rId15"/>
    <p:sldId id="262" r:id="rId16"/>
    <p:sldId id="263" r:id="rId17"/>
    <p:sldId id="264" r:id="rId18"/>
    <p:sldId id="265" r:id="rId19"/>
    <p:sldId id="266" r:id="rId20"/>
    <p:sldId id="267" r:id="rId21"/>
    <p:sldId id="268" r:id="rId22"/>
    <p:sldId id="269" r:id="rId23"/>
    <p:sldId id="270" r:id="rId24"/>
    <p:sldId id="271" r:id="rId25"/>
    <p:sldId id="272" r:id="rId26"/>
    <p:sldId id="273" r:id="rId27"/>
    <p:sldId id="274" r:id="rId28"/>
    <p:sldId id="275" r:id="rId29"/>
    <p:sldId id="276" r:id="rId30"/>
    <p:sldId id="277" r:id="rId31"/>
  </p:sldIdLst>
  <p:sldSz cy="68580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  <p:ext uri="GoogleSlidesCustomDataVersion2">
      <go:slidesCustomData xmlns:go="http://customooxmlschemas.google.com/" r:id="rId32" roundtripDataSignature="AMtx7mjhMG4tds/h5SeNVLP0n/yf4FrzI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E8DF5CD7-AFAF-4105-BAAF-D9E20D8853D2}">
  <a:tblStyle styleId="{E8DF5CD7-AFAF-4105-BAAF-D9E20D8853D2}" styleName="Table_0">
    <a:wholeTbl>
      <a:tcTxStyle>
        <a:font>
          <a:latin typeface="Arial"/>
          <a:ea typeface="Arial"/>
          <a:cs typeface="Arial"/>
        </a:font>
        <a:srgbClr val="000000"/>
      </a:tcTx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1.xml"/><Relationship Id="rId22" Type="http://schemas.openxmlformats.org/officeDocument/2006/relationships/slide" Target="slides/slide13.xml"/><Relationship Id="rId21" Type="http://schemas.openxmlformats.org/officeDocument/2006/relationships/slide" Target="slides/slide12.xml"/><Relationship Id="rId24" Type="http://schemas.openxmlformats.org/officeDocument/2006/relationships/slide" Target="slides/slide15.xml"/><Relationship Id="rId23" Type="http://schemas.openxmlformats.org/officeDocument/2006/relationships/slide" Target="slides/slide14.xml"/><Relationship Id="rId1" Type="http://schemas.openxmlformats.org/officeDocument/2006/relationships/theme" Target="theme/theme5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notesMaster" Target="notesMasters/notesMaster1.xml"/><Relationship Id="rId26" Type="http://schemas.openxmlformats.org/officeDocument/2006/relationships/slide" Target="slides/slide17.xml"/><Relationship Id="rId25" Type="http://schemas.openxmlformats.org/officeDocument/2006/relationships/slide" Target="slides/slide16.xml"/><Relationship Id="rId28" Type="http://schemas.openxmlformats.org/officeDocument/2006/relationships/slide" Target="slides/slide19.xml"/><Relationship Id="rId27" Type="http://schemas.openxmlformats.org/officeDocument/2006/relationships/slide" Target="slides/slide18.xml"/><Relationship Id="rId5" Type="http://schemas.openxmlformats.org/officeDocument/2006/relationships/slideMaster" Target="slideMasters/slideMaster1.xml"/><Relationship Id="rId6" Type="http://schemas.openxmlformats.org/officeDocument/2006/relationships/slideMaster" Target="slideMasters/slideMaster2.xml"/><Relationship Id="rId29" Type="http://schemas.openxmlformats.org/officeDocument/2006/relationships/slide" Target="slides/slide20.xml"/><Relationship Id="rId7" Type="http://schemas.openxmlformats.org/officeDocument/2006/relationships/slideMaster" Target="slideMasters/slideMaster3.xml"/><Relationship Id="rId8" Type="http://schemas.openxmlformats.org/officeDocument/2006/relationships/slideMaster" Target="slideMasters/slideMaster4.xml"/><Relationship Id="rId31" Type="http://schemas.openxmlformats.org/officeDocument/2006/relationships/slide" Target="slides/slide22.xml"/><Relationship Id="rId30" Type="http://schemas.openxmlformats.org/officeDocument/2006/relationships/slide" Target="slides/slide21.xml"/><Relationship Id="rId11" Type="http://schemas.openxmlformats.org/officeDocument/2006/relationships/slide" Target="slides/slide2.xml"/><Relationship Id="rId10" Type="http://schemas.openxmlformats.org/officeDocument/2006/relationships/slide" Target="slides/slide1.xml"/><Relationship Id="rId32" Type="http://customschemas.google.com/relationships/presentationmetadata" Target="metadata"/><Relationship Id="rId13" Type="http://schemas.openxmlformats.org/officeDocument/2006/relationships/slide" Target="slides/slide4.xml"/><Relationship Id="rId12" Type="http://schemas.openxmlformats.org/officeDocument/2006/relationships/slide" Target="slides/slide3.xml"/><Relationship Id="rId15" Type="http://schemas.openxmlformats.org/officeDocument/2006/relationships/slide" Target="slides/slide6.xml"/><Relationship Id="rId14" Type="http://schemas.openxmlformats.org/officeDocument/2006/relationships/slide" Target="slides/slide5.xml"/><Relationship Id="rId17" Type="http://schemas.openxmlformats.org/officeDocument/2006/relationships/slide" Target="slides/slide8.xml"/><Relationship Id="rId16" Type="http://schemas.openxmlformats.org/officeDocument/2006/relationships/slide" Target="slides/slide7.xml"/><Relationship Id="rId19" Type="http://schemas.openxmlformats.org/officeDocument/2006/relationships/slide" Target="slides/slide10.xml"/><Relationship Id="rId18" Type="http://schemas.openxmlformats.org/officeDocument/2006/relationships/slide" Target="slides/slide9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00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2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524288"/>
            <a:headEnd len="sm" w="sm" type="none"/>
            <a:tailEnd len="sm" w="sm" type="none"/>
          </a:ln>
        </p:spPr>
      </p:sp>
      <p:sp>
        <p:nvSpPr>
          <p:cNvPr id="183" name="Google Shape;183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4" name="Google Shape;184;p1:notes"/>
          <p:cNvSpPr txBox="1"/>
          <p:nvPr/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fld id="{00000000-1234-1234-1234-123412341234}" type="slidenum">
              <a:rPr b="0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0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2" name="Google Shape;252;p1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7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9" name="Google Shape;259;p1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4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6" name="Google Shape;266;p1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3" name="Google Shape;273;p1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8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p1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524288"/>
            <a:headEnd len="sm" w="sm" type="none"/>
            <a:tailEnd len="sm" w="sm" type="none"/>
          </a:ln>
        </p:spPr>
      </p:sp>
      <p:sp>
        <p:nvSpPr>
          <p:cNvPr id="280" name="Google Shape;280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5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p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7" name="Google Shape;287;p1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p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3" name="Google Shape;293;p1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3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p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5" name="Google Shape;305;p1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0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p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2" name="Google Shape;312;p1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7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p19:notes"/>
          <p:cNvSpPr txBox="1"/>
          <p:nvPr/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 New Roman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/>
          </a:p>
        </p:txBody>
      </p:sp>
      <p:sp>
        <p:nvSpPr>
          <p:cNvPr id="319" name="Google Shape;319;p19:notes"/>
          <p:cNvSpPr/>
          <p:nvPr>
            <p:ph idx="2" type="sldImg"/>
          </p:nvPr>
        </p:nvSpPr>
        <p:spPr>
          <a:xfrm>
            <a:off x="882650" y="725487"/>
            <a:ext cx="4945062" cy="37099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524288"/>
            <a:headEnd len="sm" w="sm" type="none"/>
            <a:tailEnd len="sm" w="sm" type="none"/>
          </a:ln>
        </p:spPr>
      </p:sp>
      <p:sp>
        <p:nvSpPr>
          <p:cNvPr id="320" name="Google Shape;320;p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4" name="Google Shape;194;p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4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p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6" name="Google Shape;326;p2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Google Shape;332;p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3" name="Google Shape;333;p2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0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Google Shape;341;p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2" name="Google Shape;342;p2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0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2" name="Google Shape;202;p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6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8" name="Google Shape;208;p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3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5" name="Google Shape;215;p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0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524288"/>
            <a:headEnd len="sm" w="sm" type="none"/>
            <a:tailEnd len="sm" w="sm" type="none"/>
          </a:ln>
        </p:spPr>
      </p:sp>
      <p:sp>
        <p:nvSpPr>
          <p:cNvPr id="222" name="Google Shape;222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400"/>
              <a:buFont typeface="Times New Roman"/>
              <a:buNone/>
            </a:pPr>
            <a:r>
              <a:rPr lang="en-US" sz="1400">
                <a:latin typeface="Times New Roman"/>
                <a:ea typeface="Times New Roman"/>
                <a:cs typeface="Times New Roman"/>
                <a:sym typeface="Times New Roman"/>
              </a:rPr>
              <a:t>The participants can be given an opportunity to cite some examples of each</a:t>
            </a:r>
            <a:endParaRPr/>
          </a:p>
        </p:txBody>
      </p:sp>
      <p:sp>
        <p:nvSpPr>
          <p:cNvPr id="223" name="Google Shape;223;p6:notes"/>
          <p:cNvSpPr txBox="1"/>
          <p:nvPr/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fld id="{00000000-1234-1234-1234-123412341234}" type="slidenum">
              <a:rPr b="0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8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0" name="Google Shape;230;p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7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9" name="Google Shape;239;p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3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5" name="Google Shape;245;p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4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24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8" name="Google Shape;18;p24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24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2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37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37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74" name="Google Shape;74;p37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75" name="Google Shape;75;p37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3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37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38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sz="4000" cap="none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38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81" name="Google Shape;81;p38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3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38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27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" name="Google Shape;92;p27"/>
          <p:cNvSpPr txBox="1"/>
          <p:nvPr>
            <p:ph idx="1" type="body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3" name="Google Shape;93;p27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2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27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39"/>
          <p:cNvSpPr txBox="1"/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8" name="Google Shape;98;p39"/>
          <p:cNvSpPr txBox="1"/>
          <p:nvPr>
            <p:ph idx="1" type="body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9" name="Google Shape;99;p3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3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1" name="Google Shape;101;p3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40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4" name="Google Shape;104;p40"/>
          <p:cNvSpPr txBox="1"/>
          <p:nvPr>
            <p:ph idx="1" type="body"/>
          </p:nvPr>
        </p:nvSpPr>
        <p:spPr>
          <a:xfrm rot="5400000">
            <a:off x="2309019" y="-251619"/>
            <a:ext cx="4525962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" name="Google Shape;105;p4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4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4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41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sz="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41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41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112" name="Google Shape;112;p4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4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4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42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sz="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42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18" name="Google Shape;118;p42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119" name="Google Shape;119;p4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4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1" name="Google Shape;121;p4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4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4" name="Google Shape;124;p4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4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44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8" name="Google Shape;128;p44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9" name="Google Shape;129;p44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0" name="Google Shape;130;p4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45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3" name="Google Shape;133;p45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134" name="Google Shape;134;p45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135" name="Google Shape;135;p45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136" name="Google Shape;136;p45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137" name="Google Shape;137;p45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8" name="Google Shape;138;p4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9" name="Google Shape;139;p4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25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25"/>
          <p:cNvSpPr txBox="1"/>
          <p:nvPr>
            <p:ph idx="1" type="body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25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2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2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46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2" name="Google Shape;142;p46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143" name="Google Shape;143;p46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144" name="Google Shape;144;p46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5" name="Google Shape;145;p4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6" name="Google Shape;146;p4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47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sz="4000" cap="none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9" name="Google Shape;149;p47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50" name="Google Shape;150;p47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1" name="Google Shape;151;p4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2" name="Google Shape;152;p47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48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5" name="Google Shape;155;p48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56" name="Google Shape;156;p48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7" name="Google Shape;157;p4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8" name="Google Shape;158;p48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" type="objOnly">
  <p:cSld name="OBJECT_ONLY"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29"/>
          <p:cNvSpPr txBox="1"/>
          <p:nvPr>
            <p:ph idx="1" type="body"/>
          </p:nvPr>
        </p:nvSpPr>
        <p:spPr>
          <a:xfrm>
            <a:off x="457200" y="274638"/>
            <a:ext cx="8229600" cy="58515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7" name="Google Shape;167;p29"/>
          <p:cNvSpPr txBox="1"/>
          <p:nvPr>
            <p:ph idx="10" type="dt"/>
          </p:nvPr>
        </p:nvSpPr>
        <p:spPr>
          <a:xfrm>
            <a:off x="3276600" y="6477000"/>
            <a:ext cx="17526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8" name="Google Shape;168;p29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9" name="Google Shape;169;p2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" type="objOnly">
  <p:cSld name="OBJECT_ONLY"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50"/>
          <p:cNvSpPr txBox="1"/>
          <p:nvPr>
            <p:ph idx="1" type="body"/>
          </p:nvPr>
        </p:nvSpPr>
        <p:spPr>
          <a:xfrm>
            <a:off x="457200" y="274638"/>
            <a:ext cx="8229600" cy="58515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8" name="Google Shape;178;p50"/>
          <p:cNvSpPr txBox="1"/>
          <p:nvPr>
            <p:ph idx="10" type="dt"/>
          </p:nvPr>
        </p:nvSpPr>
        <p:spPr>
          <a:xfrm>
            <a:off x="3276600" y="6477000"/>
            <a:ext cx="17526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9" name="Google Shape;179;p50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0" name="Google Shape;180;p5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30"/>
          <p:cNvSpPr txBox="1"/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30"/>
          <p:cNvSpPr txBox="1"/>
          <p:nvPr>
            <p:ph idx="1" type="body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0" name="Google Shape;30;p3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3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3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31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31"/>
          <p:cNvSpPr txBox="1"/>
          <p:nvPr>
            <p:ph idx="1" type="body"/>
          </p:nvPr>
        </p:nvSpPr>
        <p:spPr>
          <a:xfrm rot="5400000">
            <a:off x="2309019" y="-251619"/>
            <a:ext cx="4525962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6" name="Google Shape;36;p3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" name="Google Shape;37;p3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3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32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sz="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" name="Google Shape;41;p32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42" name="Google Shape;42;p32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43" name="Google Shape;43;p3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3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5" name="Google Shape;45;p3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33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sz="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33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49" name="Google Shape;49;p33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50" name="Google Shape;50;p3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3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3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34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" name="Google Shape;55;p34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3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35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35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3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3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36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36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65" name="Google Shape;65;p36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66" name="Google Shape;66;p36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67" name="Google Shape;67;p36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68" name="Google Shape;68;p36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3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3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5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4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_rels/slideMaster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theme" Target="../theme/theme1.xml"/></Relationships>
</file>

<file path=ppt/slideMasters/_rels/slideMaster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4.xml"/><Relationship Id="rId2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3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1" name="Google Shape;11;p23"/>
          <p:cNvSpPr txBox="1"/>
          <p:nvPr>
            <p:ph idx="1" type="body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Google Shape;12;p2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" name="Google Shape;13;p2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" name="Google Shape;14;p2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26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6" name="Google Shape;86;p26"/>
          <p:cNvSpPr txBox="1"/>
          <p:nvPr>
            <p:ph idx="1" type="body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7" name="Google Shape;87;p26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8" name="Google Shape;88;p2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9" name="Google Shape;89;p2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28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61" name="Google Shape;161;p28"/>
          <p:cNvSpPr txBox="1"/>
          <p:nvPr>
            <p:ph idx="1" type="body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62" name="Google Shape;162;p28"/>
          <p:cNvSpPr txBox="1"/>
          <p:nvPr>
            <p:ph idx="10" type="dt"/>
          </p:nvPr>
        </p:nvSpPr>
        <p:spPr>
          <a:xfrm>
            <a:off x="3276600" y="6477000"/>
            <a:ext cx="17526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63" name="Google Shape;163;p28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64" name="Google Shape;164;p28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73" r:id="rId1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49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72" name="Google Shape;172;p49"/>
          <p:cNvSpPr txBox="1"/>
          <p:nvPr>
            <p:ph idx="1" type="body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73" name="Google Shape;173;p49"/>
          <p:cNvSpPr txBox="1"/>
          <p:nvPr>
            <p:ph idx="10" type="dt"/>
          </p:nvPr>
        </p:nvSpPr>
        <p:spPr>
          <a:xfrm>
            <a:off x="3276600" y="6477000"/>
            <a:ext cx="17526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74" name="Google Shape;174;p49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75" name="Google Shape;175;p4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75" r:id="rId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4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1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3.jpg"/><Relationship Id="rId4" Type="http://schemas.openxmlformats.org/officeDocument/2006/relationships/image" Target="../media/image9.jpg"/><Relationship Id="rId9" Type="http://schemas.openxmlformats.org/officeDocument/2006/relationships/hyperlink" Target="https://creativecommons.org/licenses/by-nc/3.0/" TargetMode="External"/><Relationship Id="rId5" Type="http://schemas.openxmlformats.org/officeDocument/2006/relationships/hyperlink" Target="https://researchleap.com/product/data-analysis/" TargetMode="External"/><Relationship Id="rId6" Type="http://schemas.openxmlformats.org/officeDocument/2006/relationships/hyperlink" Target="https://creativecommons.org/licenses/by/3.0/" TargetMode="External"/><Relationship Id="rId7" Type="http://schemas.openxmlformats.org/officeDocument/2006/relationships/image" Target="../media/image5.png"/><Relationship Id="rId8" Type="http://schemas.openxmlformats.org/officeDocument/2006/relationships/hyperlink" Target="https://www.pngall.com/team-work-png/download/13196" TargetMode="Externa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6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1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8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10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7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1"/>
          <p:cNvSpPr txBox="1"/>
          <p:nvPr>
            <p:ph type="ctrTitle"/>
          </p:nvPr>
        </p:nvSpPr>
        <p:spPr>
          <a:xfrm>
            <a:off x="304800" y="1828800"/>
            <a:ext cx="8610600" cy="152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4400"/>
              <a:buFont typeface="Gill Sans"/>
              <a:buNone/>
            </a:pPr>
            <a:r>
              <a:rPr b="0" i="0" lang="en-US" sz="4400" u="none">
                <a:solidFill>
                  <a:srgbClr val="0070C0"/>
                </a:solidFill>
                <a:latin typeface="Gill Sans"/>
                <a:ea typeface="Gill Sans"/>
                <a:cs typeface="Gill Sans"/>
                <a:sym typeface="Gill Sans"/>
              </a:rPr>
              <a:t>Introduction to Quality improvement</a:t>
            </a:r>
            <a:endParaRPr/>
          </a:p>
        </p:txBody>
      </p:sp>
      <p:sp>
        <p:nvSpPr>
          <p:cNvPr id="187" name="Google Shape;187;p1"/>
          <p:cNvSpPr txBox="1"/>
          <p:nvPr>
            <p:ph idx="1" type="subTitle"/>
          </p:nvPr>
        </p:nvSpPr>
        <p:spPr>
          <a:xfrm>
            <a:off x="1066800" y="4243387"/>
            <a:ext cx="7315200" cy="11668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3200"/>
              <a:buNone/>
            </a:pPr>
            <a:r>
              <a:rPr b="1" i="0" lang="en-US" sz="3200" u="none">
                <a:solidFill>
                  <a:srgbClr val="C00000"/>
                </a:solidFill>
                <a:latin typeface="Rosarivo"/>
                <a:ea typeface="Rosarivo"/>
                <a:cs typeface="Rosarivo"/>
                <a:sym typeface="Rosarivo"/>
              </a:rPr>
              <a:t>Ministry of health</a:t>
            </a:r>
            <a:endParaRPr/>
          </a:p>
          <a:p>
            <a:pPr indent="0" lvl="0" marL="0" rtl="0" algn="ctr">
              <a:lnSpc>
                <a:spcPct val="80000"/>
              </a:lnSpc>
              <a:spcBef>
                <a:spcPts val="640"/>
              </a:spcBef>
              <a:spcAft>
                <a:spcPts val="0"/>
              </a:spcAft>
              <a:buClr>
                <a:srgbClr val="C00000"/>
              </a:buClr>
              <a:buSzPts val="3200"/>
              <a:buNone/>
            </a:pPr>
            <a:r>
              <a:rPr b="1" i="0" lang="en-US" sz="3200" u="none">
                <a:solidFill>
                  <a:srgbClr val="C00000"/>
                </a:solidFill>
                <a:latin typeface="Rosarivo"/>
                <a:ea typeface="Rosarivo"/>
                <a:cs typeface="Rosarivo"/>
                <a:sym typeface="Rosarivo"/>
              </a:rPr>
              <a:t>Module 1</a:t>
            </a:r>
            <a:endParaRPr/>
          </a:p>
          <a:p>
            <a:pPr indent="0" lvl="0" marL="0" rt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</a:pPr>
            <a:r>
              <a:t/>
            </a:r>
            <a:endParaRPr b="1" i="0" sz="3200" u="none">
              <a:solidFill>
                <a:srgbClr val="C00000"/>
              </a:solidFill>
              <a:latin typeface="Rosarivo"/>
              <a:ea typeface="Rosarivo"/>
              <a:cs typeface="Rosarivo"/>
              <a:sym typeface="Rosarivo"/>
            </a:endParaRPr>
          </a:p>
        </p:txBody>
      </p:sp>
      <p:sp>
        <p:nvSpPr>
          <p:cNvPr id="188" name="Google Shape;188;p1"/>
          <p:cNvSpPr txBox="1"/>
          <p:nvPr/>
        </p:nvSpPr>
        <p:spPr>
          <a:xfrm>
            <a:off x="685800" y="2590800"/>
            <a:ext cx="8153400" cy="762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3200"/>
              <a:buFont typeface="Calibri"/>
              <a:buNone/>
            </a:pPr>
            <a:r>
              <a:rPr b="0" i="0" lang="en-US" sz="3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rPr>
              <a:t>  </a:t>
            </a:r>
            <a:endParaRPr/>
          </a:p>
        </p:txBody>
      </p:sp>
      <p:sp>
        <p:nvSpPr>
          <p:cNvPr id="189" name="Google Shape;189;p1"/>
          <p:cNvSpPr txBox="1"/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/>
          </a:p>
        </p:txBody>
      </p:sp>
      <p:pic>
        <p:nvPicPr>
          <p:cNvPr id="190" name="Google Shape;190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810000" y="390525"/>
            <a:ext cx="1223962" cy="1081087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191" name="Google Shape;191;p1"/>
          <p:cNvGraphicFramePr/>
          <p:nvPr/>
        </p:nvGraphicFramePr>
        <p:xfrm>
          <a:off x="685800" y="34290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{E8DF5CD7-AFAF-4105-BAAF-D9E20D8853D2}</a:tableStyleId>
              </a:tblPr>
              <a:tblGrid>
                <a:gridCol w="8229600"/>
              </a:tblGrid>
              <a:tr h="1047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030A0"/>
                        </a:buClr>
                        <a:buSzPts val="400"/>
                        <a:buFont typeface="Quattrocento Sans"/>
                        <a:buNone/>
                      </a:pPr>
                      <a:r>
                        <a:rPr b="1" i="0" lang="en-US" sz="400" u="none" cap="none" strike="noStrike">
                          <a:solidFill>
                            <a:srgbClr val="7030A0"/>
                          </a:solidFill>
                          <a:latin typeface="Quattrocento Sans"/>
                          <a:ea typeface="Quattrocento Sans"/>
                          <a:cs typeface="Quattrocento Sans"/>
                          <a:sym typeface="Quattrocento Sans"/>
                        </a:rPr>
                        <a:t> </a:t>
                      </a:r>
                      <a:endParaRPr/>
                    </a:p>
                  </a:txBody>
                  <a:tcPr marT="0" marB="0" marR="68575" marL="68575">
                    <a:solidFill>
                      <a:srgbClr val="000000"/>
                    </a:solidFill>
                  </a:tcPr>
                </a:tc>
              </a:tr>
              <a:tr h="2349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030A0"/>
                        </a:buClr>
                        <a:buSzPts val="400"/>
                        <a:buFont typeface="Quattrocento Sans"/>
                        <a:buNone/>
                      </a:pPr>
                      <a:r>
                        <a:rPr b="1" i="0" lang="en-US" sz="400" u="none" cap="none" strike="noStrike">
                          <a:solidFill>
                            <a:srgbClr val="7030A0"/>
                          </a:solidFill>
                          <a:latin typeface="Quattrocento Sans"/>
                          <a:ea typeface="Quattrocento Sans"/>
                          <a:cs typeface="Quattrocento Sans"/>
                          <a:sym typeface="Quattrocento Sans"/>
                        </a:rPr>
                        <a:t> </a:t>
                      </a:r>
                      <a:endParaRPr/>
                    </a:p>
                  </a:txBody>
                  <a:tcPr marT="0" marB="0" marR="68575" marL="68575">
                    <a:solidFill>
                      <a:srgbClr val="FFFF00"/>
                    </a:solidFill>
                  </a:tcPr>
                </a:tc>
              </a:tr>
              <a:tr h="1174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030A0"/>
                        </a:buClr>
                        <a:buSzPts val="400"/>
                        <a:buFont typeface="Quattrocento Sans"/>
                        <a:buNone/>
                      </a:pPr>
                      <a:r>
                        <a:rPr b="1" i="0" lang="en-US" sz="400" u="none" cap="none" strike="noStrike">
                          <a:solidFill>
                            <a:srgbClr val="7030A0"/>
                          </a:solidFill>
                          <a:latin typeface="Quattrocento Sans"/>
                          <a:ea typeface="Quattrocento Sans"/>
                          <a:cs typeface="Quattrocento Sans"/>
                          <a:sym typeface="Quattrocento Sans"/>
                        </a:rPr>
                        <a:t> </a:t>
                      </a:r>
                      <a:endParaRPr/>
                    </a:p>
                  </a:txBody>
                  <a:tcPr marT="0" marB="0" marR="68575" marL="68575">
                    <a:solidFill>
                      <a:srgbClr val="C0000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3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p10"/>
          <p:cNvSpPr txBox="1"/>
          <p:nvPr>
            <p:ph type="title"/>
          </p:nvPr>
        </p:nvSpPr>
        <p:spPr>
          <a:xfrm>
            <a:off x="457200" y="136525"/>
            <a:ext cx="8229600" cy="59531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br>
              <a:rPr b="1" i="0" lang="en-US" sz="4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i="0" lang="en-US" sz="4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Seven reasons for the popularity of 5S</a:t>
            </a:r>
            <a:br>
              <a:rPr b="0" i="0" lang="en-US" sz="4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endParaRPr/>
          </a:p>
        </p:txBody>
      </p:sp>
      <p:sp>
        <p:nvSpPr>
          <p:cNvPr id="255" name="Google Shape;255;p10"/>
          <p:cNvSpPr txBox="1"/>
          <p:nvPr>
            <p:ph idx="1" type="body"/>
          </p:nvPr>
        </p:nvSpPr>
        <p:spPr>
          <a:xfrm>
            <a:off x="457200" y="731837"/>
            <a:ext cx="8382000" cy="56245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514350" lvl="0" marL="51435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AutoNum type="arabicPeriod"/>
            </a:pPr>
            <a:r>
              <a:rPr b="0" i="0" lang="en-US" sz="28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Visible results enhance the generation of more and new ideas. </a:t>
            </a:r>
            <a:endParaRPr/>
          </a:p>
          <a:p>
            <a:pPr indent="-514350" lvl="0" marL="514350" marR="0" rtl="0" algn="just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AutoNum type="arabicPeriod"/>
            </a:pPr>
            <a:r>
              <a:rPr b="0" i="0" lang="en-US" sz="28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 workplace gets cleaned up and better organized.</a:t>
            </a:r>
            <a:endParaRPr/>
          </a:p>
          <a:p>
            <a:pPr indent="-514350" lvl="0" marL="514350" marR="0" rtl="0" algn="just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AutoNum type="arabicPeriod"/>
            </a:pPr>
            <a:r>
              <a:rPr b="0" i="0" lang="en-US" sz="28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Hospital and office operations become easier and safer.</a:t>
            </a:r>
            <a:endParaRPr/>
          </a:p>
          <a:p>
            <a:pPr indent="-514350" lvl="0" marL="514350" marR="0" rtl="0" algn="just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AutoNum type="arabicPeriod"/>
            </a:pPr>
            <a:r>
              <a:rPr b="0" i="0" lang="en-US" sz="28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Results are visible to everyone - insiders and outsiders.</a:t>
            </a:r>
            <a:endParaRPr/>
          </a:p>
          <a:p>
            <a:pPr indent="-514350" lvl="0" marL="51435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AutoNum type="arabicPeriod"/>
            </a:pPr>
            <a:r>
              <a:rPr b="0" i="0" lang="en-US" sz="28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People are naturally disciplined.</a:t>
            </a:r>
            <a:endParaRPr/>
          </a:p>
          <a:p>
            <a:pPr indent="-514350" lvl="0" marL="51435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AutoNum type="arabicPeriod"/>
            </a:pPr>
            <a:r>
              <a:rPr b="0" i="0" lang="en-US" sz="28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People take pride in their clean and organized workplace.</a:t>
            </a:r>
            <a:endParaRPr/>
          </a:p>
          <a:p>
            <a:pPr indent="-514350" lvl="0" marL="51435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AutoNum type="arabicPeriod"/>
            </a:pPr>
            <a:r>
              <a:rPr b="0" i="0" lang="en-US" sz="28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As a result, the workplace’s good image is sustained due to sustained quality results.</a:t>
            </a:r>
            <a:endParaRPr/>
          </a:p>
          <a:p>
            <a:pPr indent="-165100" lvl="0" marL="3429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t/>
            </a:r>
            <a:endParaRPr b="0" i="0" sz="280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6" name="Google Shape;256;p10"/>
          <p:cNvSpPr txBox="1"/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0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p11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</a:pPr>
            <a:r>
              <a:rPr b="1" i="0" lang="en-US" sz="4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1" i="0" lang="en-US" sz="4000" u="none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Continuous Quality Improvement (CQI) </a:t>
            </a:r>
            <a:endParaRPr/>
          </a:p>
        </p:txBody>
      </p:sp>
      <p:sp>
        <p:nvSpPr>
          <p:cNvPr id="262" name="Google Shape;262;p11"/>
          <p:cNvSpPr txBox="1"/>
          <p:nvPr>
            <p:ph idx="1" type="body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b="1" i="0" lang="en-US" sz="32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CQI (KAIZEN): </a:t>
            </a:r>
            <a:endParaRPr/>
          </a:p>
          <a:p>
            <a:pPr indent="-285750" lvl="1" marL="74295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</a:pPr>
            <a:r>
              <a:rPr b="0" i="0" lang="en-US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originally developed for manufacturing in Japan to improve productivity. </a:t>
            </a:r>
            <a:endParaRPr/>
          </a:p>
          <a:p>
            <a:pPr indent="-285750" lvl="1" marL="74295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</a:pPr>
            <a:r>
              <a:rPr b="0" i="0" lang="en-US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focuses on the improvement of systems and processes through the use of data. </a:t>
            </a:r>
            <a:endParaRPr/>
          </a:p>
          <a:p>
            <a:pPr indent="-285750" lvl="1" marL="74295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</a:pPr>
            <a:r>
              <a:rPr b="0" i="0" lang="en-US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closes the gaps between the current performance and the expected standards.</a:t>
            </a:r>
            <a:endParaRPr/>
          </a:p>
          <a:p>
            <a:pPr indent="-165100" lvl="0" marL="3429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t/>
            </a:r>
            <a:endParaRPr b="0" i="0" sz="2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3" name="Google Shape;263;p11"/>
          <p:cNvSpPr txBox="1"/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7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p12"/>
          <p:cNvSpPr txBox="1"/>
          <p:nvPr>
            <p:ph type="title"/>
          </p:nvPr>
        </p:nvSpPr>
        <p:spPr>
          <a:xfrm>
            <a:off x="457200" y="274637"/>
            <a:ext cx="8229600" cy="7159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4000"/>
              <a:buFont typeface="Calibri"/>
              <a:buNone/>
            </a:pPr>
            <a:r>
              <a:rPr b="1" i="0" lang="en-US" sz="4000" u="none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Total Quality Management (TQM) </a:t>
            </a:r>
            <a:endParaRPr/>
          </a:p>
        </p:txBody>
      </p:sp>
      <p:sp>
        <p:nvSpPr>
          <p:cNvPr id="269" name="Google Shape;269;p12"/>
          <p:cNvSpPr txBox="1"/>
          <p:nvPr>
            <p:ph idx="1" type="body"/>
          </p:nvPr>
        </p:nvSpPr>
        <p:spPr>
          <a:xfrm>
            <a:off x="457200" y="1219200"/>
            <a:ext cx="8229600" cy="4906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85750" lvl="1" marL="74295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</a:pPr>
            <a:r>
              <a:rPr b="0" i="0" lang="en-US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TQM is a comprehensive and participatory approach to ensure the quality of services. </a:t>
            </a:r>
            <a:endParaRPr/>
          </a:p>
          <a:p>
            <a:pPr indent="-285750" lvl="1" marL="742950" marR="0" rtl="0" algn="just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</a:pPr>
            <a:r>
              <a:rPr b="0" i="0" lang="en-US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 health service delivery, TQM aims to embed awareness of quality in all healthcare processes. </a:t>
            </a:r>
            <a:endParaRPr/>
          </a:p>
          <a:p>
            <a:pPr indent="-285750" lvl="1" marL="742950" marR="0" rtl="0" algn="just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</a:pPr>
            <a:r>
              <a:rPr b="0" i="0" lang="en-US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It involves improvement of the work environment through 5S and work process through CQI. </a:t>
            </a:r>
            <a:endParaRPr/>
          </a:p>
          <a:p>
            <a:pPr indent="-285750" lvl="1" marL="742950" marR="0" rtl="0" algn="just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</a:pPr>
            <a:r>
              <a:rPr b="0" i="0" lang="en-US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This information is summarized in the figures in the next two slides:</a:t>
            </a:r>
            <a:endParaRPr/>
          </a:p>
        </p:txBody>
      </p:sp>
      <p:sp>
        <p:nvSpPr>
          <p:cNvPr id="270" name="Google Shape;270;p12"/>
          <p:cNvSpPr txBox="1"/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4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p13"/>
          <p:cNvSpPr txBox="1"/>
          <p:nvPr>
            <p:ph type="title"/>
          </p:nvPr>
        </p:nvSpPr>
        <p:spPr>
          <a:xfrm>
            <a:off x="457200" y="136525"/>
            <a:ext cx="8229600" cy="7778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br>
              <a:rPr b="1" i="0" lang="en-US" sz="4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i="0" lang="en-US" sz="4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5S-KAIZEN-TQM</a:t>
            </a:r>
            <a:br>
              <a:rPr b="1" i="0" lang="en-US" sz="4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endParaRPr/>
          </a:p>
        </p:txBody>
      </p:sp>
      <p:sp>
        <p:nvSpPr>
          <p:cNvPr id="276" name="Google Shape;276;p13"/>
          <p:cNvSpPr txBox="1"/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/>
          </a:p>
        </p:txBody>
      </p:sp>
      <p:pic>
        <p:nvPicPr>
          <p:cNvPr id="277" name="Google Shape;277;p13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09600" y="1066800"/>
            <a:ext cx="7848600" cy="54102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524288"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p14"/>
          <p:cNvSpPr txBox="1"/>
          <p:nvPr>
            <p:ph type="title"/>
          </p:nvPr>
        </p:nvSpPr>
        <p:spPr>
          <a:xfrm>
            <a:off x="533400" y="304800"/>
            <a:ext cx="7696200" cy="91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3600"/>
              <a:buFont typeface="Times New Roman"/>
              <a:buNone/>
            </a:pPr>
            <a:r>
              <a:rPr b="1" i="0" lang="en-US" sz="3600" u="none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What is Quality Improvement?</a:t>
            </a:r>
            <a:endParaRPr/>
          </a:p>
        </p:txBody>
      </p:sp>
      <p:sp>
        <p:nvSpPr>
          <p:cNvPr id="283" name="Google Shape;283;p14"/>
          <p:cNvSpPr txBox="1"/>
          <p:nvPr>
            <p:ph idx="1" type="body"/>
          </p:nvPr>
        </p:nvSpPr>
        <p:spPr>
          <a:xfrm>
            <a:off x="609600" y="1447800"/>
            <a:ext cx="7543800" cy="4343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0" i="0" lang="en-US" sz="28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Applying appropriate methods to close the gap between current and expected level of quality/performance as defined by standards</a:t>
            </a:r>
            <a:endParaRPr/>
          </a:p>
          <a:p>
            <a:pPr indent="-342900" lvl="0" marL="342900" marR="0" rtl="0" algn="l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t/>
            </a:r>
            <a:endParaRPr b="0" i="0" sz="2800" u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42900" lvl="0" marL="342900" marR="0" rtl="0" algn="l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</a:pPr>
            <a:r>
              <a:rPr b="0" i="0" lang="en-US" sz="28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It is a management science that identifies and improves where gaps exist between services actually provided and the expectations for services</a:t>
            </a:r>
            <a:endParaRPr/>
          </a:p>
          <a:p>
            <a:pPr indent="-165100" lvl="0" marL="342900" marR="0" rtl="0" algn="l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t/>
            </a:r>
            <a:endParaRPr b="0" i="0" sz="2800" u="non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42900" lvl="0" marL="342900" marR="0" rtl="0" algn="l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0" i="0" lang="en-US" sz="28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Systematically improving  service quality by addressing the gaps between current practices and desired standards</a:t>
            </a:r>
            <a:endParaRPr/>
          </a:p>
          <a:p>
            <a:pPr indent="-165100" lvl="0" marL="342900" marR="0" rtl="0" algn="l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t/>
            </a:r>
            <a:endParaRPr b="0" i="0" sz="2800" u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165100" lvl="0" marL="3429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t/>
            </a:r>
            <a:endParaRPr b="0" i="0" sz="2800" u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84" name="Google Shape;284;p14"/>
          <p:cNvSpPr txBox="1"/>
          <p:nvPr/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8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15"/>
          <p:cNvSpPr txBox="1"/>
          <p:nvPr>
            <p:ph type="title"/>
          </p:nvPr>
        </p:nvSpPr>
        <p:spPr>
          <a:xfrm>
            <a:off x="323850" y="333375"/>
            <a:ext cx="8229600" cy="9350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33"/>
              </a:buClr>
              <a:buSzPts val="4400"/>
              <a:buFont typeface="Calibri"/>
              <a:buNone/>
            </a:pPr>
            <a:r>
              <a:rPr b="1" i="0" lang="en-US" sz="4400" u="none">
                <a:solidFill>
                  <a:srgbClr val="990033"/>
                </a:solidFill>
                <a:latin typeface="Calibri"/>
                <a:ea typeface="Calibri"/>
                <a:cs typeface="Calibri"/>
                <a:sym typeface="Calibri"/>
              </a:rPr>
              <a:t>Fundamental Concept of QI</a:t>
            </a:r>
            <a:endParaRPr/>
          </a:p>
        </p:txBody>
      </p:sp>
      <p:sp>
        <p:nvSpPr>
          <p:cNvPr id="290" name="Google Shape;290;p15"/>
          <p:cNvSpPr txBox="1"/>
          <p:nvPr>
            <p:ph idx="1" type="body"/>
          </p:nvPr>
        </p:nvSpPr>
        <p:spPr>
          <a:xfrm>
            <a:off x="457200" y="1600200"/>
            <a:ext cx="8435975" cy="487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54012" lvl="0" marL="354012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990033"/>
              </a:buClr>
              <a:buSzPts val="2800"/>
              <a:buFont typeface="Trebuchet MS"/>
              <a:buChar char="●"/>
            </a:pPr>
            <a:r>
              <a:rPr b="0" i="0" lang="en-US" sz="280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Improvement requires change, but not every change is an improvement.</a:t>
            </a:r>
            <a:endParaRPr/>
          </a:p>
          <a:p>
            <a:pPr indent="-354012" lvl="0" marL="354012" marR="0" rtl="0" algn="l">
              <a:lnSpc>
                <a:spcPct val="150000"/>
              </a:lnSpc>
              <a:spcBef>
                <a:spcPts val="560"/>
              </a:spcBef>
              <a:spcAft>
                <a:spcPts val="0"/>
              </a:spcAft>
              <a:buClr>
                <a:srgbClr val="990033"/>
              </a:buClr>
              <a:buSzPts val="2800"/>
              <a:buFont typeface="Trebuchet MS"/>
              <a:buChar char="●"/>
            </a:pPr>
            <a:r>
              <a:rPr b="0" i="0" lang="en-US" sz="280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And not every change is necessary (Changes must be tested/PDSA)</a:t>
            </a:r>
            <a:endParaRPr/>
          </a:p>
          <a:p>
            <a:pPr indent="-354012" lvl="0" marL="354012" marR="0" rtl="0" algn="l">
              <a:lnSpc>
                <a:spcPct val="150000"/>
              </a:lnSpc>
              <a:spcBef>
                <a:spcPts val="560"/>
              </a:spcBef>
              <a:spcAft>
                <a:spcPts val="0"/>
              </a:spcAft>
              <a:buClr>
                <a:srgbClr val="990033"/>
              </a:buClr>
              <a:buSzPts val="2800"/>
              <a:buFont typeface="Trebuchet MS"/>
              <a:buChar char="●"/>
            </a:pPr>
            <a:r>
              <a:rPr b="0" i="0" lang="en-US" sz="280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If a system is not changed, it will continue to achieve the same results</a:t>
            </a:r>
            <a:endParaRPr/>
          </a:p>
          <a:p>
            <a:pPr indent="-354012" lvl="0" marL="354012" marR="0" rtl="0" algn="l">
              <a:lnSpc>
                <a:spcPct val="150000"/>
              </a:lnSpc>
              <a:spcBef>
                <a:spcPts val="560"/>
              </a:spcBef>
              <a:spcAft>
                <a:spcPts val="0"/>
              </a:spcAft>
              <a:buClr>
                <a:srgbClr val="990033"/>
              </a:buClr>
              <a:buSzPts val="2800"/>
              <a:buFont typeface="Trebuchet MS"/>
              <a:buChar char="●"/>
            </a:pPr>
            <a:r>
              <a:rPr b="0" i="1" lang="en-US" sz="2800" u="none">
                <a:solidFill>
                  <a:srgbClr val="990000"/>
                </a:solidFill>
                <a:latin typeface="Calibri"/>
                <a:ea typeface="Calibri"/>
                <a:cs typeface="Calibri"/>
                <a:sym typeface="Calibri"/>
              </a:rPr>
              <a:t>Performance is a characteristic of the system</a:t>
            </a: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4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p16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4400"/>
              <a:buFont typeface="Calibri"/>
              <a:buNone/>
            </a:pPr>
            <a:r>
              <a:rPr b="1" i="0" lang="en-US" sz="4400" u="non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Principles of QI </a:t>
            </a:r>
            <a:endParaRPr/>
          </a:p>
        </p:txBody>
      </p:sp>
      <p:sp>
        <p:nvSpPr>
          <p:cNvPr id="296" name="Google Shape;296;p16"/>
          <p:cNvSpPr txBox="1"/>
          <p:nvPr>
            <p:ph idx="1" type="body"/>
          </p:nvPr>
        </p:nvSpPr>
        <p:spPr>
          <a:xfrm>
            <a:off x="457200" y="1600200"/>
            <a:ext cx="8229600" cy="525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85750" lvl="1" marL="7429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oto Sans Symbols"/>
              <a:buChar char="▪"/>
            </a:pPr>
            <a:r>
              <a:rPr b="0" i="0" lang="en-US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Client focus</a:t>
            </a:r>
            <a:endParaRPr/>
          </a:p>
          <a:p>
            <a:pPr indent="-107950" lvl="1" marL="74295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oto Sans Symbols"/>
              <a:buNone/>
            </a:pPr>
            <a:r>
              <a:t/>
            </a:r>
            <a:endParaRPr b="0" i="0" sz="2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85750" lvl="1" marL="74295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oto Sans Symbols"/>
              <a:buChar char="▪"/>
            </a:pPr>
            <a:r>
              <a:rPr b="0" i="0" lang="en-US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Focus on processes and systems</a:t>
            </a:r>
            <a:endParaRPr/>
          </a:p>
          <a:p>
            <a:pPr indent="-285750" lvl="1" marL="74295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t/>
            </a:r>
            <a:endParaRPr b="0" i="0" sz="2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85750" lvl="1" marL="74295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oto Sans Symbols"/>
              <a:buChar char="▪"/>
            </a:pPr>
            <a:r>
              <a:rPr b="0" i="0" lang="en-US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Data Use</a:t>
            </a:r>
            <a:endParaRPr/>
          </a:p>
          <a:p>
            <a:pPr indent="-107950" lvl="1" marL="74295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oto Sans Symbols"/>
              <a:buNone/>
            </a:pPr>
            <a:r>
              <a:t/>
            </a:r>
            <a:endParaRPr b="0" i="0" sz="2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07950" lvl="1" marL="74295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oto Sans Symbols"/>
              <a:buNone/>
            </a:pPr>
            <a:r>
              <a:t/>
            </a:r>
            <a:endParaRPr b="0" i="0" sz="2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07950" lvl="1" marL="74295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oto Sans Symbols"/>
              <a:buNone/>
            </a:pPr>
            <a:r>
              <a:t/>
            </a:r>
            <a:endParaRPr b="0" i="0" sz="2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85750" lvl="1" marL="74295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oto Sans Symbols"/>
              <a:buChar char="▪"/>
            </a:pPr>
            <a:r>
              <a:rPr b="0" i="0" lang="en-US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Teamwork</a:t>
            </a:r>
            <a:endParaRPr/>
          </a:p>
          <a:p>
            <a:pPr indent="-107950" lvl="1" marL="74295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oto Sans Symbols"/>
              <a:buNone/>
            </a:pPr>
            <a:r>
              <a:t/>
            </a:r>
            <a:endParaRPr b="0" i="0" sz="2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65100" lvl="0" marL="3429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t/>
            </a:r>
            <a:endParaRPr b="0" i="0" sz="2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7" name="Google Shape;297;p16"/>
          <p:cNvSpPr txBox="1"/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/>
          </a:p>
        </p:txBody>
      </p:sp>
      <p:pic>
        <p:nvPicPr>
          <p:cNvPr descr="A hand holding a magnifying glass&#10;&#10;Description automatically generated with medium confidence" id="298" name="Google Shape;298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200400" y="1370012"/>
            <a:ext cx="1828800" cy="11811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close-up of a circuit board&#10;&#10;Description automatically generated with low confidence" id="299" name="Google Shape;299;p1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827337" y="3213100"/>
            <a:ext cx="1828800" cy="1306512"/>
          </a:xfrm>
          <a:prstGeom prst="rect">
            <a:avLst/>
          </a:prstGeom>
          <a:noFill/>
          <a:ln>
            <a:noFill/>
          </a:ln>
        </p:spPr>
      </p:pic>
      <p:sp>
        <p:nvSpPr>
          <p:cNvPr id="300" name="Google Shape;300;p16"/>
          <p:cNvSpPr txBox="1"/>
          <p:nvPr/>
        </p:nvSpPr>
        <p:spPr>
          <a:xfrm>
            <a:off x="3621087" y="6188075"/>
            <a:ext cx="1712912" cy="50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</a:pPr>
            <a:r>
              <a:rPr b="0" i="0" lang="en-US" sz="900" u="sng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This Photo</a:t>
            </a:r>
            <a:r>
              <a:rPr b="0" i="0" lang="en-US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This Photo by Unknown Author is licensed under </a:t>
            </a:r>
            <a:r>
              <a:rPr b="0" i="0" lang="en-US" sz="900" u="sng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  <a:hlinkClick r:id="rId6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CC BY</a:t>
            </a:r>
            <a:endParaRPr/>
          </a:p>
        </p:txBody>
      </p:sp>
      <p:pic>
        <p:nvPicPr>
          <p:cNvPr descr="Icon&#10;&#10;Description automatically generated" id="301" name="Google Shape;301;p16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2911475" y="4724400"/>
            <a:ext cx="2606675" cy="1997075"/>
          </a:xfrm>
          <a:prstGeom prst="rect">
            <a:avLst/>
          </a:prstGeom>
          <a:noFill/>
          <a:ln>
            <a:noFill/>
          </a:ln>
        </p:spPr>
      </p:pic>
      <p:sp>
        <p:nvSpPr>
          <p:cNvPr id="302" name="Google Shape;302;p16"/>
          <p:cNvSpPr txBox="1"/>
          <p:nvPr/>
        </p:nvSpPr>
        <p:spPr>
          <a:xfrm>
            <a:off x="3200400" y="6946900"/>
            <a:ext cx="2317750" cy="3698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</a:pPr>
            <a:r>
              <a:rPr b="0" i="0" lang="en-US" sz="900" u="sng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  <a:hlinkClick r:id="rId8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This Photo</a:t>
            </a:r>
            <a:r>
              <a:rPr b="0" i="0" lang="en-US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This Photo by Unknown Author is licensed under </a:t>
            </a:r>
            <a:r>
              <a:rPr b="0" i="0" lang="en-US" sz="900" u="sng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  <a:hlinkClick r:id="rId9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CC BY-NC</a:t>
            </a:r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6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p17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4800"/>
              <a:buFont typeface="Calibri"/>
              <a:buNone/>
            </a:pPr>
            <a:r>
              <a:rPr b="1" i="0" lang="en-US" sz="4800" u="none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4 steps in QI </a:t>
            </a:r>
            <a:endParaRPr/>
          </a:p>
        </p:txBody>
      </p:sp>
      <p:sp>
        <p:nvSpPr>
          <p:cNvPr id="308" name="Google Shape;308;p17"/>
          <p:cNvSpPr txBox="1"/>
          <p:nvPr>
            <p:ph idx="1" type="body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b="0" i="0" lang="en-US" sz="32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Step 1: </a:t>
            </a:r>
            <a:r>
              <a:rPr b="1" i="1" lang="en-US" sz="3200" u="non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Identify </a:t>
            </a:r>
            <a:r>
              <a:rPr b="0" i="1" lang="en-US" sz="32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 problem. </a:t>
            </a:r>
            <a:r>
              <a:rPr b="0" i="1" lang="en-US" sz="2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How to identify problems?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b="0" i="1" lang="en-US" sz="32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0" i="0" lang="en-US" sz="32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Step 2: </a:t>
            </a:r>
            <a:r>
              <a:rPr b="1" i="0" lang="en-US" sz="3200" u="non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Analyze </a:t>
            </a:r>
            <a:r>
              <a:rPr b="0" i="0" lang="en-US" sz="32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 problem. </a:t>
            </a:r>
            <a:r>
              <a:rPr b="0" i="1" lang="en-US" sz="2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 purpose is to measure performance of the process or system that produces the effect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b="0" i="1" lang="en-US" sz="32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0" i="0" lang="en-US" sz="32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Step 3:</a:t>
            </a:r>
            <a:r>
              <a:rPr b="1" i="0" lang="en-US" sz="3200" u="non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1" i="1" lang="en-US" sz="3200" u="non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Develop </a:t>
            </a:r>
            <a:r>
              <a:rPr b="0" i="1" lang="en-US" sz="32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possible solutions to the problem (improvement changes) 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b="0" i="0" lang="en-US" sz="32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Step 4: </a:t>
            </a:r>
            <a:r>
              <a:rPr b="1" i="1" lang="en-US" sz="3200" u="non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Test /implement </a:t>
            </a:r>
            <a:r>
              <a:rPr b="0" i="1" lang="en-US" sz="32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 possible solutions</a:t>
            </a:r>
            <a:endParaRPr b="0" i="0" sz="320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39700" lvl="0" marL="3429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t/>
            </a:r>
            <a:endParaRPr b="0" i="0" sz="320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9" name="Google Shape;309;p17"/>
          <p:cNvSpPr txBox="1"/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3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p18"/>
          <p:cNvSpPr txBox="1"/>
          <p:nvPr>
            <p:ph type="title"/>
          </p:nvPr>
        </p:nvSpPr>
        <p:spPr>
          <a:xfrm>
            <a:off x="457200" y="274637"/>
            <a:ext cx="8229600" cy="7159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4400"/>
              <a:buFont typeface="Calibri"/>
              <a:buNone/>
            </a:pPr>
            <a:r>
              <a:rPr b="1" i="0" lang="en-US" sz="4400" u="none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Testing changes </a:t>
            </a:r>
            <a:endParaRPr/>
          </a:p>
        </p:txBody>
      </p:sp>
      <p:sp>
        <p:nvSpPr>
          <p:cNvPr id="315" name="Google Shape;315;p18"/>
          <p:cNvSpPr txBox="1"/>
          <p:nvPr>
            <p:ph idx="1" type="body"/>
          </p:nvPr>
        </p:nvSpPr>
        <p:spPr>
          <a:xfrm>
            <a:off x="457200" y="990600"/>
            <a:ext cx="8229600" cy="57308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b="0" i="0" lang="en-US" sz="32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 process used to test proposed solutions (changes) is the PDSA Cycle. </a:t>
            </a:r>
            <a:endParaRPr/>
          </a:p>
          <a:p>
            <a:pPr indent="-342900" lvl="0" marL="342900" marR="0" rtl="0" algn="l">
              <a:lnSpc>
                <a:spcPct val="90000"/>
              </a:lnSpc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</a:pPr>
            <a:r>
              <a:rPr b="0" i="0" lang="en-US" sz="36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 </a:t>
            </a:r>
            <a:r>
              <a:rPr b="1" i="0" lang="en-US" sz="3600" u="non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Plan – Do – Study – Act cycle </a:t>
            </a:r>
            <a:r>
              <a:rPr b="0" i="0" lang="en-US" sz="36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involves;</a:t>
            </a:r>
            <a:endParaRPr/>
          </a:p>
          <a:p>
            <a:pPr indent="-285750" lvl="1" marL="742950" marR="0" rtl="0" algn="l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Clr>
                <a:srgbClr val="C00000"/>
              </a:buClr>
              <a:buSzPts val="2800"/>
              <a:buFont typeface="Arial"/>
              <a:buChar char="–"/>
            </a:pPr>
            <a:r>
              <a:rPr b="1" i="0" lang="en-US" sz="2800" u="none" cap="none" strike="noStrik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Plan:</a:t>
            </a:r>
            <a:r>
              <a:rPr b="1" i="0" lang="en-US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0" i="0" lang="en-US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Includes what activity to be done, by whom, when and resources required</a:t>
            </a:r>
            <a:endParaRPr/>
          </a:p>
          <a:p>
            <a:pPr indent="-285750" lvl="1" marL="742950" marR="0" rtl="0" algn="l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Clr>
                <a:srgbClr val="C00000"/>
              </a:buClr>
              <a:buSzPts val="2800"/>
              <a:buFont typeface="Arial"/>
              <a:buChar char="–"/>
            </a:pPr>
            <a:r>
              <a:rPr b="1" i="0" lang="en-US" sz="2800" u="none" cap="none" strike="noStrik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Do</a:t>
            </a:r>
            <a:r>
              <a:rPr b="1" i="0" lang="en-US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 </a:t>
            </a:r>
            <a:r>
              <a:rPr b="0" i="0" lang="en-US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Execution of the plan</a:t>
            </a:r>
            <a:endParaRPr/>
          </a:p>
          <a:p>
            <a:pPr indent="-285750" lvl="1" marL="742950" marR="0" rtl="0" algn="l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Clr>
                <a:srgbClr val="C00000"/>
              </a:buClr>
              <a:buSzPts val="2800"/>
              <a:buFont typeface="Arial"/>
              <a:buChar char="–"/>
            </a:pPr>
            <a:r>
              <a:rPr b="1" i="0" lang="en-US" sz="2800" u="none" cap="none" strike="noStrik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Study: </a:t>
            </a:r>
            <a:r>
              <a:rPr b="0" i="0" lang="en-US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Time has to be set aside to analyze the data and study the results</a:t>
            </a:r>
            <a:endParaRPr/>
          </a:p>
          <a:p>
            <a:pPr indent="-285750" lvl="1" marL="742950" marR="0" rtl="0" algn="l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Clr>
                <a:srgbClr val="C00000"/>
              </a:buClr>
              <a:buSzPts val="2800"/>
              <a:buFont typeface="Arial"/>
              <a:buChar char="–"/>
            </a:pPr>
            <a:r>
              <a:rPr b="1" i="0" lang="en-US" sz="2800" u="none" cap="none" strike="noStrik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Act: </a:t>
            </a:r>
            <a:r>
              <a:rPr b="0" i="0" lang="en-US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This has to be rationally based on what was learned</a:t>
            </a:r>
            <a:endParaRPr/>
          </a:p>
          <a:p>
            <a:pPr indent="-165100" lvl="0" marL="3429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t/>
            </a:r>
            <a:endParaRPr b="0" i="0" sz="2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6" name="Google Shape;316;p18"/>
          <p:cNvSpPr txBox="1"/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p19"/>
          <p:cNvSpPr txBox="1"/>
          <p:nvPr>
            <p:ph idx="4294967295" type="title"/>
          </p:nvPr>
        </p:nvSpPr>
        <p:spPr>
          <a:xfrm>
            <a:off x="0" y="152400"/>
            <a:ext cx="8229600" cy="609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46C0A"/>
              </a:buClr>
              <a:buSzPts val="4400"/>
              <a:buFont typeface="Calibri"/>
              <a:buNone/>
            </a:pPr>
            <a:r>
              <a:rPr b="0" i="0" lang="en-US" sz="4400" u="none" cap="none" strike="noStrike">
                <a:solidFill>
                  <a:srgbClr val="E46C0A"/>
                </a:solidFill>
                <a:latin typeface="Calibri"/>
                <a:ea typeface="Calibri"/>
                <a:cs typeface="Calibri"/>
                <a:sym typeface="Calibri"/>
              </a:rPr>
              <a:t>Step 4: Test = PDSA Cycle</a:t>
            </a:r>
            <a:endParaRPr/>
          </a:p>
        </p:txBody>
      </p:sp>
      <p:pic>
        <p:nvPicPr>
          <p:cNvPr id="323" name="Google Shape;323;p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04800" y="738187"/>
            <a:ext cx="8839200" cy="58150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2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b="0" i="0" lang="en-US" sz="4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1" i="0" lang="en-US" sz="4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Objectives</a:t>
            </a:r>
            <a:endParaRPr/>
          </a:p>
        </p:txBody>
      </p:sp>
      <p:sp>
        <p:nvSpPr>
          <p:cNvPr id="197" name="Google Shape;197;p2"/>
          <p:cNvSpPr txBox="1"/>
          <p:nvPr>
            <p:ph idx="1" type="body"/>
          </p:nvPr>
        </p:nvSpPr>
        <p:spPr>
          <a:xfrm>
            <a:off x="457200" y="1600200"/>
            <a:ext cx="8229600" cy="50133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514350" lvl="0" marL="5143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AutoNum type="arabicPeriod"/>
            </a:pPr>
            <a:r>
              <a:rPr b="0" i="0" lang="en-US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To define quality, quality of healthcare &amp; quality Improvement.</a:t>
            </a:r>
            <a:endParaRPr/>
          </a:p>
          <a:p>
            <a:pPr indent="-514350" lvl="0" marL="51435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AutoNum type="arabicPeriod"/>
            </a:pPr>
            <a:r>
              <a:rPr b="0" i="0" lang="en-US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To acquaint learners with the basics of the 5S model.</a:t>
            </a:r>
            <a:endParaRPr/>
          </a:p>
          <a:p>
            <a:pPr indent="-514350" lvl="0" marL="51435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AutoNum type="arabicPeriod"/>
            </a:pPr>
            <a:r>
              <a:rPr b="0" i="0" lang="en-US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To establish the relevance of CQI -TQM. </a:t>
            </a:r>
            <a:endParaRPr/>
          </a:p>
          <a:p>
            <a:pPr indent="-514350" lvl="0" marL="51435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AutoNum type="arabicPeriod"/>
            </a:pPr>
            <a:r>
              <a:rPr b="0" i="0" lang="en-US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To highlight to the learners on the QI principles &amp; steps </a:t>
            </a:r>
            <a:endParaRPr/>
          </a:p>
        </p:txBody>
      </p:sp>
      <p:sp>
        <p:nvSpPr>
          <p:cNvPr id="198" name="Google Shape;198;p2"/>
          <p:cNvSpPr txBox="1"/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/>
          </a:p>
        </p:txBody>
      </p:sp>
      <p:pic>
        <p:nvPicPr>
          <p:cNvPr id="199" name="Google Shape;199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344987" y="4800600"/>
            <a:ext cx="4189412" cy="1812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7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Google Shape;328;p20"/>
          <p:cNvSpPr txBox="1"/>
          <p:nvPr>
            <p:ph type="title"/>
          </p:nvPr>
        </p:nvSpPr>
        <p:spPr>
          <a:xfrm>
            <a:off x="852487" y="304800"/>
            <a:ext cx="6172200" cy="609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b="1" i="0" lang="en-US" sz="36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Quality Improvement Tools</a:t>
            </a:r>
            <a:endParaRPr/>
          </a:p>
        </p:txBody>
      </p:sp>
      <p:sp>
        <p:nvSpPr>
          <p:cNvPr id="329" name="Google Shape;329;p20"/>
          <p:cNvSpPr txBox="1"/>
          <p:nvPr>
            <p:ph idx="1" type="body"/>
          </p:nvPr>
        </p:nvSpPr>
        <p:spPr>
          <a:xfrm>
            <a:off x="152400" y="1219200"/>
            <a:ext cx="6172200" cy="5334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1" i="0" lang="en-US" sz="28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Brainstorming: </a:t>
            </a:r>
            <a:r>
              <a:rPr b="0" i="1" lang="en-US" sz="28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 way for a group to generate as many ideas as possible in a very short time by tapping into group knowledge, experience, and individual creativity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1" i="0" lang="en-US" sz="28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Flow chart</a:t>
            </a:r>
            <a:r>
              <a:rPr b="0" i="0" lang="en-US" sz="28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 </a:t>
            </a:r>
            <a:r>
              <a:rPr b="0" i="1" lang="en-US" sz="28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Explains the process of doing something from beginning to end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1" i="0" lang="en-US" sz="28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Cause and effect diagram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b="1" i="0" lang="en-US" sz="28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1" i="0" lang="en-US" sz="28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Run chart </a:t>
            </a:r>
            <a:r>
              <a:rPr b="0" i="1" lang="en-US" sz="2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example in next slide  </a:t>
            </a:r>
            <a:endParaRPr b="0" i="1" sz="280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65100" lvl="0" marL="3429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t/>
            </a:r>
            <a:endParaRPr b="0" i="0" sz="280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65100" lvl="0" marL="3429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t/>
            </a:r>
            <a:endParaRPr b="0" i="0" sz="280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65100" lvl="0" marL="3429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t/>
            </a:r>
            <a:endParaRPr b="0" i="0" sz="280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Backlog" id="330" name="Google Shape;330;p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096000" y="1881187"/>
            <a:ext cx="2667000" cy="31273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334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descr="&quot;&quot;" id="335" name="Google Shape;335;p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descr="&quot;&quot;" id="336" name="Google Shape;336;p21"/>
          <p:cNvSpPr/>
          <p:nvPr/>
        </p:nvSpPr>
        <p:spPr>
          <a:xfrm flipH="1" rot="-5400000">
            <a:off x="1143000" y="-1143000"/>
            <a:ext cx="6858000" cy="9144000"/>
          </a:xfrm>
          <a:prstGeom prst="rect">
            <a:avLst/>
          </a:prstGeom>
          <a:gradFill>
            <a:gsLst>
              <a:gs pos="0">
                <a:srgbClr val="4F81BD"/>
              </a:gs>
              <a:gs pos="8000">
                <a:srgbClr val="4F81BD"/>
              </a:gs>
              <a:gs pos="100000">
                <a:srgbClr val="4F81BD"/>
              </a:gs>
            </a:gsLst>
            <a:lin ang="120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7" name="Google Shape;337;p21"/>
          <p:cNvSpPr/>
          <p:nvPr/>
        </p:nvSpPr>
        <p:spPr>
          <a:xfrm flipH="1" rot="10800000">
            <a:off x="-1733" y="0"/>
            <a:ext cx="6803134" cy="6857572"/>
          </a:xfrm>
          <a:prstGeom prst="rect">
            <a:avLst/>
          </a:prstGeom>
          <a:gradFill>
            <a:gsLst>
              <a:gs pos="0">
                <a:srgbClr val="000000">
                  <a:alpha val="51765"/>
                </a:srgbClr>
              </a:gs>
              <a:gs pos="8000">
                <a:srgbClr val="000000">
                  <a:alpha val="51765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descr="&quot;&quot;" id="338" name="Google Shape;338;p21"/>
          <p:cNvSpPr/>
          <p:nvPr/>
        </p:nvSpPr>
        <p:spPr>
          <a:xfrm flipH="1" rot="-5400000">
            <a:off x="2125662" y="-161925"/>
            <a:ext cx="4894262" cy="9145587"/>
          </a:xfrm>
          <a:prstGeom prst="rect">
            <a:avLst/>
          </a:prstGeom>
          <a:gradFill>
            <a:gsLst>
              <a:gs pos="0">
                <a:srgbClr val="93CDDD">
                  <a:alpha val="0"/>
                </a:srgbClr>
              </a:gs>
              <a:gs pos="100000">
                <a:srgbClr val="000000">
                  <a:alpha val="45882"/>
                </a:srgbClr>
              </a:gs>
            </a:gsLst>
            <a:lin ang="12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39" name="Google Shape;339;p21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85762" y="457200"/>
            <a:ext cx="8372475" cy="5943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3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Google Shape;344;p22"/>
          <p:cNvSpPr txBox="1"/>
          <p:nvPr>
            <p:ph type="title"/>
          </p:nvPr>
        </p:nvSpPr>
        <p:spPr>
          <a:xfrm>
            <a:off x="228600" y="304800"/>
            <a:ext cx="82296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br>
              <a:rPr b="0" i="0" lang="en-US" sz="4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endParaRPr/>
          </a:p>
        </p:txBody>
      </p:sp>
      <p:sp>
        <p:nvSpPr>
          <p:cNvPr id="345" name="Google Shape;345;p22"/>
          <p:cNvSpPr txBox="1"/>
          <p:nvPr>
            <p:ph idx="1" type="body"/>
          </p:nvPr>
        </p:nvSpPr>
        <p:spPr>
          <a:xfrm>
            <a:off x="457200" y="990600"/>
            <a:ext cx="8229600" cy="51355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397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t/>
            </a:r>
            <a:endParaRPr b="0" i="0" sz="320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39700" lvl="0" marL="3429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t/>
            </a:r>
            <a:endParaRPr b="0" i="0" sz="320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39700" lvl="0" marL="3429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t/>
            </a:r>
            <a:endParaRPr b="0" i="0" sz="320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ctr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b="0" i="0" lang="en-US" sz="32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</p:txBody>
      </p:sp>
      <p:pic>
        <p:nvPicPr>
          <p:cNvPr descr="Logo&#10;&#10;Description automatically generated" id="346" name="Google Shape;346;p2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85800" y="319087"/>
            <a:ext cx="7772400" cy="63452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3"/>
          <p:cNvSpPr txBox="1"/>
          <p:nvPr>
            <p:ph type="title"/>
          </p:nvPr>
        </p:nvSpPr>
        <p:spPr>
          <a:xfrm>
            <a:off x="323850" y="400050"/>
            <a:ext cx="8229600" cy="8683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33"/>
              </a:buClr>
              <a:buSzPts val="5900"/>
              <a:buFont typeface="Calibri"/>
              <a:buNone/>
            </a:pPr>
            <a:r>
              <a:rPr b="1" i="0" lang="en-US" sz="5900" u="none">
                <a:solidFill>
                  <a:srgbClr val="990033"/>
                </a:solidFill>
                <a:latin typeface="Calibri"/>
                <a:ea typeface="Calibri"/>
                <a:cs typeface="Calibri"/>
                <a:sym typeface="Calibri"/>
              </a:rPr>
              <a:t>What is Quality?</a:t>
            </a:r>
            <a:endParaRPr/>
          </a:p>
        </p:txBody>
      </p:sp>
      <p:sp>
        <p:nvSpPr>
          <p:cNvPr id="205" name="Google Shape;205;p3"/>
          <p:cNvSpPr txBox="1"/>
          <p:nvPr>
            <p:ph idx="1" type="body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442912" lvl="0" marL="442912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990033"/>
              </a:buClr>
              <a:buSzPts val="3200"/>
              <a:buFont typeface="Trebuchet MS"/>
              <a:buChar char="●"/>
            </a:pPr>
            <a:r>
              <a:rPr b="0" i="0" lang="en-US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Ability to satisfy stated or implied needs.</a:t>
            </a:r>
            <a:endParaRPr/>
          </a:p>
          <a:p>
            <a:pPr indent="-442912" lvl="0" marL="442912" marR="0" rtl="0" algn="l">
              <a:lnSpc>
                <a:spcPct val="150000"/>
              </a:lnSpc>
              <a:spcBef>
                <a:spcPts val="640"/>
              </a:spcBef>
              <a:spcAft>
                <a:spcPts val="0"/>
              </a:spcAft>
              <a:buClr>
                <a:srgbClr val="990033"/>
              </a:buClr>
              <a:buSzPts val="3200"/>
              <a:buFont typeface="Trebuchet MS"/>
              <a:buChar char="●"/>
            </a:pPr>
            <a:r>
              <a:rPr b="0" i="0" lang="en-US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Performance according to standards</a:t>
            </a:r>
            <a:endParaRPr/>
          </a:p>
          <a:p>
            <a:pPr indent="-442912" lvl="0" marL="442912" marR="0" rtl="0" algn="l">
              <a:lnSpc>
                <a:spcPct val="150000"/>
              </a:lnSpc>
              <a:spcBef>
                <a:spcPts val="640"/>
              </a:spcBef>
              <a:spcAft>
                <a:spcPts val="0"/>
              </a:spcAft>
              <a:buClr>
                <a:srgbClr val="990033"/>
              </a:buClr>
              <a:buSzPts val="3200"/>
              <a:buFont typeface="Trebuchet MS"/>
              <a:buChar char="●"/>
            </a:pPr>
            <a:r>
              <a:rPr b="0" i="0" lang="en-US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Conformance to requirements</a:t>
            </a:r>
            <a:endParaRPr/>
          </a:p>
          <a:p>
            <a:pPr indent="-442912" lvl="0" marL="442912" marR="0" rtl="0" algn="l">
              <a:lnSpc>
                <a:spcPct val="150000"/>
              </a:lnSpc>
              <a:spcBef>
                <a:spcPts val="640"/>
              </a:spcBef>
              <a:spcAft>
                <a:spcPts val="0"/>
              </a:spcAft>
              <a:buClr>
                <a:srgbClr val="990033"/>
              </a:buClr>
              <a:buSzPts val="3200"/>
              <a:buFont typeface="Trebuchet MS"/>
              <a:buChar char="●"/>
            </a:pPr>
            <a:r>
              <a:rPr b="0" i="0" lang="en-US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Fitness for purpose or use</a:t>
            </a:r>
            <a:endParaRPr/>
          </a:p>
          <a:p>
            <a:pPr indent="-442912" lvl="0" marL="442912" marR="0" rtl="0" algn="l">
              <a:lnSpc>
                <a:spcPct val="150000"/>
              </a:lnSpc>
              <a:spcBef>
                <a:spcPts val="640"/>
              </a:spcBef>
              <a:spcAft>
                <a:spcPts val="0"/>
              </a:spcAft>
              <a:buClr>
                <a:srgbClr val="990033"/>
              </a:buClr>
              <a:buSzPts val="3200"/>
              <a:buFont typeface="Trebuchet MS"/>
              <a:buChar char="●"/>
            </a:pPr>
            <a:r>
              <a:rPr b="0" i="1" lang="en-US" sz="3200" u="none" cap="none" strike="noStrike">
                <a:solidFill>
                  <a:srgbClr val="990033"/>
                </a:solidFill>
                <a:latin typeface="Calibri"/>
                <a:ea typeface="Calibri"/>
                <a:cs typeface="Calibri"/>
                <a:sym typeface="Calibri"/>
              </a:rPr>
              <a:t>Meeting the customer’s requirements</a:t>
            </a:r>
            <a:endParaRPr/>
          </a:p>
          <a:p>
            <a:pPr indent="-139700" lvl="0" marL="3429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t/>
            </a:r>
            <a:endParaRPr b="0" i="1" sz="3200" u="none">
              <a:solidFill>
                <a:srgbClr val="99003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9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4"/>
          <p:cNvSpPr txBox="1"/>
          <p:nvPr>
            <p:ph type="title"/>
          </p:nvPr>
        </p:nvSpPr>
        <p:spPr>
          <a:xfrm>
            <a:off x="468312" y="549275"/>
            <a:ext cx="8229600" cy="7159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b="1" i="0" lang="en-US" sz="4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What constitutes Quality?</a:t>
            </a:r>
            <a:endParaRPr/>
          </a:p>
        </p:txBody>
      </p:sp>
      <p:sp>
        <p:nvSpPr>
          <p:cNvPr id="211" name="Google Shape;211;p4"/>
          <p:cNvSpPr txBox="1"/>
          <p:nvPr>
            <p:ph idx="1" type="body"/>
          </p:nvPr>
        </p:nvSpPr>
        <p:spPr>
          <a:xfrm>
            <a:off x="250825" y="1484312"/>
            <a:ext cx="8512175" cy="4641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54012" lvl="0" marL="35401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0" i="0" lang="en-US" sz="28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Ability to satisfy stated or implied needs.</a:t>
            </a:r>
            <a:endParaRPr/>
          </a:p>
          <a:p>
            <a:pPr indent="-354012" lvl="0" marL="354012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0" i="0" lang="en-US" sz="28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Performance according to standards.</a:t>
            </a:r>
            <a:endParaRPr/>
          </a:p>
          <a:p>
            <a:pPr indent="-354012" lvl="0" marL="354012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0" i="0" lang="en-US" sz="28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Conformance to requirements or specifications</a:t>
            </a:r>
            <a:endParaRPr/>
          </a:p>
          <a:p>
            <a:pPr indent="-354012" lvl="0" marL="354012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0" i="0" lang="en-US" sz="28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Fitness for purpose or use.</a:t>
            </a:r>
            <a:endParaRPr/>
          </a:p>
          <a:p>
            <a:pPr indent="-354012" lvl="0" marL="354012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0" i="0" lang="en-US" sz="28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Doing right things right</a:t>
            </a:r>
            <a:endParaRPr/>
          </a:p>
          <a:p>
            <a:pPr indent="-354012" lvl="0" marL="354012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0" i="0" lang="en-US" sz="28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Doing the right things at the right time in a right place. </a:t>
            </a:r>
            <a:endParaRPr/>
          </a:p>
          <a:p>
            <a:pPr indent="-354012" lvl="0" marL="354012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0" i="0" lang="en-US" sz="28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Meeting the customer’s needs and reasonable expectations</a:t>
            </a:r>
            <a:endParaRPr/>
          </a:p>
          <a:p>
            <a:pPr indent="-165100" lvl="0" marL="3429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t/>
            </a:r>
            <a:endParaRPr b="0" i="0" sz="280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2" name="Google Shape;212;p4"/>
          <p:cNvSpPr txBox="1"/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5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b="1" i="0" lang="en-US" sz="4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Definition of quality &amp; quality of healthcare.</a:t>
            </a:r>
            <a:endParaRPr/>
          </a:p>
        </p:txBody>
      </p:sp>
      <p:sp>
        <p:nvSpPr>
          <p:cNvPr id="218" name="Google Shape;218;p5"/>
          <p:cNvSpPr txBox="1"/>
          <p:nvPr>
            <p:ph idx="1" type="body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Noto Sans Symbols"/>
              <a:buChar char="❑"/>
            </a:pPr>
            <a:r>
              <a:rPr b="1" i="0" lang="en-US" sz="32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Quality</a:t>
            </a:r>
            <a:r>
              <a:rPr b="0" i="0" lang="en-US" sz="32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 </a:t>
            </a:r>
            <a:endParaRPr/>
          </a:p>
          <a:p>
            <a:pPr indent="-285750" lvl="1" marL="74295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oto Sans Symbols"/>
              <a:buChar char="▪"/>
            </a:pPr>
            <a:r>
              <a:rPr b="0" i="0" lang="en-US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It is the magnitude to which something adheres to a minimum set standard (Swanick &amp; Vaux, 2020).</a:t>
            </a:r>
            <a:endParaRPr b="1" i="0" sz="2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b="1" i="0" lang="en-US" sz="32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Quality of healthcare: </a:t>
            </a:r>
            <a:endParaRPr/>
          </a:p>
          <a:p>
            <a:pPr indent="-285750" lvl="1" marL="74295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</a:pPr>
            <a:r>
              <a:rPr b="0" i="0" lang="en-US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Is the degree of performance concerning the desired standards of interventions known to be safe and have the capacity to improve health using the available resources.</a:t>
            </a:r>
            <a:endParaRPr/>
          </a:p>
          <a:p>
            <a:pPr indent="-165100" lvl="0" marL="3429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t/>
            </a:r>
            <a:endParaRPr b="0" i="0" sz="2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9" name="Google Shape;219;p5"/>
          <p:cNvSpPr txBox="1"/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4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6"/>
          <p:cNvSpPr txBox="1"/>
          <p:nvPr>
            <p:ph type="title"/>
          </p:nvPr>
        </p:nvSpPr>
        <p:spPr>
          <a:xfrm>
            <a:off x="381000" y="228600"/>
            <a:ext cx="7924800" cy="990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46C0A"/>
              </a:buClr>
              <a:buSzPts val="3200"/>
              <a:buFont typeface="Times New Roman"/>
              <a:buNone/>
            </a:pPr>
            <a:r>
              <a:rPr b="1" i="0" lang="en-US" sz="3200" u="none">
                <a:solidFill>
                  <a:srgbClr val="E46C0A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Doing the Right Things Right </a:t>
            </a:r>
            <a:br>
              <a:rPr b="1" i="0" lang="en-US" sz="3200" u="none">
                <a:solidFill>
                  <a:srgbClr val="E46C0A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b="1" i="0" lang="en-US" sz="3200" u="none">
                <a:solidFill>
                  <a:srgbClr val="E46C0A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(Quality Grid)</a:t>
            </a:r>
            <a:endParaRPr/>
          </a:p>
        </p:txBody>
      </p:sp>
      <p:sp>
        <p:nvSpPr>
          <p:cNvPr id="226" name="Google Shape;226;p6"/>
          <p:cNvSpPr txBox="1"/>
          <p:nvPr>
            <p:ph idx="1" type="body"/>
          </p:nvPr>
        </p:nvSpPr>
        <p:spPr>
          <a:xfrm>
            <a:off x="533400" y="1676400"/>
            <a:ext cx="7543800" cy="4038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0" i="0" lang="en-US" sz="28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Doing </a:t>
            </a:r>
            <a:r>
              <a:rPr b="0" i="0" lang="en-US" sz="2800" u="none">
                <a:solidFill>
                  <a:srgbClr val="C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“right things”</a:t>
            </a:r>
            <a:r>
              <a:rPr b="0" i="0" lang="en-US" sz="28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means to use effective </a:t>
            </a:r>
            <a:r>
              <a:rPr b="0" i="0" lang="en-US" sz="2800" u="sng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interventions</a:t>
            </a:r>
            <a:r>
              <a:rPr b="0" i="0" lang="en-US" sz="28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that meet customer needs. </a:t>
            </a:r>
            <a:endParaRPr/>
          </a:p>
          <a:p>
            <a:pPr indent="-165100" lvl="0" marL="3429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t/>
            </a:r>
            <a:endParaRPr b="0" i="0" sz="2800" u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42900" lvl="0" marL="3429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0" i="0" lang="en-US" sz="28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Doing </a:t>
            </a:r>
            <a:r>
              <a:rPr b="0" i="0" lang="en-US" sz="2800" u="none">
                <a:solidFill>
                  <a:srgbClr val="C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“things right”</a:t>
            </a:r>
            <a:r>
              <a:rPr b="0" i="0" lang="en-US" sz="28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entails managing work </a:t>
            </a:r>
            <a:r>
              <a:rPr b="0" i="0" lang="en-US" sz="2800" u="sng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processes</a:t>
            </a:r>
            <a:r>
              <a:rPr b="0" i="0" lang="en-US" sz="28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so that the work is organized in a way that works correctly, </a:t>
            </a:r>
            <a:r>
              <a:rPr b="0" i="0" lang="en-US" sz="2800" u="sng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efficiently</a:t>
            </a:r>
            <a:r>
              <a:rPr b="0" i="0" lang="en-US" sz="28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and on time.</a:t>
            </a:r>
            <a:endParaRPr/>
          </a:p>
        </p:txBody>
      </p:sp>
      <p:sp>
        <p:nvSpPr>
          <p:cNvPr id="227" name="Google Shape;227;p6"/>
          <p:cNvSpPr txBox="1"/>
          <p:nvPr/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7"/>
          <p:cNvSpPr txBox="1"/>
          <p:nvPr>
            <p:ph type="title"/>
          </p:nvPr>
        </p:nvSpPr>
        <p:spPr>
          <a:xfrm>
            <a:off x="457200" y="228600"/>
            <a:ext cx="82296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</a:pPr>
            <a:r>
              <a:rPr b="1" i="0" lang="en-US" sz="4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Quality Grid</a:t>
            </a:r>
            <a:endParaRPr/>
          </a:p>
        </p:txBody>
      </p:sp>
      <p:graphicFrame>
        <p:nvGraphicFramePr>
          <p:cNvPr id="233" name="Google Shape;233;p7"/>
          <p:cNvGraphicFramePr/>
          <p:nvPr/>
        </p:nvGraphicFramePr>
        <p:xfrm>
          <a:off x="838200" y="18288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{E8DF5CD7-AFAF-4105-BAAF-D9E20D8853D2}</a:tableStyleId>
              </a:tblPr>
              <a:tblGrid>
                <a:gridCol w="4076700"/>
                <a:gridCol w="4076700"/>
              </a:tblGrid>
              <a:tr h="23241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2800"/>
                        <a:buFont typeface="Calibri"/>
                        <a:buNone/>
                      </a:pPr>
                      <a:r>
                        <a:rPr b="1" i="0" lang="en-US" sz="2800" u="none" cap="none" strike="noStrike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Doing Right Thing Right</a:t>
                      </a:r>
                      <a:endParaRPr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2800"/>
                        <a:buFont typeface="Calibri"/>
                        <a:buNone/>
                      </a:pPr>
                      <a:r>
                        <a:rPr b="1" i="0" lang="en-US" sz="2800" u="none" cap="none" strike="noStrike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e.g. Prescribed right medicine in right dose</a:t>
                      </a:r>
                      <a:endParaRPr/>
                    </a:p>
                  </a:txBody>
                  <a:tcPr marT="45725" marB="45725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2800"/>
                        <a:buFont typeface="Calibri"/>
                        <a:buNone/>
                      </a:pPr>
                      <a:r>
                        <a:rPr b="1" i="0" lang="en-US" sz="2800" u="none" cap="none" strike="noStrike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Doing Right Thing Wrong</a:t>
                      </a:r>
                      <a:endParaRPr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2800"/>
                        <a:buFont typeface="Calibri"/>
                        <a:buNone/>
                      </a:pPr>
                      <a:r>
                        <a:rPr b="1" i="0" lang="en-US" sz="2800" u="none" cap="none" strike="noStrike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e.g. Prescribed right medicine but wrong dose</a:t>
                      </a:r>
                      <a:endParaRPr/>
                    </a:p>
                  </a:txBody>
                  <a:tcPr marT="45725" marB="45725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</a:tr>
              <a:tr h="23241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800"/>
                        <a:buFont typeface="Calibri"/>
                        <a:buNone/>
                      </a:pPr>
                      <a:r>
                        <a:rPr b="1" i="0" lang="en-US" sz="28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Doing Wrong things right</a:t>
                      </a:r>
                      <a:endParaRPr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800"/>
                        <a:buFont typeface="Calibri"/>
                        <a:buNone/>
                      </a:pPr>
                      <a:r>
                        <a:rPr b="1" i="0" lang="en-US" sz="28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e.g. prescribed wrong medicine but right dose</a:t>
                      </a:r>
                      <a:endParaRPr/>
                    </a:p>
                  </a:txBody>
                  <a:tcPr marT="45725" marB="45725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800"/>
                        <a:buFont typeface="Calibri"/>
                        <a:buNone/>
                      </a:pPr>
                      <a:r>
                        <a:rPr b="1" i="0" lang="en-US" sz="28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Doing Wrong things wrong</a:t>
                      </a:r>
                      <a:endParaRPr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800"/>
                        <a:buFont typeface="Calibri"/>
                        <a:buNone/>
                      </a:pPr>
                      <a:r>
                        <a:rPr b="1" i="0" lang="en-US" sz="28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e.g. Prescribed wrong medicine and wrong dose</a:t>
                      </a:r>
                      <a:endParaRPr/>
                    </a:p>
                  </a:txBody>
                  <a:tcPr marT="45725" marB="45725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0D8E8"/>
                    </a:solidFill>
                  </a:tcPr>
                </a:tc>
              </a:tr>
            </a:tbl>
          </a:graphicData>
        </a:graphic>
      </p:graphicFrame>
      <p:sp>
        <p:nvSpPr>
          <p:cNvPr id="234" name="Google Shape;234;p7"/>
          <p:cNvSpPr txBox="1"/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/>
          </a:p>
        </p:txBody>
      </p:sp>
      <p:sp>
        <p:nvSpPr>
          <p:cNvPr id="235" name="Google Shape;235;p7"/>
          <p:cNvSpPr txBox="1"/>
          <p:nvPr/>
        </p:nvSpPr>
        <p:spPr>
          <a:xfrm>
            <a:off x="914400" y="914400"/>
            <a:ext cx="8077200" cy="76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Calibri"/>
              <a:buNone/>
            </a:pPr>
            <a:r>
              <a:rPr b="1" i="0" lang="en-US" sz="2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How you do it</a:t>
            </a:r>
            <a:endParaRPr/>
          </a:p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600"/>
              <a:buFont typeface="Calibri"/>
              <a:buNone/>
            </a:pPr>
            <a:r>
              <a:rPr b="1" i="0" lang="en-US" sz="26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Do it Right			Do it Wrong</a:t>
            </a:r>
            <a:endParaRPr/>
          </a:p>
        </p:txBody>
      </p:sp>
      <p:sp>
        <p:nvSpPr>
          <p:cNvPr id="236" name="Google Shape;236;p7"/>
          <p:cNvSpPr txBox="1"/>
          <p:nvPr/>
        </p:nvSpPr>
        <p:spPr>
          <a:xfrm rot="-5400000">
            <a:off x="-1905000" y="3733800"/>
            <a:ext cx="4724400" cy="91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52499" lnSpcReduction="20000"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rPr b="1" i="0" lang="en-US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What you do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100000"/>
              <a:buFont typeface="Calibri"/>
              <a:buNone/>
            </a:pPr>
            <a:r>
              <a:rPr b="1" i="0" lang="en-US" sz="44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The Wrong thing        The Right thing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0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8"/>
          <p:cNvSpPr txBox="1"/>
          <p:nvPr>
            <p:ph type="title"/>
          </p:nvPr>
        </p:nvSpPr>
        <p:spPr>
          <a:xfrm>
            <a:off x="0" y="333375"/>
            <a:ext cx="8964612" cy="172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</a:pPr>
            <a:r>
              <a:rPr b="1" i="0" lang="en-US" sz="4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QUALITY ASSURANCE</a:t>
            </a:r>
            <a:br>
              <a:rPr b="0" i="0" lang="en-US" sz="4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0" i="0" lang="en-US" sz="4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</a:t>
            </a:r>
            <a:r>
              <a:rPr b="0" i="0" lang="en-US" sz="28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 set of activities that are planned for and carried out systematically and continuously to improve Quality of Care)</a:t>
            </a:r>
            <a:endParaRPr/>
          </a:p>
        </p:txBody>
      </p:sp>
      <p:pic>
        <p:nvPicPr>
          <p:cNvPr id="242" name="Google Shape;242;p8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2060575"/>
            <a:ext cx="9144000" cy="47974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6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p9"/>
          <p:cNvSpPr txBox="1"/>
          <p:nvPr>
            <p:ph type="title"/>
          </p:nvPr>
        </p:nvSpPr>
        <p:spPr>
          <a:xfrm>
            <a:off x="457200" y="274637"/>
            <a:ext cx="8229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Times New Roman"/>
              <a:buNone/>
            </a:pPr>
            <a:r>
              <a:rPr b="1" i="0" lang="en-US" sz="4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What is 5S?</a:t>
            </a:r>
            <a:endParaRPr/>
          </a:p>
        </p:txBody>
      </p:sp>
      <p:sp>
        <p:nvSpPr>
          <p:cNvPr id="248" name="Google Shape;248;p9"/>
          <p:cNvSpPr txBox="1"/>
          <p:nvPr>
            <p:ph idx="1" type="body"/>
          </p:nvPr>
        </p:nvSpPr>
        <p:spPr>
          <a:xfrm>
            <a:off x="457200" y="731837"/>
            <a:ext cx="8229600" cy="56245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b="0" i="0" lang="en-US" sz="32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5S (literally five initials of words i.e </a:t>
            </a:r>
            <a:r>
              <a:rPr b="0" i="0" lang="en-US" sz="320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</a:t>
            </a:r>
            <a:r>
              <a:rPr b="0" i="0" lang="en-US" sz="32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ort, </a:t>
            </a:r>
            <a:r>
              <a:rPr b="0" i="0" lang="en-US" sz="320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</a:t>
            </a:r>
            <a:r>
              <a:rPr b="0" i="0" lang="en-US" sz="32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et, </a:t>
            </a:r>
            <a:r>
              <a:rPr b="0" i="0" lang="en-US" sz="320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</a:t>
            </a:r>
            <a:r>
              <a:rPr b="0" i="0" lang="en-US" sz="32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hine, </a:t>
            </a:r>
            <a:r>
              <a:rPr b="0" i="0" lang="en-US" sz="320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</a:t>
            </a:r>
            <a:r>
              <a:rPr b="0" i="0" lang="en-US" sz="32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tandardise, and </a:t>
            </a:r>
            <a:r>
              <a:rPr b="0" i="0" lang="en-US" sz="320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</a:t>
            </a:r>
            <a:r>
              <a:rPr b="0" i="0" lang="en-US" sz="32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ustain):</a:t>
            </a:r>
            <a:endParaRPr/>
          </a:p>
          <a:p>
            <a:pPr indent="-285750" lvl="1" marL="74295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</a:pPr>
            <a:r>
              <a:rPr b="0" i="0" lang="en-US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is a set of management activities, origin - Japanese sector.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b="0" i="0" lang="en-US" sz="32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Firstly:</a:t>
            </a:r>
            <a:endParaRPr/>
          </a:p>
          <a:p>
            <a:pPr indent="-285750" lvl="1" marL="74295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</a:pPr>
            <a:r>
              <a:rPr b="0" i="0" lang="en-US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“Sort”, “Set” and “Shine” are practiced, </a:t>
            </a:r>
            <a:endParaRPr/>
          </a:p>
          <a:p>
            <a:pPr indent="-285750" lvl="1" marL="74295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</a:pPr>
            <a:r>
              <a:rPr b="0" i="0" lang="en-US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followed by implementing standards to set up mechanisms to keep their level high.</a:t>
            </a:r>
            <a:endParaRPr/>
          </a:p>
          <a:p>
            <a:pPr indent="-285750" lvl="1" marL="74295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</a:pPr>
            <a:r>
              <a:rPr b="0" i="0" lang="en-US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“Sustain” is the state that the practice of “Sort”, “Set” and “Shine” becomes routine with the use of the mechanism to “Standardise”. </a:t>
            </a:r>
            <a:endParaRPr/>
          </a:p>
          <a:p>
            <a:pPr indent="-165100" lvl="0" marL="3429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t/>
            </a:r>
            <a:endParaRPr b="0" i="0" sz="2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9" name="Google Shape;249;p9"/>
          <p:cNvSpPr txBox="1"/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2_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3_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 name="1_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5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2010-04-12T05:48:02Z</dcterms:created>
  <dc:creator>user</dc:creator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