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0" r:id="rId6"/>
    <p:sldMasterId id="2147483672" r:id="rId7"/>
    <p:sldMasterId id="214748367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jhMG4tds/h5SeNVLP0n/yf4Frz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C24175-D89B-4ADF-8A7E-5399917EE458}">
  <a:tblStyle styleId="{5EC24175-D89B-4ADF-8A7E-5399917EE45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32" Type="http://customschemas.google.com/relationships/presentationmetadata" Target="meta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83" name="Google Shape;1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9" name="Google Shape;319;p19:notes"/>
          <p:cNvSpPr/>
          <p:nvPr>
            <p:ph idx="2" type="sldImg"/>
          </p:nvPr>
        </p:nvSpPr>
        <p:spPr>
          <a:xfrm>
            <a:off x="882650" y="725487"/>
            <a:ext cx="4945062" cy="3709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20" name="Google Shape;32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22" name="Google Shape;2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The participants can be given an opportunity to cite some examples of each</a:t>
            </a:r>
            <a:endParaRPr/>
          </a:p>
        </p:txBody>
      </p:sp>
      <p:sp>
        <p:nvSpPr>
          <p:cNvPr id="223" name="Google Shape;223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3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4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4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5" name="Google Shape;135;p4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7" name="Google Shape;137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3" name="Google Shape;143;p4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9"/>
          <p:cNvSpPr txBox="1"/>
          <p:nvPr>
            <p:ph idx="10" type="dt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0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50"/>
          <p:cNvSpPr txBox="1"/>
          <p:nvPr>
            <p:ph idx="10" type="dt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3" name="Google Shape;4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0" name="Google Shape;5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0" type="dt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9"/>
          <p:cNvSpPr txBox="1"/>
          <p:nvPr>
            <p:ph idx="10" type="dt"/>
          </p:nvPr>
        </p:nvSpPr>
        <p:spPr>
          <a:xfrm>
            <a:off x="3276600" y="6477000"/>
            <a:ext cx="1752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9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researchleap.com/product/data-analysis/" TargetMode="External"/><Relationship Id="rId6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www.pngall.com/team-work-png/download/13196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 txBox="1"/>
          <p:nvPr>
            <p:ph type="ctrTitle"/>
          </p:nvPr>
        </p:nvSpPr>
        <p:spPr>
          <a:xfrm>
            <a:off x="304800" y="1828800"/>
            <a:ext cx="86106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ill Sans"/>
              <a:buNone/>
            </a:pPr>
            <a:r>
              <a:rPr b="0" i="0" lang="en-US" sz="4400" u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Introduction to Quality improvement</a:t>
            </a:r>
            <a:endParaRPr/>
          </a:p>
        </p:txBody>
      </p:sp>
      <p:sp>
        <p:nvSpPr>
          <p:cNvPr id="187" name="Google Shape;187;p1"/>
          <p:cNvSpPr txBox="1"/>
          <p:nvPr>
            <p:ph idx="1" type="subTitle"/>
          </p:nvPr>
        </p:nvSpPr>
        <p:spPr>
          <a:xfrm>
            <a:off x="1066800" y="4243387"/>
            <a:ext cx="7315200" cy="116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i="0" lang="en-US" sz="3200" u="none">
                <a:solidFill>
                  <a:srgbClr val="C00000"/>
                </a:solidFill>
                <a:latin typeface="Rosarivo"/>
                <a:ea typeface="Rosarivo"/>
                <a:cs typeface="Rosarivo"/>
                <a:sym typeface="Rosarivo"/>
              </a:rPr>
              <a:t>Ministry of health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i="0" lang="en-US" sz="3200" u="none">
                <a:solidFill>
                  <a:srgbClr val="C00000"/>
                </a:solidFill>
                <a:latin typeface="Rosarivo"/>
                <a:ea typeface="Rosarivo"/>
                <a:cs typeface="Rosarivo"/>
                <a:sym typeface="Rosarivo"/>
              </a:rPr>
              <a:t>Module 1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 i="0" sz="3200" u="none">
              <a:solidFill>
                <a:srgbClr val="C00000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685800" y="25908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89" name="Google Shape;189;p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190" name="Google Shape;1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0" y="390525"/>
            <a:ext cx="1223962" cy="10810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1"/>
          <p:cNvGraphicFramePr/>
          <p:nvPr/>
        </p:nvGraphicFramePr>
        <p:xfrm>
          <a:off x="685800" y="34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{5EC24175-D89B-4ADF-8A7E-5399917EE458}</a:tableStyleId>
              </a:tblPr>
              <a:tblGrid>
                <a:gridCol w="8229600"/>
              </a:tblGrid>
              <a:tr h="10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400"/>
                        <a:buFont typeface="Quattrocento Sans"/>
                        <a:buNone/>
                      </a:pPr>
                      <a:r>
                        <a:rPr b="1" i="0" lang="en-US" sz="400" u="none" cap="none" strike="noStrike">
                          <a:solidFill>
                            <a:srgbClr val="7030A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solidFill>
                      <a:srgbClr val="000000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400"/>
                        <a:buFont typeface="Quattrocento Sans"/>
                        <a:buNone/>
                      </a:pPr>
                      <a:r>
                        <a:rPr b="1" i="0" lang="en-US" sz="400" u="none" cap="none" strike="noStrike">
                          <a:solidFill>
                            <a:srgbClr val="7030A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solidFill>
                      <a:srgbClr val="FFFF00"/>
                    </a:solidFill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400"/>
                        <a:buFont typeface="Quattrocento Sans"/>
                        <a:buNone/>
                      </a:pPr>
                      <a:r>
                        <a:rPr b="1" i="0" lang="en-US" sz="400" u="none" cap="none" strike="noStrike">
                          <a:solidFill>
                            <a:srgbClr val="7030A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/>
          <p:nvPr>
            <p:ph type="title"/>
          </p:nvPr>
        </p:nvSpPr>
        <p:spPr>
          <a:xfrm>
            <a:off x="457200" y="136525"/>
            <a:ext cx="8229600" cy="595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Seven reasons for the popularity of 5S</a:t>
            </a: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55" name="Google Shape;255;p10"/>
          <p:cNvSpPr txBox="1"/>
          <p:nvPr>
            <p:ph idx="1" type="body"/>
          </p:nvPr>
        </p:nvSpPr>
        <p:spPr>
          <a:xfrm>
            <a:off x="457200" y="731837"/>
            <a:ext cx="8382000" cy="562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 results enhance the generation of more and new ideas. 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workplace gets cleaned up and better organized.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 and office operations become easier and safer.</a:t>
            </a:r>
            <a:endParaRPr/>
          </a:p>
          <a:p>
            <a:pPr indent="-514350" lvl="0" marL="51435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are visible to everyone - insiders and outsiders.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are naturally disciplined.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take pride in their clean and organized workplace.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result, the workplace’s good image is sustained due to sustained quality results.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 </a:t>
            </a:r>
            <a:endParaRPr/>
          </a:p>
        </p:txBody>
      </p:sp>
      <p:sp>
        <p:nvSpPr>
          <p:cNvPr id="262" name="Google Shape;262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CQI (KAIZEN):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originally developed for manufacturing in Japan to improve productivity.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focuses on the improvement of systems and processes through the use of data.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 the gaps between the current performance and the expected standards.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/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Total Quality Management (TQM) </a:t>
            </a:r>
            <a:endParaRPr/>
          </a:p>
        </p:txBody>
      </p:sp>
      <p:sp>
        <p:nvSpPr>
          <p:cNvPr id="269" name="Google Shape;269;p12"/>
          <p:cNvSpPr txBox="1"/>
          <p:nvPr>
            <p:ph idx="1" type="body"/>
          </p:nvPr>
        </p:nvSpPr>
        <p:spPr>
          <a:xfrm>
            <a:off x="457200" y="1219200"/>
            <a:ext cx="8229600" cy="490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TQM is a comprehensive and participatory approach to ensure the quality of services. </a:t>
            </a:r>
            <a:endParaRPr/>
          </a:p>
          <a:p>
            <a:pPr indent="-285750" lvl="1" marL="74295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health service delivery, TQM aims to embed awareness of quality in all healthcare processes. </a:t>
            </a:r>
            <a:endParaRPr/>
          </a:p>
          <a:p>
            <a:pPr indent="-285750" lvl="1" marL="74295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involves improvement of the work environment through 5S and work process through CQI. </a:t>
            </a:r>
            <a:endParaRPr/>
          </a:p>
          <a:p>
            <a:pPr indent="-285750" lvl="1" marL="74295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information is summarized in the figures in the next two slides: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/>
          <p:nvPr>
            <p:ph type="title"/>
          </p:nvPr>
        </p:nvSpPr>
        <p:spPr>
          <a:xfrm>
            <a:off x="457200" y="136525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5S-KAIZEN-TQM</a:t>
            </a:r>
            <a:b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277" name="Google Shape;27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066800"/>
            <a:ext cx="7848600" cy="541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533400" y="304800"/>
            <a:ext cx="769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Quality Improvement?</a:t>
            </a:r>
            <a:endParaRPr/>
          </a:p>
        </p:txBody>
      </p:sp>
      <p:sp>
        <p:nvSpPr>
          <p:cNvPr id="283" name="Google Shape;283;p14"/>
          <p:cNvSpPr txBox="1"/>
          <p:nvPr>
            <p:ph idx="1" type="body"/>
          </p:nvPr>
        </p:nvSpPr>
        <p:spPr>
          <a:xfrm>
            <a:off x="609600" y="1447800"/>
            <a:ext cx="7543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Applying appropriate methods to close the gap between current and expected level of quality/performance as defined by standards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management science that identifies and improves where gaps exist between services actually provided and the expectations for services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Systematically improving  service quality by addressing the gaps between current practices and desired standards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323850" y="333375"/>
            <a:ext cx="822960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Fundamental Concept of QI</a:t>
            </a:r>
            <a:endParaRPr/>
          </a:p>
        </p:txBody>
      </p:sp>
      <p:sp>
        <p:nvSpPr>
          <p:cNvPr id="290" name="Google Shape;290;p15"/>
          <p:cNvSpPr txBox="1"/>
          <p:nvPr>
            <p:ph idx="1" type="body"/>
          </p:nvPr>
        </p:nvSpPr>
        <p:spPr>
          <a:xfrm>
            <a:off x="457200" y="1600200"/>
            <a:ext cx="8435975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4012" lvl="0" marL="3540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Trebuchet MS"/>
              <a:buChar char="●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Improvement requires change, but not every change is an improvement.</a:t>
            </a:r>
            <a:endParaRPr/>
          </a:p>
          <a:p>
            <a:pPr indent="-354012" lvl="0" marL="354012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Trebuchet MS"/>
              <a:buChar char="●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not every change is necessary (Changes must be tested/PDSA)</a:t>
            </a:r>
            <a:endParaRPr/>
          </a:p>
          <a:p>
            <a:pPr indent="-354012" lvl="0" marL="354012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Trebuchet MS"/>
              <a:buChar char="●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system is not changed, it will continue to achieve the same results</a:t>
            </a:r>
            <a:endParaRPr/>
          </a:p>
          <a:p>
            <a:pPr indent="-354012" lvl="0" marL="354012" marR="0" rtl="0" algn="l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990033"/>
              </a:buClr>
              <a:buSzPts val="2800"/>
              <a:buFont typeface="Trebuchet MS"/>
              <a:buChar char="●"/>
            </a:pPr>
            <a:r>
              <a:rPr b="0" i="1" lang="en-US" sz="2800" u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Performance is a characteristic of the system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Principles of QI </a:t>
            </a:r>
            <a:endParaRPr/>
          </a:p>
        </p:txBody>
      </p:sp>
      <p:sp>
        <p:nvSpPr>
          <p:cNvPr id="296" name="Google Shape;296;p16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focus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processes and systems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Use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Teamwork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A hand holding a magnifying glass&#10;&#10;Description automatically generated with medium confidence" id="298" name="Google Shape;2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370012"/>
            <a:ext cx="18288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ircuit board&#10;&#10;Description automatically generated with low confidence" id="299" name="Google Shape;2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7337" y="3213100"/>
            <a:ext cx="1828800" cy="1306512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 txBox="1"/>
          <p:nvPr/>
        </p:nvSpPr>
        <p:spPr>
          <a:xfrm>
            <a:off x="3621087" y="6188075"/>
            <a:ext cx="1712912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Photo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/>
          </a:p>
        </p:txBody>
      </p:sp>
      <p:pic>
        <p:nvPicPr>
          <p:cNvPr descr="Icon&#10;&#10;Description automatically generated" id="301" name="Google Shape;30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11475" y="4724400"/>
            <a:ext cx="2606675" cy="19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/>
          <p:nvPr/>
        </p:nvSpPr>
        <p:spPr>
          <a:xfrm>
            <a:off x="3200400" y="6946900"/>
            <a:ext cx="23177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Photo by Unknown Author is licensed under </a:t>
            </a:r>
            <a:r>
              <a:rPr b="0" i="0" lang="en-US" sz="9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Calibri"/>
              <a:buNone/>
            </a:pPr>
            <a:r>
              <a:rPr b="1" i="0" lang="en-US" sz="48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 steps in QI </a:t>
            </a:r>
            <a:endParaRPr/>
          </a:p>
        </p:txBody>
      </p:sp>
      <p:sp>
        <p:nvSpPr>
          <p:cNvPr id="308" name="Google Shape;308;p1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</a:t>
            </a:r>
            <a:r>
              <a:rPr b="1" i="1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problem. </a:t>
            </a:r>
            <a:r>
              <a:rPr b="0" i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identify problems?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Analyze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problem. </a:t>
            </a:r>
            <a:r>
              <a:rPr b="0" i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purpose is to measure performance of the process or system that produces the effect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r>
              <a:rPr b="1" i="0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solutions to the problem (improvement changes)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</a:t>
            </a:r>
            <a:r>
              <a:rPr b="1" i="1" lang="en-US" sz="32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Test /implement </a:t>
            </a:r>
            <a:r>
              <a:rPr b="0" i="1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possible solutions</a:t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/>
          <p:nvPr>
            <p:ph type="title"/>
          </p:nvPr>
        </p:nvSpPr>
        <p:spPr>
          <a:xfrm>
            <a:off x="457200" y="274637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Testing changes </a:t>
            </a:r>
            <a:endParaRPr/>
          </a:p>
        </p:txBody>
      </p:sp>
      <p:sp>
        <p:nvSpPr>
          <p:cNvPr id="315" name="Google Shape;315;p18"/>
          <p:cNvSpPr txBox="1"/>
          <p:nvPr>
            <p:ph idx="1" type="body"/>
          </p:nvPr>
        </p:nvSpPr>
        <p:spPr>
          <a:xfrm>
            <a:off x="457200" y="990600"/>
            <a:ext cx="8229600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used to test proposed solutions (changes) is the PDSA Cycle.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3600" u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 – Do – Study – Act cycle </a:t>
            </a:r>
            <a:r>
              <a:rPr b="0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involves;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Plan: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what activity to be done, by whom, when and resources required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Execution of the plan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Study: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has to be set aside to analyze the data and study the results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has to be rationally based on what was learned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/>
          <p:nvPr>
            <p:ph idx="4294967295" type="title"/>
          </p:nvPr>
        </p:nvSpPr>
        <p:spPr>
          <a:xfrm>
            <a:off x="0" y="152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E46C0A"/>
                </a:solidFill>
                <a:latin typeface="Calibri"/>
                <a:ea typeface="Calibri"/>
                <a:cs typeface="Calibri"/>
                <a:sym typeface="Calibri"/>
              </a:rPr>
              <a:t>Step 4: Test = PDSA Cycle</a:t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38187"/>
            <a:ext cx="8839200" cy="581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/>
          </a:p>
        </p:txBody>
      </p:sp>
      <p:sp>
        <p:nvSpPr>
          <p:cNvPr id="197" name="Google Shape;197;p2"/>
          <p:cNvSpPr txBox="1"/>
          <p:nvPr>
            <p:ph idx="1" type="body"/>
          </p:nvPr>
        </p:nvSpPr>
        <p:spPr>
          <a:xfrm>
            <a:off x="457200" y="1600200"/>
            <a:ext cx="8229600" cy="5013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define quality, quality of healthcare &amp; quality Improvement.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acquaint learners with the basics of the 5S model.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establish the relevance of CQI -TQM.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highlight to the learners on the QI principles &amp; steps </a:t>
            </a:r>
            <a:endParaRPr/>
          </a:p>
        </p:txBody>
      </p:sp>
      <p:sp>
        <p:nvSpPr>
          <p:cNvPr id="198" name="Google Shape;198;p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4987" y="4800600"/>
            <a:ext cx="4189412" cy="18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/>
          <p:nvPr>
            <p:ph type="title"/>
          </p:nvPr>
        </p:nvSpPr>
        <p:spPr>
          <a:xfrm>
            <a:off x="852487" y="304800"/>
            <a:ext cx="6172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Improvement Tools</a:t>
            </a:r>
            <a:endParaRPr/>
          </a:p>
        </p:txBody>
      </p:sp>
      <p:sp>
        <p:nvSpPr>
          <p:cNvPr id="329" name="Google Shape;329;p20"/>
          <p:cNvSpPr txBox="1"/>
          <p:nvPr>
            <p:ph idx="1" type="body"/>
          </p:nvPr>
        </p:nvSpPr>
        <p:spPr>
          <a:xfrm>
            <a:off x="152400" y="1219200"/>
            <a:ext cx="6172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Brainstorming: </a:t>
            </a:r>
            <a:r>
              <a:rPr b="0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for a group to generate as many ideas as possible in a very short time by tapping into group knowledge, experience, and individual creativity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chart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Explains the process of doing something from beginning to end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and effect diagram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chart </a:t>
            </a:r>
            <a:r>
              <a:rPr b="0" i="1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in next slide  </a:t>
            </a:r>
            <a:endParaRPr b="0" i="1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cklog" id="330" name="Google Shape;3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881187"/>
            <a:ext cx="2667000" cy="31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&quot;&quot;" id="335" name="Google Shape;335;p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&quot;&quot;" id="336" name="Google Shape;336;p21"/>
          <p:cNvSpPr/>
          <p:nvPr/>
        </p:nvSpPr>
        <p:spPr>
          <a:xfrm flipH="1" rot="-5400000">
            <a:off x="1143000" y="-1143000"/>
            <a:ext cx="6858000" cy="9144000"/>
          </a:xfrm>
          <a:prstGeom prst="rect">
            <a:avLst/>
          </a:prstGeom>
          <a:gradFill>
            <a:gsLst>
              <a:gs pos="0">
                <a:srgbClr val="4F81BD"/>
              </a:gs>
              <a:gs pos="8000">
                <a:srgbClr val="4F81BD"/>
              </a:gs>
              <a:gs pos="100000">
                <a:srgbClr val="4F81BD"/>
              </a:gs>
            </a:gsLst>
            <a:lin ang="12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"/>
          <p:cNvSpPr/>
          <p:nvPr/>
        </p:nvSpPr>
        <p:spPr>
          <a:xfrm flipH="1" rot="10800000">
            <a:off x="-1733" y="0"/>
            <a:ext cx="6803134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&quot;&quot;" id="338" name="Google Shape;338;p21"/>
          <p:cNvSpPr/>
          <p:nvPr/>
        </p:nvSpPr>
        <p:spPr>
          <a:xfrm flipH="1" rot="-5400000">
            <a:off x="2125662" y="-161925"/>
            <a:ext cx="4894262" cy="9145587"/>
          </a:xfrm>
          <a:prstGeom prst="rect">
            <a:avLst/>
          </a:prstGeom>
          <a:gradFill>
            <a:gsLst>
              <a:gs pos="0">
                <a:srgbClr val="93CDDD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762" y="457200"/>
            <a:ext cx="8372475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>
            <p:ph type="title"/>
          </p:nvPr>
        </p:nvSpPr>
        <p:spPr>
          <a:xfrm>
            <a:off x="228600" y="304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45" name="Google Shape;345;p22"/>
          <p:cNvSpPr txBox="1"/>
          <p:nvPr>
            <p:ph idx="1" type="body"/>
          </p:nvPr>
        </p:nvSpPr>
        <p:spPr>
          <a:xfrm>
            <a:off x="457200" y="990600"/>
            <a:ext cx="8229600" cy="513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Logo&#10;&#10;Description automatically generated" id="346" name="Google Shape;3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19087"/>
            <a:ext cx="7772400" cy="6345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"/>
          <p:cNvSpPr txBox="1"/>
          <p:nvPr>
            <p:ph type="title"/>
          </p:nvPr>
        </p:nvSpPr>
        <p:spPr>
          <a:xfrm>
            <a:off x="323850" y="40005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5900"/>
              <a:buFont typeface="Calibri"/>
              <a:buNone/>
            </a:pPr>
            <a:r>
              <a:rPr b="1" i="0" lang="en-US" sz="5900" u="none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What is Quality?</a:t>
            </a:r>
            <a:endParaRPr/>
          </a:p>
        </p:txBody>
      </p:sp>
      <p:sp>
        <p:nvSpPr>
          <p:cNvPr id="205" name="Google Shape;205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2912" lvl="0" marL="4429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Trebuchet M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Ability to satisfy stated or implied needs.</a:t>
            </a:r>
            <a:endParaRPr/>
          </a:p>
          <a:p>
            <a:pPr indent="-442912" lvl="0" marL="442912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Trebuchet M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Performance according to standards</a:t>
            </a:r>
            <a:endParaRPr/>
          </a:p>
          <a:p>
            <a:pPr indent="-442912" lvl="0" marL="442912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Trebuchet M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Conformance to requirements</a:t>
            </a:r>
            <a:endParaRPr/>
          </a:p>
          <a:p>
            <a:pPr indent="-442912" lvl="0" marL="442912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Trebuchet MS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Fitness for purpose or use</a:t>
            </a:r>
            <a:endParaRPr/>
          </a:p>
          <a:p>
            <a:pPr indent="-442912" lvl="0" marL="442912" marR="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Trebuchet MS"/>
              <a:buChar char="●"/>
            </a:pPr>
            <a:r>
              <a:rPr b="0" i="1" lang="en-US" sz="3200" u="none" cap="none" strike="noStrike">
                <a:solidFill>
                  <a:srgbClr val="990033"/>
                </a:solidFill>
                <a:latin typeface="Calibri"/>
                <a:ea typeface="Calibri"/>
                <a:cs typeface="Calibri"/>
                <a:sym typeface="Calibri"/>
              </a:rPr>
              <a:t>Meeting the customer’s requirements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1" sz="3200" u="none">
              <a:solidFill>
                <a:srgbClr val="99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/>
          <p:nvPr>
            <p:ph type="title"/>
          </p:nvPr>
        </p:nvSpPr>
        <p:spPr>
          <a:xfrm>
            <a:off x="468312" y="549275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constitutes Quality?</a:t>
            </a:r>
            <a:endParaRPr/>
          </a:p>
        </p:txBody>
      </p:sp>
      <p:sp>
        <p:nvSpPr>
          <p:cNvPr id="211" name="Google Shape;211;p4"/>
          <p:cNvSpPr txBox="1"/>
          <p:nvPr>
            <p:ph idx="1" type="body"/>
          </p:nvPr>
        </p:nvSpPr>
        <p:spPr>
          <a:xfrm>
            <a:off x="250825" y="1484312"/>
            <a:ext cx="8512175" cy="464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4012" lvl="0" marL="3540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satisfy stated or implied needs.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according to standards.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Conformance to requirements or specifications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Fitness for purpose or use.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 right things right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Doing the right things at the right time in a right place. </a:t>
            </a:r>
            <a:endParaRPr/>
          </a:p>
          <a:p>
            <a:pPr indent="-354012" lvl="0" marL="3540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the customer’s needs and reasonable expectations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 of quality &amp; quality of healthcare.</a:t>
            </a:r>
            <a:endParaRPr/>
          </a:p>
        </p:txBody>
      </p:sp>
      <p:sp>
        <p:nvSpPr>
          <p:cNvPr id="218" name="Google Shape;218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magnitude to which something adheres to a minimum set standard (Swanick &amp; Vaux, 2020).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of healthcare: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degree of performance concerning the desired standards of interventions known to be safe and have the capacity to improve health using the available resources.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>
            <p:ph type="title"/>
          </p:nvPr>
        </p:nvSpPr>
        <p:spPr>
          <a:xfrm>
            <a:off x="381000" y="228600"/>
            <a:ext cx="7924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E46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Doing the Right Things Right </a:t>
            </a:r>
            <a:br>
              <a:rPr b="1" i="0" lang="en-US" sz="3200" u="none">
                <a:solidFill>
                  <a:srgbClr val="E46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200" u="none">
                <a:solidFill>
                  <a:srgbClr val="E46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(Quality Grid)</a:t>
            </a:r>
            <a:endParaRPr/>
          </a:p>
        </p:txBody>
      </p:sp>
      <p:sp>
        <p:nvSpPr>
          <p:cNvPr id="226" name="Google Shape;226;p6"/>
          <p:cNvSpPr txBox="1"/>
          <p:nvPr>
            <p:ph idx="1" type="body"/>
          </p:nvPr>
        </p:nvSpPr>
        <p:spPr>
          <a:xfrm>
            <a:off x="533400" y="1676400"/>
            <a:ext cx="75438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Doing </a:t>
            </a:r>
            <a:r>
              <a:rPr b="0" i="0" lang="en-US" sz="28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“right things”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means to use effective </a:t>
            </a:r>
            <a:r>
              <a:rPr b="0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interventions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meet customer needs.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Doing </a:t>
            </a:r>
            <a:r>
              <a:rPr b="0" i="0" lang="en-US" sz="280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“things right”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entails managing work </a:t>
            </a:r>
            <a:r>
              <a:rPr b="0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processes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that the work is organized in a way that works correctly, </a:t>
            </a:r>
            <a:r>
              <a:rPr b="0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efficiently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on time.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>
            <p:ph type="title"/>
          </p:nvPr>
        </p:nvSpPr>
        <p:spPr>
          <a:xfrm>
            <a:off x="457200" y="2286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Grid</a:t>
            </a:r>
            <a:endParaRPr/>
          </a:p>
        </p:txBody>
      </p:sp>
      <p:graphicFrame>
        <p:nvGraphicFramePr>
          <p:cNvPr id="233" name="Google Shape;233;p7"/>
          <p:cNvGraphicFramePr/>
          <p:nvPr/>
        </p:nvGraphicFramePr>
        <p:xfrm>
          <a:off x="8382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{5EC24175-D89B-4ADF-8A7E-5399917EE458}</a:tableStyleId>
              </a:tblPr>
              <a:tblGrid>
                <a:gridCol w="4076700"/>
                <a:gridCol w="4076700"/>
              </a:tblGrid>
              <a:tr h="232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Doing Right Thing Right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Prescribed right medicine in right dose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Doing Right Thing Wrong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Prescribed right medicine but wrong dose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324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Doing Wrong things right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prescribed wrong medicine but right dose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Doing Wrong things wrong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e.g. Prescribed wrong medicine and wrong dose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34" name="Google Shape;234;p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35" name="Google Shape;235;p7"/>
          <p:cNvSpPr txBox="1"/>
          <p:nvPr/>
        </p:nvSpPr>
        <p:spPr>
          <a:xfrm>
            <a:off x="914400" y="9144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 do it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b="1" i="0" lang="en-US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it Right			Do it Wrong</a:t>
            </a:r>
            <a:endParaRPr/>
          </a:p>
        </p:txBody>
      </p:sp>
      <p:sp>
        <p:nvSpPr>
          <p:cNvPr id="236" name="Google Shape;236;p7"/>
          <p:cNvSpPr txBox="1"/>
          <p:nvPr/>
        </p:nvSpPr>
        <p:spPr>
          <a:xfrm rot="-5400000">
            <a:off x="-1905000" y="3733800"/>
            <a:ext cx="472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52499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do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Wrong thing        The Right thing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>
            <p:ph type="title"/>
          </p:nvPr>
        </p:nvSpPr>
        <p:spPr>
          <a:xfrm>
            <a:off x="0" y="333375"/>
            <a:ext cx="8964612" cy="1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set of activities that are planned for and carried out systematically and continuously to improve Quality of Care)</a:t>
            </a:r>
            <a:endParaRPr/>
          </a:p>
        </p:txBody>
      </p:sp>
      <p:pic>
        <p:nvPicPr>
          <p:cNvPr id="242" name="Google Shape;242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60575"/>
            <a:ext cx="9144000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 txBox="1"/>
          <p:nvPr>
            <p:ph type="title"/>
          </p:nvPr>
        </p:nvSpPr>
        <p:spPr>
          <a:xfrm>
            <a:off x="457200" y="274637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5S?</a:t>
            </a:r>
            <a:endParaRPr/>
          </a:p>
        </p:txBody>
      </p:sp>
      <p:sp>
        <p:nvSpPr>
          <p:cNvPr id="248" name="Google Shape;248;p9"/>
          <p:cNvSpPr txBox="1"/>
          <p:nvPr>
            <p:ph idx="1" type="body"/>
          </p:nvPr>
        </p:nvSpPr>
        <p:spPr>
          <a:xfrm>
            <a:off x="457200" y="731837"/>
            <a:ext cx="8229600" cy="5624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5S (literally five initials of words i.e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ort,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et,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hine,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tandardise, and </a:t>
            </a:r>
            <a:r>
              <a:rPr b="0" i="0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ustain):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set of management activities, origin - Japanese sector.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Firstly: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“Sort”, “Set” and “Shine” are practiced,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followed by implementing standards to set up mechanisms to keep their level high.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“Sustain” is the state that the practice of “Sort”, “Set” and “Shine” becomes routine with the use of the mechanism to “Standardise”. 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2010-04-12T05:48:02Z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