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8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0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1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3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  <p:sldMasterId id="2147483798" r:id="rId14"/>
    <p:sldMasterId id="2147483808" r:id="rId15"/>
    <p:sldMasterId id="2147483818" r:id="rId16"/>
    <p:sldMasterId id="2147483826" r:id="rId17"/>
  </p:sldMasterIdLst>
  <p:notesMasterIdLst>
    <p:notesMasterId r:id="rId44"/>
  </p:notesMasterIdLst>
  <p:handoutMasterIdLst>
    <p:handoutMasterId r:id="rId45"/>
  </p:handoutMasterIdLst>
  <p:sldIdLst>
    <p:sldId id="1250" r:id="rId18"/>
    <p:sldId id="1251" r:id="rId19"/>
    <p:sldId id="1252" r:id="rId20"/>
    <p:sldId id="1117" r:id="rId21"/>
    <p:sldId id="1338" r:id="rId22"/>
    <p:sldId id="1339" r:id="rId23"/>
    <p:sldId id="1269" r:id="rId24"/>
    <p:sldId id="1340" r:id="rId25"/>
    <p:sldId id="1257" r:id="rId26"/>
    <p:sldId id="1289" r:id="rId27"/>
    <p:sldId id="1290" r:id="rId28"/>
    <p:sldId id="1258" r:id="rId29"/>
    <p:sldId id="1231" r:id="rId30"/>
    <p:sldId id="1272" r:id="rId31"/>
    <p:sldId id="1273" r:id="rId32"/>
    <p:sldId id="1274" r:id="rId33"/>
    <p:sldId id="1232" r:id="rId34"/>
    <p:sldId id="1275" r:id="rId35"/>
    <p:sldId id="1276" r:id="rId36"/>
    <p:sldId id="1277" r:id="rId37"/>
    <p:sldId id="1233" r:id="rId38"/>
    <p:sldId id="1262" r:id="rId39"/>
    <p:sldId id="1235" r:id="rId40"/>
    <p:sldId id="1296" r:id="rId41"/>
    <p:sldId id="1282" r:id="rId42"/>
    <p:sldId id="1278" r:id="rId43"/>
  </p:sldIdLst>
  <p:sldSz cx="9144000" cy="6858000" type="screen4x3"/>
  <p:notesSz cx="6735763" cy="9866313"/>
  <p:embeddedFontLst>
    <p:embeddedFont>
      <p:font typeface="Bahnschrift SemiBold" panose="020B0502040204020203" pitchFamily="34" charset="0"/>
      <p:bold r:id="rId46"/>
    </p:embeddedFont>
    <p:embeddedFont>
      <p:font typeface="Dosis" pitchFamily="2" charset="0"/>
      <p:regular r:id="rId47"/>
      <p:bold r:id="rId48"/>
    </p:embeddedFont>
    <p:embeddedFont>
      <p:font typeface="Dosis ExtraBold" pitchFamily="2" charset="0"/>
      <p:bold r:id="rId49"/>
    </p:embeddedFont>
    <p:embeddedFont>
      <p:font typeface="Dosis Medium" pitchFamily="2" charset="0"/>
      <p:regular r:id="rId50"/>
      <p:bold r:id="rId51"/>
    </p:embeddedFont>
    <p:embeddedFont>
      <p:font typeface="Dosis SemiBold" pitchFamily="2" charset="0"/>
      <p:regular r:id="rId52"/>
      <p:bold r:id="rId53"/>
    </p:embeddedFont>
    <p:embeddedFont>
      <p:font typeface="Mistral" panose="03090702030407020403" pitchFamily="66" charset="0"/>
      <p:regular r:id="rId5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4F4F4"/>
    <a:srgbClr val="BFBFBF"/>
    <a:srgbClr val="AFABAB"/>
    <a:srgbClr val="EAF8FE"/>
    <a:srgbClr val="9EE0F4"/>
    <a:srgbClr val="EBE6EC"/>
    <a:srgbClr val="D9D9D9"/>
    <a:srgbClr val="424D7B"/>
    <a:srgbClr val="A1A6BC"/>
    <a:srgbClr val="565F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12" autoAdjust="0"/>
    <p:restoredTop sz="95363" autoAdjust="0"/>
  </p:normalViewPr>
  <p:slideViewPr>
    <p:cSldViewPr snapToGrid="0">
      <p:cViewPr varScale="1">
        <p:scale>
          <a:sx n="96" d="100"/>
          <a:sy n="96" d="100"/>
        </p:scale>
        <p:origin x="778" y="6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44" d="100"/>
          <a:sy n="44" d="100"/>
        </p:scale>
        <p:origin x="3036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2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handoutMaster" Target="handoutMasters/handoutMaster1.xml"/><Relationship Id="rId53" Type="http://schemas.openxmlformats.org/officeDocument/2006/relationships/font" Target="fonts/font8.fntdata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font" Target="fonts/font3.fntdata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6.fntdata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font" Target="fonts/font1.fntdata"/><Relationship Id="rId59" Type="http://schemas.microsoft.com/office/2018/10/relationships/authors" Target="authors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font" Target="fonts/font4.fntdata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4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96E7F836-438A-677A-5298-7CF6A86B21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58B5AEF-52A9-C779-B799-EDE45FFFFA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75440-4F8A-4B1D-86B8-C49FE8339CD0}" type="datetimeFigureOut">
              <a:rPr lang="fr-MA" smtClean="0"/>
              <a:t>06/03/2026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FCA7378-9767-02EF-C821-C3A50075AFC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887C5D6-8DF9-C296-8B06-B647C4F68AB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C00D81-0138-4B3C-9599-565AE39D2E51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67219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06/03/2026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17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06/03/2026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50402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8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7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6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85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4.jp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9.jpg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10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2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1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0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9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83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jp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6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png"/><Relationship Id="rId9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8.xml"/><Relationship Id="rId5" Type="http://schemas.openxmlformats.org/officeDocument/2006/relationships/image" Target="../media/image38.jp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1.pn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2.png"/><Relationship Id="rId9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6.jp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0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media" Target="../media/media2.mp4"/><Relationship Id="rId7" Type="http://schemas.openxmlformats.org/officeDocument/2006/relationships/image" Target="../media/image4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7.png"/><Relationship Id="rId5" Type="http://schemas.openxmlformats.org/officeDocument/2006/relationships/slideLayout" Target="../slideLayouts/slideLayout25.xml"/><Relationship Id="rId4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658E987-2717-44B7-B36B-EC147556D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60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E2D82-588D-EFD8-8EE8-66880EFE8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DF388C9-95D7-6E35-500D-4E391D2B7C63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ED7A6F9-8F6D-E92A-9FFB-BD3564C1E0E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99254B4-1179-09E2-3963-E2197E18697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2AAA314B-76E1-DBFF-E27F-D8C13E1CF6EF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26954AF-F1E1-39EA-0347-22DD6224C88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80714" y="2821848"/>
            <a:ext cx="367051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L’enseignant demande aux élèves de prendre le livret à la page 77 et faites les activités d’écriture.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Dosis SemiBold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76B14EC-3D52-4FB3-AB73-C90DAE456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091" y="1215844"/>
            <a:ext cx="3284628" cy="503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7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/>
              <a:t>Bonjour cher élève. Nous allons faire quelques activités d’évaluation.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E4E50BF3-91A0-9251-A61F-775418AE5C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63"/>
          <a:stretch>
            <a:fillRect/>
          </a:stretch>
        </p:blipFill>
        <p:spPr>
          <a:xfrm>
            <a:off x="2687662" y="2198689"/>
            <a:ext cx="3768675" cy="246062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43345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B990-9E96-4265-EAEA-24139A25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6D694B-0251-B019-3D0F-1D60E57EAB0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78C0E4-6FBC-E5CE-2306-50551BBDE0F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6FC6D0-C015-09B3-6913-FE94842F8B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120C2F-F77C-9E38-2CB7-6D74C8195DCC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B04E4D8-CED8-1B25-158A-7E9BCB967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191760" y="3069811"/>
            <a:ext cx="9412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CO1.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Comprendre, à l’oral, des mots de vocabulaire.</a:t>
            </a:r>
            <a:endParaRPr kumimoji="0" lang="fr-MA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14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Regarde les images. Je vais te dire des mots et tu vas me montrer les images qui correspondent : Un balcon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– Un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biberon – Un tapis – Un robot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– Le frère.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4F9DF2C-BC35-41B0-A89F-20435BD89C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DA8F569-70ED-4E8A-B976-7309007BF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1B2F4C-A6F1-4748-BBFE-85EB4F143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extBox 6">
            <a:extLst>
              <a:ext uri="{FF2B5EF4-FFF2-40B4-BE49-F238E27FC236}">
                <a16:creationId xmlns:a16="http://schemas.microsoft.com/office/drawing/2014/main" id="{BE9F4498-9E4F-4D73-B435-009301C9E0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2 points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18E709D-085E-45ED-818D-250DB0756A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837" y="1864657"/>
            <a:ext cx="1744047" cy="1908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DB82792-F233-4660-A6B7-3926673059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667" y="4230001"/>
            <a:ext cx="1744047" cy="1908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8085587-CB4D-496B-9821-9933647073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811" y="1864657"/>
            <a:ext cx="1744048" cy="1908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81E2005-C9E3-446E-B264-18BDE37EDE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457" y="4230001"/>
            <a:ext cx="1744210" cy="1908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73464B3-AC3D-4D42-BC4B-9EF148FD71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786" y="1864657"/>
            <a:ext cx="1744047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8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B990-9E96-4265-EAEA-24139A25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6D694B-0251-B019-3D0F-1D60E57EAB0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78C0E4-6FBC-E5CE-2306-50551BBDE0F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6FC6D0-C015-09B3-6913-FE94842F8B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120C2F-F77C-9E38-2CB7-6D74C8195DCC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B04E4D8-CED8-1B25-158A-7E9BCB967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191760" y="3069811"/>
            <a:ext cx="9412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CO2.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 à l’oral des phrases et des textes.</a:t>
            </a:r>
          </a:p>
        </p:txBody>
      </p:sp>
    </p:spTree>
    <p:extLst>
      <p:ext uri="{BB962C8B-B14F-4D97-AF65-F5344CB8AC3E}">
        <p14:creationId xmlns:p14="http://schemas.microsoft.com/office/powerpoint/2010/main" val="101329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2967" y="755999"/>
            <a:ext cx="7145206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Regarde la scène. Je vais te dire des phrases et tu vas me montrer les images qui correspondent : Voici la chambre de Karim. 1) Karim a deux sœurs. 2) Dans la chambre, il y a un lit. 3) Sur le lit, il y a des joutes. 4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) Son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robot est sous le lit. 5) Son cartable est sur le bureau.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4F9DF2C-BC35-41B0-A89F-20435BD89C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DA8F569-70ED-4E8A-B976-7309007BF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1B2F4C-A6F1-4748-BBFE-85EB4F143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extBox 6">
            <a:extLst>
              <a:ext uri="{FF2B5EF4-FFF2-40B4-BE49-F238E27FC236}">
                <a16:creationId xmlns:a16="http://schemas.microsoft.com/office/drawing/2014/main" id="{BE9F4498-9E4F-4D73-B435-009301C9E0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2 points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7A81DE3-D770-48E9-9D2F-F704EFB91E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75" y="1806933"/>
            <a:ext cx="7001435" cy="418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6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B990-9E96-4265-EAEA-24139A25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6D694B-0251-B019-3D0F-1D60E57EAB0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78C0E4-6FBC-E5CE-2306-50551BBDE0F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6FC6D0-C015-09B3-6913-FE94842F8B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120C2F-F77C-9E38-2CB7-6D74C8195DCC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B04E4D8-CED8-1B25-158A-7E9BCB967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191760" y="3069811"/>
            <a:ext cx="9412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PO1.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Produire, à l’oral, des mots de vocabulaire.</a:t>
            </a:r>
          </a:p>
        </p:txBody>
      </p:sp>
    </p:spTree>
    <p:extLst>
      <p:ext uri="{BB962C8B-B14F-4D97-AF65-F5344CB8AC3E}">
        <p14:creationId xmlns:p14="http://schemas.microsoft.com/office/powerpoint/2010/main" val="116043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Mets ton doigt sur chaque image et dis-moi le mot en français.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FBD7F59-4D4F-2F9C-2373-E248555710C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341E3D9-CA0F-6388-C0CB-C762B4755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45DB04F-1BEF-EA61-36BC-6F6BCBE12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51413284-CB60-3C56-DCD4-C2B0096F478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2 points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96975598-5120-414D-AFF8-4C578648DA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99" y="1820164"/>
            <a:ext cx="1744230" cy="1908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7517B3C-FB75-49EE-ABB9-5AE85B0B42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337" y="1815219"/>
            <a:ext cx="1744214" cy="1908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7C4657B-695D-4C22-9C9F-81A5D046C3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259" y="1815219"/>
            <a:ext cx="1744210" cy="1908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558C475-8E47-4186-8766-CF0C76BA15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335" y="4108111"/>
            <a:ext cx="1746085" cy="1908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E3C6F2D-9972-44BB-A895-BE727344EA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582" y="4108111"/>
            <a:ext cx="1744048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8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4BD0F-C1DA-EE8C-886B-6236F428B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9C84C5C0-8A85-F16C-49FF-E1171A806C73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566EF3-30CC-D22E-6483-0BBF49616AA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6415DF-0DA2-EDA0-CBE7-05EBE35CC0D1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A780E1C-80E8-3A56-F3EA-3232764F7305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EA2CF0B-6D87-6921-5C20-DF525D6F168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2653358"/>
            <a:ext cx="7788166" cy="1092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PO2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Participer à un dialogue en mobilisant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les actes de parole étudiés.</a:t>
            </a:r>
          </a:p>
        </p:txBody>
      </p:sp>
    </p:spTree>
    <p:extLst>
      <p:ext uri="{BB962C8B-B14F-4D97-AF65-F5344CB8AC3E}">
        <p14:creationId xmlns:p14="http://schemas.microsoft.com/office/powerpoint/2010/main" val="56828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2FBD7F59-4D4F-2F9C-2373-E248555710C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341E3D9-CA0F-6388-C0CB-C762B4755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45DB04F-1BEF-EA61-36BC-6F6BCBE12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51413284-CB60-3C56-DCD4-C2B0096F478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 2 points</a:t>
            </a: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9F166FCF-DD94-85AD-98E1-52C417BBB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te poser des questions et tu dois répondre correctement.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fr-FR" i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1ACD7BA4-C95F-BDDA-DD17-FE6B4A36127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5B8AEFB-80DB-1152-92A6-450ACFE44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0C168F7-A80B-F3A1-F28F-7E849DF8B5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3" name="Titre 1">
            <a:extLst>
              <a:ext uri="{FF2B5EF4-FFF2-40B4-BE49-F238E27FC236}">
                <a16:creationId xmlns:a16="http://schemas.microsoft.com/office/drawing/2014/main" id="{8ED6E5E3-C4F1-19B3-0CA3-D422FF67D944}"/>
              </a:ext>
            </a:extLst>
          </p:cNvPr>
          <p:cNvSpPr txBox="1">
            <a:spLocks/>
          </p:cNvSpPr>
          <p:nvPr/>
        </p:nvSpPr>
        <p:spPr>
          <a:xfrm>
            <a:off x="1496223" y="1873525"/>
            <a:ext cx="6598905" cy="3110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lvl="0" defTabSz="914400">
              <a:lnSpc>
                <a:spcPct val="150000"/>
              </a:lnSpc>
              <a:defRPr/>
            </a:pPr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tu t’appelles ?</a:t>
            </a:r>
          </a:p>
          <a:p>
            <a:pPr lvl="0" defTabSz="914400">
              <a:lnSpc>
                <a:spcPct val="150000"/>
              </a:lnSpc>
              <a:defRPr/>
            </a:pPr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as quel âge ?</a:t>
            </a:r>
          </a:p>
          <a:p>
            <a:pPr lvl="0" defTabSz="914400">
              <a:lnSpc>
                <a:spcPct val="150000"/>
              </a:lnSpc>
              <a:defRPr/>
            </a:pPr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Est-ce que tu as une sœur ?</a:t>
            </a:r>
          </a:p>
          <a:p>
            <a:pPr lvl="0" defTabSz="914400">
              <a:lnSpc>
                <a:spcPct val="150000"/>
              </a:lnSpc>
              <a:defRPr/>
            </a:pPr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Est-ce que tu as un frère ?</a:t>
            </a:r>
          </a:p>
          <a:p>
            <a:pPr lvl="0" defTabSz="914400">
              <a:lnSpc>
                <a:spcPct val="150000"/>
              </a:lnSpc>
              <a:defRPr/>
            </a:pPr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Il y a combien de chambres dans ta maison ?</a:t>
            </a:r>
          </a:p>
        </p:txBody>
      </p:sp>
    </p:spTree>
    <p:extLst>
      <p:ext uri="{BB962C8B-B14F-4D97-AF65-F5344CB8AC3E}">
        <p14:creationId xmlns:p14="http://schemas.microsoft.com/office/powerpoint/2010/main" val="305176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154639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599E5-2E76-1A99-F177-3A17D329E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40A6E950-5B09-DCE6-73CC-1FD7B7F465E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E136519-9BE8-F951-0EE8-8B540CDDCFD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E1D604E-E9BC-57CC-154E-853656901840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63E33C0-2372-342F-3301-0395E394841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E5055A1-EBA9-EF76-516E-5BDFBAFBC6C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2998113"/>
            <a:ext cx="7788166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PO3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Prendre la parole pour parler de ma </a:t>
            </a:r>
            <a:r>
              <a:rPr lang="fr-FR" sz="28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maison et de ma famille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948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Présente-toi et parle de ta maison et de ta famille. </a:t>
            </a:r>
            <a:b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Tu dois dire 5 phrases.   </a:t>
            </a:r>
            <a:r>
              <a:rPr lang="fr-FR" sz="1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L’enseignant explique la consigne dans la langue de l’apprenant.  </a:t>
            </a:r>
            <a:endParaRPr lang="fr-MA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5F76A08-A932-AEFE-503F-9A994D31F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500" y="2398539"/>
            <a:ext cx="1865935" cy="279890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CE84284-4EA4-6D37-4CF3-54E84DAC600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8194" y="1656183"/>
            <a:ext cx="1219370" cy="1362265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190EB5EC-33CF-4C7D-B2C9-9648C60380B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942BCEB7-516A-4AEC-AE16-46F4E94D2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0C6666B-7B8E-4578-B4CE-7E1A0CB3E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TextBox 6">
            <a:extLst>
              <a:ext uri="{FF2B5EF4-FFF2-40B4-BE49-F238E27FC236}">
                <a16:creationId xmlns:a16="http://schemas.microsoft.com/office/drawing/2014/main" id="{B4114D76-E8CB-4AEA-8A03-F4969FC4970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16386" y="6130876"/>
            <a:ext cx="8511226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2 points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FC14F95-2780-40CB-A1B8-BE9808AD0C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524" y="1853822"/>
            <a:ext cx="5429630" cy="393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97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ACF15-EC87-ECA5-C5A2-139223BE3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A6B506F7-29E3-66D0-EF6D-14F13D5E960D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D69A319-C191-E72A-A3A9-B057CE8A551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295976E-7B56-3FFF-FF8F-559448C4A371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F5B20F50-F7A1-6B82-68A6-5CEAD326ED43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77E1BA6-C696-F4C6-EF56-C4461C09651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2998113"/>
            <a:ext cx="7788166" cy="15234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LF1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Identifier et lire des lettres, des syllabes et des mots contenant les lettres étudiées.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38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48D5D-B49A-9C62-DF72-BFE0D3528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6CA4A-9F26-CDC0-40B5-A7DFF0D79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te montrer des lettres, des syllabes et des mots que  tu dois lire.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L’enseignant guide l’élève dans sa lecture.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E8506C9-7DE4-5B26-01EB-FDD6121FC0A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96835" y="1624017"/>
            <a:ext cx="8134466" cy="1506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s  </a:t>
            </a:r>
            <a:r>
              <a:rPr kumimoji="0" lang="ar-MA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kumimoji="0" lang="pt-BR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kumimoji="0" lang="pt-BR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B   </a:t>
            </a:r>
            <a:r>
              <a:rPr kumimoji="0" lang="pt-BR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ar-MA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kumimoji="0" lang="pt-BR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kumimoji="0" lang="pt-BR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t         P</a:t>
            </a:r>
            <a:endParaRPr kumimoji="0" lang="it-IT" sz="54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8ACE7F27-B8F6-1DF0-A182-A6B9DD8C3E3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6835" y="5822719"/>
            <a:ext cx="8511226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1371600">
              <a:spcAft>
                <a:spcPts val="2700"/>
              </a:spcAft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lettre </a:t>
            </a:r>
            <a:r>
              <a:rPr lang="fr-FR" sz="1400" b="1" dirty="0">
                <a:solidFill>
                  <a:srgbClr val="FF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0,5 point (2 pts)</a:t>
            </a:r>
            <a:r>
              <a:rPr lang="fr-FR" sz="1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/ syllabe  :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lecture 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1 point (4 pts)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99A5752-C111-4CC4-9602-DAC414FC8EC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FACED1A1-267D-483A-B76E-BB942A2D3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928A60-161E-4CD3-8A9B-ACC4ED52E9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628AFF1-13C3-4B54-6AA2-044254D662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029016"/>
              </p:ext>
            </p:extLst>
          </p:nvPr>
        </p:nvGraphicFramePr>
        <p:xfrm>
          <a:off x="1173007" y="3326524"/>
          <a:ext cx="1898277" cy="13043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98277">
                  <a:extLst>
                    <a:ext uri="{9D8B030D-6E8A-4147-A177-3AD203B41FA5}">
                      <a16:colId xmlns:a16="http://schemas.microsoft.com/office/drawing/2014/main" val="2780603077"/>
                    </a:ext>
                  </a:extLst>
                </a:gridCol>
              </a:tblGrid>
              <a:tr h="1304365">
                <a:tc>
                  <a:txBody>
                    <a:bodyPr/>
                    <a:lstStyle/>
                    <a:p>
                      <a:pPr algn="ctr"/>
                      <a:endParaRPr kumimoji="0" lang="fr-FR" sz="5400" b="1" i="0" u="none" strike="noStrike" kern="1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osis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8679932"/>
                  </a:ext>
                </a:extLst>
              </a:tr>
            </a:tbl>
          </a:graphicData>
        </a:graphic>
      </p:graphicFrame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E16C654B-A151-A52F-C88F-47F9052ACE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5467241"/>
              </p:ext>
            </p:extLst>
          </p:nvPr>
        </p:nvGraphicFramePr>
        <p:xfrm>
          <a:off x="1458410" y="3299428"/>
          <a:ext cx="6512584" cy="13043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56292">
                  <a:extLst>
                    <a:ext uri="{9D8B030D-6E8A-4147-A177-3AD203B41FA5}">
                      <a16:colId xmlns:a16="http://schemas.microsoft.com/office/drawing/2014/main" val="3258839349"/>
                    </a:ext>
                  </a:extLst>
                </a:gridCol>
                <a:gridCol w="3256292">
                  <a:extLst>
                    <a:ext uri="{9D8B030D-6E8A-4147-A177-3AD203B41FA5}">
                      <a16:colId xmlns:a16="http://schemas.microsoft.com/office/drawing/2014/main" val="2734644631"/>
                    </a:ext>
                  </a:extLst>
                </a:gridCol>
              </a:tblGrid>
              <a:tr h="1304365">
                <a:tc>
                  <a:txBody>
                    <a:bodyPr/>
                    <a:lstStyle/>
                    <a:p>
                      <a:pPr marL="0" marR="0" lvl="0" indent="0" algn="ctr" defTabSz="5143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5400" b="1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osis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bi       su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fr-FR" sz="5400" b="1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osis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        po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115811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3A5ADF8C-768A-C2A3-6C0E-A018A5076886}"/>
              </a:ext>
            </a:extLst>
          </p:cNvPr>
          <p:cNvSpPr txBox="1"/>
          <p:nvPr/>
        </p:nvSpPr>
        <p:spPr>
          <a:xfrm>
            <a:off x="1458410" y="4457552"/>
            <a:ext cx="64126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5400" b="1" kern="100" dirty="0">
                <a:solidFill>
                  <a:prstClr val="black"/>
                </a:solidFill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bal</a:t>
            </a:r>
            <a:r>
              <a:rPr kumimoji="0" lang="pt-BR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ar-MA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kumimoji="0" lang="fr-FR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Arial" panose="020B0604020202020204" pitchFamily="34" charset="0"/>
              </a:rPr>
              <a:t>       </a:t>
            </a:r>
            <a:r>
              <a:rPr kumimoji="0" lang="ar-MA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Arial" panose="020B0604020202020204" pitchFamily="34" charset="0"/>
              </a:rPr>
              <a:t>        </a:t>
            </a:r>
            <a:r>
              <a:rPr kumimoji="0" lang="fr-FR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kumimoji="0" lang="fr-FR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peti</a:t>
            </a:r>
            <a:r>
              <a:rPr kumimoji="0" lang="fr-FR" sz="54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endParaRPr lang="fr-FR" sz="5400" b="1" kern="100" dirty="0">
              <a:latin typeface="Dosis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A899D49B-7E0B-C70E-D707-F42643AE3A5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0" y="6130876"/>
            <a:ext cx="8511226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mot : lecture 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2 points (</a:t>
            </a:r>
            <a:r>
              <a:rPr lang="fr-FR" sz="1400" b="1" dirty="0">
                <a:solidFill>
                  <a:srgbClr val="FF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pts) </a:t>
            </a:r>
          </a:p>
        </p:txBody>
      </p:sp>
    </p:spTree>
    <p:extLst>
      <p:ext uri="{BB962C8B-B14F-4D97-AF65-F5344CB8AC3E}">
        <p14:creationId xmlns:p14="http://schemas.microsoft.com/office/powerpoint/2010/main" val="401173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4BD0F-C1DA-EE8C-886B-6236F428B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9C84C5C0-8A85-F16C-49FF-E1171A806C73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566EF3-30CC-D22E-6483-0BBF49616AA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6415DF-0DA2-EDA0-CBE7-05EBE35CC0D1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A780E1C-80E8-3A56-F3EA-3232764F7305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EA2CF0B-6D87-6921-5C20-DF525D6F168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2498491"/>
            <a:ext cx="7788166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LF2 :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Lire des phrases simples contenant les lettres étudiées.</a:t>
            </a:r>
          </a:p>
        </p:txBody>
      </p:sp>
    </p:spTree>
    <p:extLst>
      <p:ext uri="{BB962C8B-B14F-4D97-AF65-F5344CB8AC3E}">
        <p14:creationId xmlns:p14="http://schemas.microsoft.com/office/powerpoint/2010/main" val="30014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2FBD7F59-4D4F-2F9C-2373-E248555710C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341E3D9-CA0F-6388-C0CB-C762B4755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45DB04F-1BEF-EA61-36BC-6F6BCBE12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51413284-CB60-3C56-DCD4-C2B0096F478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715353" y="5441038"/>
            <a:ext cx="5518602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Fluidité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 2 points ( 1 point  par phrase)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Correction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 8 points ( 1  point par mot )</a:t>
            </a: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9F166FCF-DD94-85AD-98E1-52C417BBB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vas lire ces phrases correctement et avec fluidité.</a:t>
            </a:r>
            <a:endParaRPr lang="fr-FR" i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1ACD7BA4-C95F-BDDA-DD17-FE6B4A36127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5B8AEFB-80DB-1152-92A6-450ACFE44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0C168F7-A80B-F3A1-F28F-7E849DF8B5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3" name="Titre 1">
            <a:extLst>
              <a:ext uri="{FF2B5EF4-FFF2-40B4-BE49-F238E27FC236}">
                <a16:creationId xmlns:a16="http://schemas.microsoft.com/office/drawing/2014/main" id="{8ED6E5E3-C4F1-19B3-0CA3-D422FF67D944}"/>
              </a:ext>
            </a:extLst>
          </p:cNvPr>
          <p:cNvSpPr txBox="1">
            <a:spLocks/>
          </p:cNvSpPr>
          <p:nvPr/>
        </p:nvSpPr>
        <p:spPr>
          <a:xfrm>
            <a:off x="1119478" y="1964267"/>
            <a:ext cx="7516346" cy="2370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400" b="1" dirty="0">
                <a:ln w="0"/>
                <a:solidFill>
                  <a:srgbClr val="424D7B"/>
                </a:solidFill>
                <a:latin typeface="Dosis SemiBold" pitchFamily="2" charset="0"/>
              </a:rPr>
              <a:t>Papi</a:t>
            </a: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a une pomme.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 bébé a un </a:t>
            </a:r>
            <a:r>
              <a:rPr lang="fr-FR" sz="2400" b="1" dirty="0">
                <a:ln w="0"/>
                <a:solidFill>
                  <a:srgbClr val="424D7B"/>
                </a:solidFill>
                <a:latin typeface="Dosis SemiBold" pitchFamily="2" charset="0"/>
              </a:rPr>
              <a:t>b</a:t>
            </a:r>
            <a:r>
              <a:rPr kumimoji="0" lang="fr-FR" sz="2400" b="1" i="0" u="none" strike="noStrike" kern="1200" cap="none" spc="0" normalizeH="0" baseline="0" noProof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ol.</a:t>
            </a:r>
            <a:endParaRPr kumimoji="0" lang="fr-FR" sz="2400" b="1" i="0" u="none" strike="noStrike" kern="1200" cap="none" spc="0" normalizeH="0" baseline="0" noProof="0" dirty="0">
              <a:ln w="0"/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55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fini. Reviens à ta place 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366B4315-512B-95B5-C6C5-0BE4BCB92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A7E9F1CB-EA6C-1B6A-6840-2B76C6198E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3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78508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538878" y="2479140"/>
            <a:ext cx="2143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B844839-3AA5-297E-59E2-1EB658425B9D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B135D9E-2FAB-347F-3571-811EEE99CC1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6D98C7-2DB6-372A-8B32-B3318DC2381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3A63E897-CFDB-F535-82EA-814C1B4ABA9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146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34" y="1366599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D23B6D75-7608-4C5B-8142-14B2A0FE991F}"/>
              </a:ext>
            </a:extLst>
          </p:cNvPr>
          <p:cNvGrpSpPr/>
          <p:nvPr/>
        </p:nvGrpSpPr>
        <p:grpSpPr>
          <a:xfrm>
            <a:off x="4572000" y="2498332"/>
            <a:ext cx="4032000" cy="3600000"/>
            <a:chOff x="974220" y="-365760"/>
            <a:chExt cx="8900098" cy="6866417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BCEDA367-CADB-40CE-BB64-1130DA786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220" y="-357343"/>
              <a:ext cx="4471068" cy="6858000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DB0B6197-D5EE-44F4-8172-ABE6C3F44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250" y="-365760"/>
              <a:ext cx="4471068" cy="6858000"/>
            </a:xfrm>
            <a:prstGeom prst="rect">
              <a:avLst/>
            </a:prstGeom>
          </p:spPr>
        </p:pic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8856BAE5-284D-4630-8BFA-9460586C90AE}"/>
              </a:ext>
            </a:extLst>
          </p:cNvPr>
          <p:cNvGrpSpPr/>
          <p:nvPr/>
        </p:nvGrpSpPr>
        <p:grpSpPr>
          <a:xfrm>
            <a:off x="494684" y="2498332"/>
            <a:ext cx="4032000" cy="3600000"/>
            <a:chOff x="-2075046" y="-1404635"/>
            <a:chExt cx="8912358" cy="685800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0E1A91C2-EE02-44FC-AA95-037017BBB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75046" y="-1404635"/>
              <a:ext cx="4471068" cy="6858000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AECD2442-7833-443B-A98B-58526A275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6244" y="-1404635"/>
              <a:ext cx="4471068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275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89567" y="2023406"/>
            <a:ext cx="3780000" cy="1080000"/>
          </a:xfrm>
          <a:prstGeom prst="roundRect">
            <a:avLst/>
          </a:prstGeom>
          <a:solidFill>
            <a:srgbClr val="BFBFBF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5005567" y="1771406"/>
            <a:ext cx="1260000" cy="360000"/>
          </a:xfrm>
          <a:prstGeom prst="flowChartTerminator">
            <a:avLst/>
          </a:prstGeom>
          <a:solidFill>
            <a:srgbClr val="BFBFBF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473267" y="349794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689267" y="324594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653267" y="372675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orales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Évaluation  </a:t>
            </a:r>
          </a:p>
        </p:txBody>
      </p: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43" y="875187"/>
            <a:ext cx="7886700" cy="720000"/>
          </a:xfrm>
        </p:spPr>
        <p:txBody>
          <a:bodyPr/>
          <a:lstStyle/>
          <a:p>
            <a:r>
              <a:rPr lang="fr-MA" sz="2400" dirty="0"/>
              <a:t>Organisation de la semaine 5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97D6792-77EF-964B-8655-3B3059F55CA8}"/>
              </a:ext>
            </a:extLst>
          </p:cNvPr>
          <p:cNvSpPr/>
          <p:nvPr/>
        </p:nvSpPr>
        <p:spPr>
          <a:xfrm>
            <a:off x="493821" y="5035867"/>
            <a:ext cx="3780000" cy="1080000"/>
          </a:xfrm>
          <a:prstGeom prst="roundRect">
            <a:avLst/>
          </a:prstGeom>
          <a:solidFill>
            <a:srgbClr val="BFBFBF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5658D257-978F-A594-EEA1-56A5EF90062C}"/>
              </a:ext>
            </a:extLst>
          </p:cNvPr>
          <p:cNvSpPr/>
          <p:nvPr/>
        </p:nvSpPr>
        <p:spPr>
          <a:xfrm>
            <a:off x="709821" y="4783867"/>
            <a:ext cx="1260000" cy="360000"/>
          </a:xfrm>
          <a:prstGeom prst="flowChartTerminator">
            <a:avLst/>
          </a:prstGeom>
          <a:solidFill>
            <a:schemeClr val="bg1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673821" y="5235155"/>
            <a:ext cx="3420000" cy="792000"/>
          </a:xfrm>
          <a:prstGeom prst="roundRect">
            <a:avLst/>
          </a:prstGeom>
          <a:solidFill>
            <a:srgbClr val="F4F4F4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sz="1600" dirty="0"/>
              <a:t>Activités de lecture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sz="1600" dirty="0"/>
              <a:t>Évaluation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A5E18E04-36C4-DDBA-D36A-2F6CAF012C20}"/>
              </a:ext>
            </a:extLst>
          </p:cNvPr>
          <p:cNvSpPr txBox="1">
            <a:spLocks/>
          </p:cNvSpPr>
          <p:nvPr/>
        </p:nvSpPr>
        <p:spPr>
          <a:xfrm>
            <a:off x="5036762" y="2216517"/>
            <a:ext cx="3420000" cy="792000"/>
          </a:xfrm>
          <a:prstGeom prst="roundRect">
            <a:avLst/>
          </a:prstGeom>
          <a:solidFill>
            <a:srgbClr val="F4F4F4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sz="1600" dirty="0"/>
              <a:t>Activités d’écriture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sz="1600" dirty="0"/>
              <a:t>Évaluation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A2A74291-E7E7-13E4-B65A-C8356CD292FE}"/>
              </a:ext>
            </a:extLst>
          </p:cNvPr>
          <p:cNvSpPr/>
          <p:nvPr/>
        </p:nvSpPr>
        <p:spPr>
          <a:xfrm>
            <a:off x="4839143" y="4950756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rganigramme : Terminateur 10">
            <a:extLst>
              <a:ext uri="{FF2B5EF4-FFF2-40B4-BE49-F238E27FC236}">
                <a16:creationId xmlns:a16="http://schemas.microsoft.com/office/drawing/2014/main" id="{CFC503CC-4FA1-9F10-684E-6C928131AD4B}"/>
              </a:ext>
            </a:extLst>
          </p:cNvPr>
          <p:cNvSpPr/>
          <p:nvPr/>
        </p:nvSpPr>
        <p:spPr>
          <a:xfrm>
            <a:off x="5055143" y="469875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E2007DED-A7A4-1496-C6CA-3C0B3D55903F}"/>
              </a:ext>
            </a:extLst>
          </p:cNvPr>
          <p:cNvSpPr/>
          <p:nvPr/>
        </p:nvSpPr>
        <p:spPr>
          <a:xfrm>
            <a:off x="4726338" y="3487081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rganigramme : Terminateur 12">
            <a:extLst>
              <a:ext uri="{FF2B5EF4-FFF2-40B4-BE49-F238E27FC236}">
                <a16:creationId xmlns:a16="http://schemas.microsoft.com/office/drawing/2014/main" id="{2CC04B81-2F68-9145-2BD8-E6E9F41E90B1}"/>
              </a:ext>
            </a:extLst>
          </p:cNvPr>
          <p:cNvSpPr/>
          <p:nvPr/>
        </p:nvSpPr>
        <p:spPr>
          <a:xfrm>
            <a:off x="4942338" y="3235081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AF0CA50C-2275-E5C0-2D7C-487CAD1753CB}"/>
              </a:ext>
            </a:extLst>
          </p:cNvPr>
          <p:cNvSpPr txBox="1">
            <a:spLocks/>
          </p:cNvSpPr>
          <p:nvPr/>
        </p:nvSpPr>
        <p:spPr>
          <a:xfrm>
            <a:off x="4906338" y="3715894"/>
            <a:ext cx="3420000" cy="792000"/>
          </a:xfrm>
          <a:prstGeom prst="roundRect">
            <a:avLst/>
          </a:prstGeom>
          <a:solidFill>
            <a:srgbClr val="EAF8FE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6700" indent="-266700">
              <a:defRPr/>
            </a:pPr>
            <a:r>
              <a:rPr lang="fr-FR" sz="1600" b="1" dirty="0">
                <a:solidFill>
                  <a:srgbClr val="565F88"/>
                </a:solidFill>
              </a:rPr>
              <a:t>Évaluation  </a:t>
            </a:r>
          </a:p>
        </p:txBody>
      </p:sp>
      <p:sp>
        <p:nvSpPr>
          <p:cNvPr id="18" name="Espace réservé du texte 5">
            <a:extLst>
              <a:ext uri="{FF2B5EF4-FFF2-40B4-BE49-F238E27FC236}">
                <a16:creationId xmlns:a16="http://schemas.microsoft.com/office/drawing/2014/main" id="{ECE942AC-D1E4-7C1A-AB4A-F1F11950B0CE}"/>
              </a:ext>
            </a:extLst>
          </p:cNvPr>
          <p:cNvSpPr txBox="1">
            <a:spLocks/>
          </p:cNvSpPr>
          <p:nvPr/>
        </p:nvSpPr>
        <p:spPr>
          <a:xfrm>
            <a:off x="5086338" y="514386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Évaluation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39D31A72-611D-446E-B446-FF58D03DBE5B}"/>
              </a:ext>
            </a:extLst>
          </p:cNvPr>
          <p:cNvSpPr/>
          <p:nvPr/>
        </p:nvSpPr>
        <p:spPr>
          <a:xfrm>
            <a:off x="493821" y="2042629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rganigramme : Terminateur 25">
            <a:extLst>
              <a:ext uri="{FF2B5EF4-FFF2-40B4-BE49-F238E27FC236}">
                <a16:creationId xmlns:a16="http://schemas.microsoft.com/office/drawing/2014/main" id="{8BBE6DEC-3848-436A-83A2-EADA96FC705B}"/>
              </a:ext>
            </a:extLst>
          </p:cNvPr>
          <p:cNvSpPr/>
          <p:nvPr/>
        </p:nvSpPr>
        <p:spPr>
          <a:xfrm>
            <a:off x="709821" y="1790629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27" name="Espace réservé du texte 5">
            <a:extLst>
              <a:ext uri="{FF2B5EF4-FFF2-40B4-BE49-F238E27FC236}">
                <a16:creationId xmlns:a16="http://schemas.microsoft.com/office/drawing/2014/main" id="{65F778D7-3076-4B43-AC2C-7A1EB4282903}"/>
              </a:ext>
            </a:extLst>
          </p:cNvPr>
          <p:cNvSpPr txBox="1">
            <a:spLocks/>
          </p:cNvSpPr>
          <p:nvPr/>
        </p:nvSpPr>
        <p:spPr>
          <a:xfrm>
            <a:off x="673821" y="2271442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vocabulaire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Évaluation  </a:t>
            </a:r>
          </a:p>
        </p:txBody>
      </p:sp>
    </p:spTree>
    <p:extLst>
      <p:ext uri="{BB962C8B-B14F-4D97-AF65-F5344CB8AC3E}">
        <p14:creationId xmlns:p14="http://schemas.microsoft.com/office/powerpoint/2010/main" val="37914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55" name="TextBox 10">
            <a:extLst>
              <a:ext uri="{FF2B5EF4-FFF2-40B4-BE49-F238E27FC236}">
                <a16:creationId xmlns:a16="http://schemas.microsoft.com/office/drawing/2014/main" id="{B761553D-2FE4-9121-D8B8-6D3E8CDA1A5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88794" y="3211919"/>
            <a:ext cx="7766412" cy="43416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904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Évaluer les acquis de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la période 3</a:t>
            </a:r>
          </a:p>
        </p:txBody>
      </p:sp>
    </p:spTree>
    <p:extLst>
      <p:ext uri="{BB962C8B-B14F-4D97-AF65-F5344CB8AC3E}">
        <p14:creationId xmlns:p14="http://schemas.microsoft.com/office/powerpoint/2010/main" val="238220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49E62-5D54-DEB1-59B4-B137DB639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984329C-9080-CCA8-8A31-B0D53E4130A1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95B853A-E9BC-33AE-1774-4B1AE38649B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7D1827-0DD5-22F7-C028-D10A701CBBB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F92A7BD9-9E88-218E-B1C9-6A2F1CF6CA0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2" name="TextBox 10">
            <a:extLst>
              <a:ext uri="{FF2B5EF4-FFF2-40B4-BE49-F238E27FC236}">
                <a16:creationId xmlns:a16="http://schemas.microsoft.com/office/drawing/2014/main" id="{CC832EE0-6DF7-A0E0-F06E-7C9F081354B1}"/>
              </a:ext>
            </a:extLst>
          </p:cNvPr>
          <p:cNvSpPr txBox="1"/>
          <p:nvPr/>
        </p:nvSpPr>
        <p:spPr>
          <a:xfrm>
            <a:off x="901599" y="1191108"/>
            <a:ext cx="7001441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904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compétences évaluées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A48854FD-AAD0-BC61-5DB6-723DDF2B8418}"/>
              </a:ext>
            </a:extLst>
          </p:cNvPr>
          <p:cNvSpPr txBox="1"/>
          <p:nvPr/>
        </p:nvSpPr>
        <p:spPr>
          <a:xfrm>
            <a:off x="597222" y="1863192"/>
            <a:ext cx="7815905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CO1 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 à l’oral des mots de vocabulaire.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CO2 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 à l’oral des phrases et des textes.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PO1 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Produire, à l’oral, des mots de vocabulaire.</a:t>
            </a:r>
          </a:p>
          <a:p>
            <a:pPr marL="1165225" marR="0" lvl="0" indent="-11652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PO2 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Participer à un dialogue en mobilisant les actes de paroles étudiés.</a:t>
            </a:r>
          </a:p>
          <a:p>
            <a:pPr marL="1165225" lvl="0" indent="-1165225">
              <a:spcAft>
                <a:spcPts val="1800"/>
              </a:spcAf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PO3 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Prendre la parole pour parler de </a:t>
            </a:r>
            <a:r>
              <a:rPr lang="fr-FR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ma famille et de ma maison.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LF1 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Identifier et lire les lettres, des syllabes et des mots contenant les lettres étudiées.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LF2 :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Lire des phrases simples contenant les lettres étudiées.</a:t>
            </a:r>
          </a:p>
        </p:txBody>
      </p:sp>
    </p:spTree>
    <p:extLst>
      <p:ext uri="{BB962C8B-B14F-4D97-AF65-F5344CB8AC3E}">
        <p14:creationId xmlns:p14="http://schemas.microsoft.com/office/powerpoint/2010/main" val="135092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0B710-8693-6626-47B9-5AF0530F3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432F1CFE-E3AC-6F75-1987-E1F4A7B5C13E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378E7BD-4095-31C6-AA06-A2C2C542E6B4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A1367DD-BD09-B726-FA8B-50C67B47FAC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8276346E-44C5-6BF7-0930-0969AB42684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616E3DE1-2996-B97A-6A3F-40D60F3E458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303990" y="1710825"/>
            <a:ext cx="59413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Cette partie est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consacrée à l’évaluation des compétences suivantes  : </a:t>
            </a:r>
            <a:r>
              <a:rPr kumimoji="0" lang="fr-FR" sz="1600" b="1" i="0" u="sng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CO1 – C02 – PO1 – PO2 – PO3 - LF1 – LF2.</a:t>
            </a: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La passation se fait de manière </a:t>
            </a:r>
            <a:r>
              <a:rPr kumimoji="0" lang="fr-FR" sz="1600" b="1" i="0" u="sng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individuelle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: l’enseignant évalue chaque élève en l’ invitant à son bureau.</a:t>
            </a:r>
          </a:p>
          <a:p>
            <a:pPr marL="457247" marR="0" lvl="1" indent="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L’enseignant est guidé par le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ppt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affiché sur son ordinateur qui ne doit pas être projeté sur l’écran de la classe  (l’ordinateur doit être débranché du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Datashow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).</a:t>
            </a:r>
          </a:p>
          <a:p>
            <a:pPr marL="885872" marR="0" lvl="1" indent="-428625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Pendant que l’enseignant évalue de manière individuelle les élèves, le reste de la classe réalise des activités pour assurer le calme : lecture, coloriage, copie, dessin.</a:t>
            </a:r>
          </a:p>
          <a:p>
            <a:pPr marL="885872" marR="0" lvl="1" indent="-428625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L’enseignant note immédiatement chaque compétence évaluée et renseigne la grille de compilation (0 -10 ) en s’appuyant sur les indications de compilation en dessous de chaque slide d’item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1898AD3F-CCD0-0B01-51CF-ADECC9DFE9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63"/>
          <a:stretch>
            <a:fillRect/>
          </a:stretch>
        </p:blipFill>
        <p:spPr>
          <a:xfrm>
            <a:off x="472249" y="2831015"/>
            <a:ext cx="1831741" cy="119597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414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A7764-08FC-69EE-EEE6-D97AFAB61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B8B0A13-9A13-F51E-DEB1-123E69C1D82C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44AFA64-CD37-ABC3-0DC7-9CD206D254E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69D769C-2C66-2685-49C5-F24D42E0BC5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03A084-5A78-80D2-4631-6850D4EEDB81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extBox 6">
            <a:extLst>
              <a:ext uri="{FF2B5EF4-FFF2-40B4-BE49-F238E27FC236}">
                <a16:creationId xmlns:a16="http://schemas.microsoft.com/office/drawing/2014/main" id="{84957AE1-DE25-9011-99A9-624716E700F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38400" y="2479102"/>
            <a:ext cx="7951694" cy="16312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Avant de commencer les évaluations individuelles</a:t>
            </a:r>
          </a:p>
          <a:p>
            <a:pPr marL="442913" marR="0" lvl="0" indent="-442913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1 -  Garder à portée de main la grille de compilation </a:t>
            </a:r>
          </a:p>
          <a:p>
            <a:pPr marL="442913" marR="0" lvl="0" indent="-442913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2- Donner une activité à réaliser au reste de la classe</a:t>
            </a:r>
          </a:p>
        </p:txBody>
      </p:sp>
    </p:spTree>
    <p:extLst>
      <p:ext uri="{BB962C8B-B14F-4D97-AF65-F5344CB8AC3E}">
        <p14:creationId xmlns:p14="http://schemas.microsoft.com/office/powerpoint/2010/main" val="90239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5B195F7-641D-4167-80D4-1B9CF897B5C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880F8CA-9E32-43B4-9801-C91788857021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202b3bc9-e036-45c7-aea0-06aec8cd7a40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f0534ec5-868f-4ce6-85c7-99f0612daa52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DFD3FAE-2136-4DD8-B397-E52F55A3D2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8462</TotalTime>
  <Words>906</Words>
  <PresentationFormat>Affichage à l'écran (4:3)</PresentationFormat>
  <Paragraphs>104</Paragraphs>
  <Slides>26</Slides>
  <Notes>2</Notes>
  <HiddenSlides>0</HiddenSlides>
  <MMClips>2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14</vt:i4>
      </vt:variant>
      <vt:variant>
        <vt:lpstr>Titres des diapositives</vt:lpstr>
      </vt:variant>
      <vt:variant>
        <vt:i4>26</vt:i4>
      </vt:variant>
    </vt:vector>
  </HeadingPairs>
  <TitlesOfParts>
    <vt:vector size="50" baseType="lpstr">
      <vt:lpstr>Dosis ExtraBold</vt:lpstr>
      <vt:lpstr>Dosis SemiBold</vt:lpstr>
      <vt:lpstr>Arial</vt:lpstr>
      <vt:lpstr>Wingdings</vt:lpstr>
      <vt:lpstr>Bahnschrift SemiBold</vt:lpstr>
      <vt:lpstr>Aptos</vt:lpstr>
      <vt:lpstr>Calibri</vt:lpstr>
      <vt:lpstr>Mistral</vt:lpstr>
      <vt:lpstr>Dosis Medium</vt:lpstr>
      <vt:lpstr>Dosis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1_Env-Enseignant</vt:lpstr>
      <vt:lpstr>3_Lecture</vt:lpstr>
      <vt:lpstr>2_Env-Enseignant</vt:lpstr>
      <vt:lpstr>5_New Voc_01-Livret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 5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Bonjour cher élève. Nous allons faire quelques activités d’évaluation.</vt:lpstr>
      <vt:lpstr>Présentation PowerPoint</vt:lpstr>
      <vt:lpstr>Regarde les images. Je vais te dire des mots et tu vas me montrer les images qui correspondent : Un balcon – Un biberon – Un tapis – Un robot – Le frère. </vt:lpstr>
      <vt:lpstr>Présentation PowerPoint</vt:lpstr>
      <vt:lpstr>Regarde la scène. Je vais te dire des phrases et tu vas me montrer les images qui correspondent : Voici la chambre de Karim. 1) Karim a deux sœurs. 2) Dans la chambre, il y a un lit. 3) Sur le lit, il y a des joutes. 4 ) Son robot est sous le lit. 5) Son cartable est sur le bureau.</vt:lpstr>
      <vt:lpstr>Présentation PowerPoint</vt:lpstr>
      <vt:lpstr>Mets ton doigt sur chaque image et dis-moi le mot en français.</vt:lpstr>
      <vt:lpstr>Présentation PowerPoint</vt:lpstr>
      <vt:lpstr>Je vais te poser des questions et tu dois répondre correctement.  </vt:lpstr>
      <vt:lpstr>Présentation PowerPoint</vt:lpstr>
      <vt:lpstr>Présente-toi et parle de ta maison et de ta famille.  Tu dois dire 5 phrases.   L’enseignant explique la consigne dans la langue de l’apprenant.  </vt:lpstr>
      <vt:lpstr>Présentation PowerPoint</vt:lpstr>
      <vt:lpstr>Je vais te montrer des lettres, des syllabes et des mots que  tu dois lire. L’enseignant guide l’élève dans sa lecture. </vt:lpstr>
      <vt:lpstr>Présentation PowerPoint</vt:lpstr>
      <vt:lpstr>Tu vas lire ces phrases correctement et avec fluidité.</vt:lpstr>
      <vt:lpstr>C’est fini. Reviens à ta place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2026-03-06T09:33:11Z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