
<file path=[Content_Types].xml><?xml version="1.0" encoding="utf-8"?>
<Types xmlns="http://schemas.openxmlformats.org/package/2006/content-types">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13716000" cx="24384000"/>
  <p:notesSz cx="6858000" cy="9144000"/>
  <p:embeddedFontLst>
    <p:embeddedFont>
      <p:font typeface="Helvetica Neue"/>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4" roundtripDataSignature="AMtx7mhPNxBgfZGFVvuuX26+ahnTR+cj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regular.fntdata"/><Relationship Id="rId11" Type="http://schemas.openxmlformats.org/officeDocument/2006/relationships/slide" Target="slides/slide7.xml"/><Relationship Id="rId22" Type="http://schemas.openxmlformats.org/officeDocument/2006/relationships/font" Target="fonts/HelveticaNeue-italic.fntdata"/><Relationship Id="rId10" Type="http://schemas.openxmlformats.org/officeDocument/2006/relationships/slide" Target="slides/slide6.xml"/><Relationship Id="rId21" Type="http://schemas.openxmlformats.org/officeDocument/2006/relationships/font" Target="fonts/HelveticaNeue-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055833"/>
          <c:y val="0.106299"/>
          <c:w val="0.907823"/>
          <c:h val="0.774902"/>
        </c:manualLayout>
      </c:layout>
      <c:bubbleChart>
        <c:varyColors val="0"/>
        <c:ser>
          <c:idx val="0"/>
          <c:order val="0"/>
          <c:tx>
            <c:strRef>
              <c:f>Sheet1!$B$1</c:f>
              <c:strCache>
                <c:ptCount val="1"/>
                <c:pt idx="0">
                  <c:v>May</c:v>
                </c:pt>
              </c:strCache>
            </c:strRef>
          </c:tx>
          <c:spPr>
            <a:solidFill>
              <a:srgbClr val="858685"/>
            </a:solidFill>
            <a:ln w="9525" cap="flat">
              <a:noFill/>
              <a:miter lim="400000"/>
            </a:ln>
            <a:effectLst/>
          </c:spPr>
          <c:invertIfNegative val="0"/>
          <c:dLbls>
            <c:numFmt formatCode="#,##0" sourceLinked="0"/>
            <c:txPr>
              <a:bodyPr/>
              <a:lstStyle/>
              <a:p>
                <a:pPr>
                  <a:defRPr b="0" i="0" strike="noStrike" sz="1890" u="none">
                    <a:solidFill>
                      <a:srgbClr val="000000"/>
                    </a:solidFill>
                    <a:latin typeface="Helvetica"/>
                  </a:defRPr>
                </a:pPr>
              </a:p>
            </c:txPr>
            <c:dLblPos val="t"/>
            <c:showLegendKey val="0"/>
            <c:showVal val="0"/>
            <c:showCatName val="0"/>
            <c:showSerName val="0"/>
            <c:showPercent val="0"/>
            <c:showBubbleSize val="0"/>
            <c:showLeaderLines val="0"/>
          </c:dLbls>
          <c:xVal>
            <c:numRef>
              <c:f>Sheet1!$B$2:$B$10</c:f>
              <c:numCache>
                <c:ptCount val="9"/>
                <c:pt idx="0">
                  <c:v>1.000000</c:v>
                </c:pt>
                <c:pt idx="1">
                  <c:v>3.000000</c:v>
                </c:pt>
                <c:pt idx="2">
                  <c:v>5.000000</c:v>
                </c:pt>
                <c:pt idx="3">
                  <c:v>6.000000</c:v>
                </c:pt>
                <c:pt idx="4">
                  <c:v>8.000000</c:v>
                </c:pt>
                <c:pt idx="5">
                  <c:v>9.000000</c:v>
                </c:pt>
                <c:pt idx="6">
                  <c:v>11.000000</c:v>
                </c:pt>
                <c:pt idx="7">
                  <c:v>12.000000</c:v>
                </c:pt>
                <c:pt idx="8">
                  <c:v>15.000000</c:v>
                </c:pt>
              </c:numCache>
            </c:numRef>
          </c:xVal>
          <c:yVal>
            <c:numRef>
              <c:f>Sheet1!$C$2:$C$10</c:f>
              <c:numCache>
                <c:ptCount val="9"/>
                <c:pt idx="0">
                  <c:v>2.000000</c:v>
                </c:pt>
                <c:pt idx="1">
                  <c:v>4.000000</c:v>
                </c:pt>
                <c:pt idx="2">
                  <c:v>5.000000</c:v>
                </c:pt>
                <c:pt idx="3">
                  <c:v>8.000000</c:v>
                </c:pt>
                <c:pt idx="4">
                  <c:v>13.000000</c:v>
                </c:pt>
                <c:pt idx="5">
                  <c:v>16.000000</c:v>
                </c:pt>
                <c:pt idx="6">
                  <c:v>18.000000</c:v>
                </c:pt>
                <c:pt idx="7">
                  <c:v>20.000000</c:v>
                </c:pt>
                <c:pt idx="8">
                  <c:v>24.000000</c:v>
                </c:pt>
              </c:numCache>
            </c:numRef>
          </c:yVal>
          <c:bubbleSize>
            <c:numRef>
              <c:f>Sheet1!$D$2:$D$10</c:f>
              <c:numCache>
                <c:ptCount val="9"/>
                <c:pt idx="0">
                  <c:v>20.000000</c:v>
                </c:pt>
                <c:pt idx="1">
                  <c:v>34.000000</c:v>
                </c:pt>
                <c:pt idx="2">
                  <c:v>12.000000</c:v>
                </c:pt>
                <c:pt idx="3">
                  <c:v>50.000000</c:v>
                </c:pt>
                <c:pt idx="4">
                  <c:v>70.000000</c:v>
                </c:pt>
                <c:pt idx="5">
                  <c:v>35.000000</c:v>
                </c:pt>
                <c:pt idx="6">
                  <c:v>68.000000</c:v>
                </c:pt>
                <c:pt idx="7">
                  <c:v>22.000000</c:v>
                </c:pt>
                <c:pt idx="8">
                  <c:v>35.000000</c:v>
                </c:pt>
              </c:numCache>
            </c:numRef>
          </c:bubbleSize>
          <c:bubble3D val="0"/>
        </c:ser>
        <c:bubbleScale val="100"/>
        <c:showNegBubbles val="0"/>
        <c:axId val="2094734552"/>
        <c:axId val="2094734553"/>
      </c:bubbleChart>
      <c:valAx>
        <c:axId val="2094734552"/>
        <c:scaling>
          <c:orientation val="minMax"/>
        </c:scaling>
        <c:delete val="0"/>
        <c:axPos val="b"/>
        <c:numFmt formatCode="General" sourceLinked="0"/>
        <c:majorTickMark val="out"/>
        <c:minorTickMark val="none"/>
        <c:tickLblPos val="low"/>
        <c:spPr>
          <a:ln w="12700" cap="flat">
            <a:solidFill>
              <a:srgbClr val="888888"/>
            </a:solidFill>
            <a:prstDash val="solid"/>
            <a:round/>
          </a:ln>
        </c:spPr>
        <c:txPr>
          <a:bodyPr rot="0"/>
          <a:lstStyle/>
          <a:p>
            <a:pPr>
              <a:defRPr b="0" i="0" strike="noStrike" sz="1890" u="none">
                <a:solidFill>
                  <a:srgbClr val="000000"/>
                </a:solidFill>
                <a:latin typeface="Helvetica"/>
              </a:defRPr>
            </a:pPr>
          </a:p>
        </c:txPr>
        <c:crossAx val="2094734553"/>
        <c:crosses val="autoZero"/>
        <c:crossBetween val="between"/>
        <c:majorUnit val="4"/>
        <c:minorUnit val="2"/>
      </c:valAx>
      <c:valAx>
        <c:axId val="2094734553"/>
        <c:scaling>
          <c:orientation val="minMax"/>
        </c:scaling>
        <c:delete val="0"/>
        <c:axPos val="l"/>
        <c:numFmt formatCode="General" sourceLinked="0"/>
        <c:majorTickMark val="out"/>
        <c:minorTickMark val="none"/>
        <c:tickLblPos val="low"/>
        <c:spPr>
          <a:ln w="12700" cap="flat">
            <a:solidFill>
              <a:srgbClr val="888888"/>
            </a:solidFill>
            <a:prstDash val="solid"/>
            <a:round/>
          </a:ln>
        </c:spPr>
        <c:txPr>
          <a:bodyPr rot="0"/>
          <a:lstStyle/>
          <a:p>
            <a:pPr>
              <a:defRPr b="0" i="0" strike="noStrike" sz="1890" u="none">
                <a:solidFill>
                  <a:srgbClr val="000000"/>
                </a:solidFill>
                <a:latin typeface="Helvetica"/>
              </a:defRPr>
            </a:pPr>
          </a:p>
        </c:txPr>
        <c:crossAx val="2094734552"/>
        <c:crosses val="autoZero"/>
        <c:crossBetween val="between"/>
        <c:majorUnit val="7.5"/>
        <c:minorUnit val="3.75"/>
      </c:valAx>
      <c:spPr>
        <a:noFill/>
        <a:ln w="12700" cap="flat">
          <a:noFill/>
          <a:miter lim="400000"/>
        </a:ln>
        <a:effectLst/>
      </c:spPr>
    </c:plotArea>
    <c:plotVisOnly val="1"/>
    <c:dispBlanksAs val="gap"/>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roundedCorners val="0"/>
  <c:chart>
    <c:autoTitleDeleted val="1"/>
    <c:plotArea>
      <c:layout>
        <c:manualLayout>
          <c:layoutTarget val="inner"/>
          <c:xMode val="edge"/>
          <c:yMode val="edge"/>
          <c:x val="0.158342"/>
          <c:y val="0.158342"/>
          <c:w val="0.683315"/>
          <c:h val="0.670815"/>
        </c:manualLayout>
      </c:layout>
      <c:doughnutChart>
        <c:varyColors val="0"/>
        <c:ser>
          <c:idx val="0"/>
          <c:order val="0"/>
          <c:tx>
            <c:strRef>
              <c:f>Sheet1!$A$2</c:f>
              <c:strCache>
                <c:ptCount val="1"/>
                <c:pt idx="0">
                  <c:v>Region 1</c:v>
                </c:pt>
              </c:strCache>
            </c:strRef>
          </c:tx>
          <c:spPr>
            <a:solidFill>
              <a:srgbClr val="CAD1D9"/>
            </a:solidFill>
            <a:ln w="9525" cap="flat">
              <a:solidFill>
                <a:srgbClr val="F9F9F9"/>
              </a:solidFill>
              <a:prstDash val="solid"/>
              <a:round/>
            </a:ln>
            <a:effectLst/>
          </c:spPr>
          <c:explosion val="0"/>
          <c:dPt>
            <c:idx val="0"/>
            <c:explosion val="0"/>
            <c:spPr>
              <a:solidFill>
                <a:srgbClr val="CAD1D9"/>
              </a:solidFill>
              <a:ln w="9525" cap="flat">
                <a:solidFill>
                  <a:srgbClr val="F9F9F9"/>
                </a:solidFill>
                <a:prstDash val="solid"/>
                <a:round/>
              </a:ln>
              <a:effectLst/>
            </c:spPr>
          </c:dPt>
          <c:dPt>
            <c:idx val="1"/>
            <c:explosion val="0"/>
            <c:spPr>
              <a:solidFill>
                <a:srgbClr val="9BBBC9"/>
              </a:solidFill>
              <a:ln w="9525" cap="flat">
                <a:solidFill>
                  <a:srgbClr val="F9F9F9"/>
                </a:solidFill>
                <a:prstDash val="solid"/>
                <a:round/>
              </a:ln>
              <a:effectLst/>
            </c:spPr>
          </c:dPt>
          <c:dPt>
            <c:idx val="2"/>
            <c:explosion val="0"/>
            <c:spPr>
              <a:solidFill>
                <a:srgbClr val="8DA1BB"/>
              </a:solidFill>
              <a:ln w="9525" cap="flat">
                <a:solidFill>
                  <a:srgbClr val="F9F9F9"/>
                </a:solidFill>
                <a:prstDash val="solid"/>
                <a:round/>
              </a:ln>
              <a:effectLst/>
            </c:spPr>
          </c:dPt>
          <c:dPt>
            <c:idx val="3"/>
            <c:explosion val="0"/>
            <c:spPr>
              <a:solidFill>
                <a:srgbClr val="C6CDD6"/>
              </a:solidFill>
              <a:ln w="9525" cap="flat">
                <a:solidFill>
                  <a:srgbClr val="F9F9F9"/>
                </a:solidFill>
                <a:prstDash val="solid"/>
                <a:round/>
              </a:ln>
              <a:effectLst/>
            </c:spPr>
          </c:dPt>
          <c:dPt>
            <c:idx val="4"/>
            <c:explosion val="0"/>
            <c:spPr>
              <a:solidFill>
                <a:srgbClr val="9BBBC9"/>
              </a:solidFill>
              <a:ln w="9525" cap="flat">
                <a:solidFill>
                  <a:srgbClr val="F9F9F9"/>
                </a:solidFill>
                <a:prstDash val="solid"/>
                <a:round/>
              </a:ln>
              <a:effectLst/>
            </c:spPr>
          </c:dPt>
          <c:dPt>
            <c:idx val="5"/>
            <c:explosion val="0"/>
            <c:spPr>
              <a:solidFill>
                <a:srgbClr val="CDE4F4"/>
              </a:solidFill>
              <a:ln w="9525" cap="flat">
                <a:solidFill>
                  <a:srgbClr val="F9F9F9"/>
                </a:solidFill>
                <a:prstDash val="solid"/>
                <a:round/>
              </a:ln>
              <a:effectLst/>
            </c:spPr>
          </c:dPt>
          <c:dLbls>
            <c:dLbl>
              <c:idx val="0"/>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dLbl>
            <c:dLbl>
              <c:idx val="1"/>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dLbl>
            <c:dLbl>
              <c:idx val="2"/>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dLbl>
            <c:dLbl>
              <c:idx val="3"/>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dLbl>
            <c:dLbl>
              <c:idx val="4"/>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dLbl>
            <c:dLbl>
              <c:idx val="5"/>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dLbl>
            <c:numFmt formatCode="#,##0%" sourceLinked="0"/>
            <c:txPr>
              <a:bodyPr/>
              <a:lstStyle/>
              <a:p>
                <a:pPr>
                  <a:defRPr b="0" i="0" strike="noStrike" sz="1800" u="none">
                    <a:solidFill>
                      <a:srgbClr val="000000"/>
                    </a:solidFill>
                    <a:latin typeface="Avenir Next Regular"/>
                  </a:defRPr>
                </a:pPr>
              </a:p>
            </c:txPr>
            <c:showLegendKey val="0"/>
            <c:showVal val="0"/>
            <c:showCatName val="0"/>
            <c:showSerName val="0"/>
            <c:showPercent val="1"/>
            <c:showBubbleSize val="0"/>
            <c:showLeaderLines val="1"/>
            <c:leaderLines>
              <c:spPr>
                <a:noFill/>
                <a:ln w="6350" cap="flat">
                  <a:solidFill>
                    <a:srgbClr val="000000"/>
                  </a:solidFill>
                  <a:prstDash val="solid"/>
                  <a:miter lim="400000"/>
                </a:ln>
                <a:effectLst/>
              </c:spPr>
            </c:leaderLines>
          </c:dLbls>
          <c:cat>
            <c:strRef>
              <c:f>Sheet1!$B$1:$G$1</c:f>
              <c:strCache>
                <c:ptCount val="6"/>
                <c:pt idx="0">
                  <c:v>April</c:v>
                </c:pt>
                <c:pt idx="1">
                  <c:v>May</c:v>
                </c:pt>
                <c:pt idx="2">
                  <c:v>June</c:v>
                </c:pt>
                <c:pt idx="3">
                  <c:v>July</c:v>
                </c:pt>
                <c:pt idx="4">
                  <c:v>August</c:v>
                </c:pt>
                <c:pt idx="5">
                  <c:v>September</c:v>
                </c:pt>
              </c:strCache>
            </c:strRef>
          </c:cat>
          <c:val>
            <c:numRef>
              <c:f>Sheet1!$B$2:$G$2</c:f>
              <c:numCache>
                <c:ptCount val="6"/>
                <c:pt idx="0">
                  <c:v>91.000000</c:v>
                </c:pt>
                <c:pt idx="1">
                  <c:v>76.000000</c:v>
                </c:pt>
                <c:pt idx="2">
                  <c:v>28.000000</c:v>
                </c:pt>
                <c:pt idx="3">
                  <c:v>26.000000</c:v>
                </c:pt>
                <c:pt idx="4">
                  <c:v>21.000000</c:v>
                </c:pt>
                <c:pt idx="5">
                  <c:v>18.000000</c:v>
                </c:pt>
              </c:numCache>
            </c:numRef>
          </c:val>
        </c:ser>
        <c:firstSliceAng val="0"/>
        <c:holeSize val="75"/>
      </c:doughnutChart>
      <c:spPr>
        <a:noFill/>
        <a:ln w="12700" cap="flat">
          <a:noFill/>
          <a:miter lim="400000"/>
        </a:ln>
        <a:effectLst/>
      </c:spPr>
    </c:plotArea>
    <c:plotVisOnly val="1"/>
    <c:dispBlanksAs val="gap"/>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 name="Google Shape;13;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 name="Google Shape;3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 name="Google Shape;52;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 name="Google Shape;6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type="tx">
  <p:cSld name="TITLE_AND_BODY">
    <p:spTree>
      <p:nvGrpSpPr>
        <p:cNvPr id="9" name="Shape 9"/>
        <p:cNvGrpSpPr/>
        <p:nvPr/>
      </p:nvGrpSpPr>
      <p:grpSpPr>
        <a:xfrm>
          <a:off x="0" y="0"/>
          <a:ext cx="0" cy="0"/>
          <a:chOff x="0" y="0"/>
          <a:chExt cx="0" cy="0"/>
        </a:xfrm>
      </p:grpSpPr>
      <p:sp>
        <p:nvSpPr>
          <p:cNvPr id="10" name="Google Shape;10;p17"/>
          <p:cNvSpPr txBox="1"/>
          <p:nvPr>
            <p:ph idx="12" type="sldNum"/>
          </p:nvPr>
        </p:nvSpPr>
        <p:spPr>
          <a:xfrm>
            <a:off x="17216578" y="12588549"/>
            <a:ext cx="258623" cy="248303"/>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1pPr>
            <a:lvl2pPr indent="0" lvl="1"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2pPr>
            <a:lvl3pPr indent="0" lvl="2"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3pPr>
            <a:lvl4pPr indent="0" lvl="3"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4pPr>
            <a:lvl5pPr indent="0" lvl="4"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5pPr>
            <a:lvl6pPr indent="0" lvl="5"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6pPr>
            <a:lvl7pPr indent="0" lvl="6"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7pPr>
            <a:lvl8pPr indent="0" lvl="7"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8pPr>
            <a:lvl9pPr indent="0" lvl="8" marL="0" algn="r">
              <a:lnSpc>
                <a:spcPct val="100000"/>
              </a:lnSpc>
              <a:spcBef>
                <a:spcPts val="0"/>
              </a:spcBef>
              <a:spcAft>
                <a:spcPts val="0"/>
              </a:spcAft>
              <a:buClr>
                <a:srgbClr val="000000"/>
              </a:buClr>
              <a:buSzPts val="1200"/>
              <a:buFont typeface="Calibri"/>
              <a:buNone/>
              <a:defRPr sz="1200">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ph type="title"/>
          </p:nvPr>
        </p:nvSpPr>
        <p:spPr>
          <a:xfrm>
            <a:off x="3653366" y="1539875"/>
            <a:ext cx="19507201" cy="3336925"/>
          </a:xfrm>
          <a:prstGeom prst="rect">
            <a:avLst/>
          </a:prstGeom>
          <a:noFill/>
          <a:ln>
            <a:noFill/>
          </a:ln>
        </p:spPr>
        <p:txBody>
          <a:bodyPr anchorCtr="0" anchor="ctr" bIns="45700" lIns="45700" spcFirstLastPara="1" rIns="45700" wrap="square" tIns="45700">
            <a:no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6"/>
          <p:cNvSpPr txBox="1"/>
          <p:nvPr>
            <p:ph idx="1" type="body"/>
          </p:nvPr>
        </p:nvSpPr>
        <p:spPr>
          <a:xfrm>
            <a:off x="13610166" y="4876800"/>
            <a:ext cx="9550401" cy="8839200"/>
          </a:xfrm>
          <a:prstGeom prst="rect">
            <a:avLst/>
          </a:prstGeom>
          <a:noFill/>
          <a:ln>
            <a:noFill/>
          </a:ln>
        </p:spPr>
        <p:txBody>
          <a:bodyPr anchorCtr="0" anchor="t" bIns="45700" lIns="45700" spcFirstLastPara="1" rIns="45700" wrap="square" tIns="45700">
            <a:no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6"/>
          <p:cNvSpPr txBox="1"/>
          <p:nvPr>
            <p:ph idx="12" type="sldNum"/>
          </p:nvPr>
        </p:nvSpPr>
        <p:spPr>
          <a:xfrm>
            <a:off x="17216578" y="12588549"/>
            <a:ext cx="258623" cy="248303"/>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Calibri"/>
              <a:buNone/>
              <a:defRPr b="0" i="0" sz="1200" u="none" cap="none" strike="noStrike">
                <a:solidFill>
                  <a:srgbClr val="000000"/>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5.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40.png"/><Relationship Id="rId10" Type="http://schemas.openxmlformats.org/officeDocument/2006/relationships/image" Target="../media/image33.png"/><Relationship Id="rId9" Type="http://schemas.openxmlformats.org/officeDocument/2006/relationships/image" Target="../media/image41.png"/><Relationship Id="rId5" Type="http://schemas.openxmlformats.org/officeDocument/2006/relationships/image" Target="../media/image16.png"/><Relationship Id="rId6" Type="http://schemas.openxmlformats.org/officeDocument/2006/relationships/image" Target="../media/image43.png"/><Relationship Id="rId7" Type="http://schemas.openxmlformats.org/officeDocument/2006/relationships/image" Target="../media/image42.png"/><Relationship Id="rId8"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4.png"/><Relationship Id="rId4" Type="http://schemas.openxmlformats.org/officeDocument/2006/relationships/image" Target="../media/image48.png"/><Relationship Id="rId5" Type="http://schemas.openxmlformats.org/officeDocument/2006/relationships/image" Target="../media/image16.png"/><Relationship Id="rId6" Type="http://schemas.openxmlformats.org/officeDocument/2006/relationships/image" Target="../media/image46.png"/><Relationship Id="rId7" Type="http://schemas.openxmlformats.org/officeDocument/2006/relationships/image" Target="../media/image38.png"/><Relationship Id="rId8"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7.png"/><Relationship Id="rId7" Type="http://schemas.openxmlformats.org/officeDocument/2006/relationships/image" Target="../media/image2.png"/><Relationship Id="rId8"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5.png"/><Relationship Id="rId11" Type="http://schemas.openxmlformats.org/officeDocument/2006/relationships/chart" Target="../charts/chart2.xml"/><Relationship Id="rId10" Type="http://schemas.openxmlformats.org/officeDocument/2006/relationships/image" Target="../media/image24.png"/><Relationship Id="rId9"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22.png"/><Relationship Id="rId7" Type="http://schemas.openxmlformats.org/officeDocument/2006/relationships/image" Target="../media/image29.png"/><Relationship Id="rId8" Type="http://schemas.openxmlformats.org/officeDocument/2006/relationships/image" Target="../media/image3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 name="Shape 14"/>
        <p:cNvGrpSpPr/>
        <p:nvPr/>
      </p:nvGrpSpPr>
      <p:grpSpPr>
        <a:xfrm>
          <a:off x="0" y="0"/>
          <a:ext cx="0" cy="0"/>
          <a:chOff x="0" y="0"/>
          <a:chExt cx="0" cy="0"/>
        </a:xfrm>
      </p:grpSpPr>
      <p:sp>
        <p:nvSpPr>
          <p:cNvPr id="15" name="Google Shape;15;p1"/>
          <p:cNvSpPr/>
          <p:nvPr/>
        </p:nvSpPr>
        <p:spPr>
          <a:xfrm>
            <a:off x="7544742" y="3835400"/>
            <a:ext cx="16842308" cy="98806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6" name="Google Shape;16;p1"/>
          <p:cNvPicPr preferRelativeResize="0"/>
          <p:nvPr/>
        </p:nvPicPr>
        <p:blipFill rotWithShape="1">
          <a:blip r:embed="rId3">
            <a:alphaModFix/>
          </a:blip>
          <a:srcRect b="0" l="0" r="0" t="0"/>
          <a:stretch/>
        </p:blipFill>
        <p:spPr>
          <a:xfrm>
            <a:off x="12587271" y="800100"/>
            <a:ext cx="10275587" cy="12115800"/>
          </a:xfrm>
          <a:prstGeom prst="rect">
            <a:avLst/>
          </a:prstGeom>
          <a:noFill/>
          <a:ln>
            <a:noFill/>
          </a:ln>
        </p:spPr>
      </p:pic>
      <p:sp>
        <p:nvSpPr>
          <p:cNvPr id="17" name="Google Shape;17;p1"/>
          <p:cNvSpPr txBox="1"/>
          <p:nvPr/>
        </p:nvSpPr>
        <p:spPr>
          <a:xfrm>
            <a:off x="21084635" y="254000"/>
            <a:ext cx="1892539" cy="368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Helvetica Neue"/>
              <a:buNone/>
            </a:pPr>
            <a:r>
              <a:rPr b="0" i="0" lang="en-US" sz="2400" u="none" cap="none" strike="noStrike">
                <a:solidFill>
                  <a:srgbClr val="000000"/>
                </a:solidFill>
                <a:latin typeface="Helvetica Neue"/>
                <a:ea typeface="Helvetica Neue"/>
                <a:cs typeface="Helvetica Neue"/>
                <a:sym typeface="Helvetica Neue"/>
              </a:rPr>
              <a:t>EaTemp.com</a:t>
            </a:r>
            <a:endParaRPr/>
          </a:p>
        </p:txBody>
      </p:sp>
      <p:sp>
        <p:nvSpPr>
          <p:cNvPr id="18" name="Google Shape;18;p1"/>
          <p:cNvSpPr txBox="1"/>
          <p:nvPr/>
        </p:nvSpPr>
        <p:spPr>
          <a:xfrm>
            <a:off x="2248174" y="2374900"/>
            <a:ext cx="11399100" cy="2185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4200" u="none" cap="none" strike="noStrike">
                <a:solidFill>
                  <a:srgbClr val="000000"/>
                </a:solidFill>
                <a:latin typeface="Helvetica Neue"/>
                <a:ea typeface="Helvetica Neue"/>
                <a:cs typeface="Helvetica Neue"/>
                <a:sym typeface="Helvetica Neue"/>
              </a:rPr>
              <a:t>BUSINESS</a:t>
            </a:r>
            <a:endParaRPr sz="100"/>
          </a:p>
        </p:txBody>
      </p:sp>
      <p:sp>
        <p:nvSpPr>
          <p:cNvPr id="19" name="Google Shape;19;p1"/>
          <p:cNvSpPr txBox="1"/>
          <p:nvPr/>
        </p:nvSpPr>
        <p:spPr>
          <a:xfrm>
            <a:off x="2248180" y="4838698"/>
            <a:ext cx="10275587" cy="21336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0"/>
              <a:buFont typeface="Helvetica Neue"/>
              <a:buNone/>
            </a:pPr>
            <a:r>
              <a:rPr b="0" i="0" lang="en-US" sz="14000" u="none" cap="none" strike="noStrike">
                <a:solidFill>
                  <a:srgbClr val="000000"/>
                </a:solidFill>
                <a:latin typeface="Helvetica Neue"/>
                <a:ea typeface="Helvetica Neue"/>
                <a:cs typeface="Helvetica Neue"/>
                <a:sym typeface="Helvetica Neue"/>
              </a:rPr>
              <a:t>PLAN</a:t>
            </a:r>
            <a:endParaRPr/>
          </a:p>
        </p:txBody>
      </p:sp>
      <p:sp>
        <p:nvSpPr>
          <p:cNvPr id="20" name="Google Shape;20;p1"/>
          <p:cNvSpPr txBox="1"/>
          <p:nvPr/>
        </p:nvSpPr>
        <p:spPr>
          <a:xfrm>
            <a:off x="2248179" y="9448799"/>
            <a:ext cx="3416731" cy="1883149"/>
          </a:xfrm>
          <a:prstGeom prst="rect">
            <a:avLst/>
          </a:prstGeom>
          <a:noFill/>
          <a:ln>
            <a:noFill/>
          </a:ln>
        </p:spPr>
        <p:txBody>
          <a:bodyPr anchorCtr="0" anchor="t" bIns="0" lIns="0" spcFirstLastPara="1" rIns="0" wrap="square" tIns="0">
            <a:spAutoFit/>
          </a:bodyPr>
          <a:lstStyle/>
          <a:p>
            <a:pPr indent="0" lvl="0" marL="0" marR="0" rtl="0" algn="l">
              <a:lnSpc>
                <a:spcPct val="138888"/>
              </a:lnSpc>
              <a:spcBef>
                <a:spcPts val="0"/>
              </a:spcBef>
              <a:spcAft>
                <a:spcPts val="0"/>
              </a:spcAft>
              <a:buClr>
                <a:srgbClr val="333333"/>
              </a:buClr>
              <a:buSzPts val="3600"/>
              <a:buFont typeface="Helvetica Neue"/>
              <a:buNone/>
            </a:pPr>
            <a:r>
              <a:rPr b="0" i="0" lang="en-US" sz="3600" u="none" cap="none" strike="noStrike">
                <a:solidFill>
                  <a:srgbClr val="333333"/>
                </a:solidFill>
                <a:latin typeface="Helvetica Neue"/>
                <a:ea typeface="Helvetica Neue"/>
                <a:cs typeface="Helvetica Neue"/>
                <a:sym typeface="Helvetica Neue"/>
              </a:rPr>
              <a:t>By </a:t>
            </a:r>
            <a:endParaRPr/>
          </a:p>
          <a:p>
            <a:pPr indent="0" lvl="0" marL="0" marR="0" rtl="0" algn="l">
              <a:lnSpc>
                <a:spcPct val="138888"/>
              </a:lnSpc>
              <a:spcBef>
                <a:spcPts val="0"/>
              </a:spcBef>
              <a:spcAft>
                <a:spcPts val="0"/>
              </a:spcAft>
              <a:buClr>
                <a:srgbClr val="333333"/>
              </a:buClr>
              <a:buSzPts val="3600"/>
              <a:buFont typeface="Helvetica Neue"/>
              <a:buNone/>
            </a:pPr>
            <a:r>
              <a:rPr b="1" i="0" lang="en-US" sz="3600" u="none" cap="none" strike="noStrike">
                <a:solidFill>
                  <a:srgbClr val="333333"/>
                </a:solidFill>
                <a:latin typeface="Helvetica Neue"/>
                <a:ea typeface="Helvetica Neue"/>
                <a:cs typeface="Helvetica Neue"/>
                <a:sym typeface="Helvetica Neue"/>
              </a:rPr>
              <a:t>Chloe Nguyen</a:t>
            </a:r>
            <a:endParaRPr/>
          </a:p>
          <a:p>
            <a:pPr indent="0" lvl="0" marL="0" marR="0" rtl="0" algn="l">
              <a:lnSpc>
                <a:spcPct val="138888"/>
              </a:lnSpc>
              <a:spcBef>
                <a:spcPts val="0"/>
              </a:spcBef>
              <a:spcAft>
                <a:spcPts val="0"/>
              </a:spcAft>
              <a:buClr>
                <a:srgbClr val="333333"/>
              </a:buClr>
              <a:buSzPts val="3600"/>
              <a:buFont typeface="Helvetica Neue"/>
              <a:buNone/>
            </a:pPr>
            <a:r>
              <a:rPr b="0" i="0" lang="en-US" sz="3600" u="none" cap="none" strike="noStrike">
                <a:solidFill>
                  <a:srgbClr val="333333"/>
                </a:solidFill>
                <a:latin typeface="Helvetica Neue"/>
                <a:ea typeface="Helvetica Neue"/>
                <a:cs typeface="Helvetica Neue"/>
                <a:sym typeface="Helvetica Neue"/>
              </a:rPr>
              <a:t>CEO of EaTemp</a:t>
            </a:r>
            <a:endParaRPr/>
          </a:p>
        </p:txBody>
      </p:sp>
      <p:pic>
        <p:nvPicPr>
          <p:cNvPr descr="Image 1" id="21" name="Google Shape;21;p1"/>
          <p:cNvPicPr preferRelativeResize="0"/>
          <p:nvPr/>
        </p:nvPicPr>
        <p:blipFill rotWithShape="1">
          <a:blip r:embed="rId4">
            <a:alphaModFix/>
          </a:blip>
          <a:srcRect b="0" l="0" r="0" t="0"/>
          <a:stretch/>
        </p:blipFill>
        <p:spPr>
          <a:xfrm>
            <a:off x="2248180" y="8026400"/>
            <a:ext cx="6795351" cy="1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0"/>
          <p:cNvSpPr/>
          <p:nvPr/>
        </p:nvSpPr>
        <p:spPr>
          <a:xfrm>
            <a:off x="0" y="2501900"/>
            <a:ext cx="14987873" cy="112141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22" name="Google Shape;122;p10"/>
          <p:cNvPicPr preferRelativeResize="0"/>
          <p:nvPr/>
        </p:nvPicPr>
        <p:blipFill rotWithShape="1">
          <a:blip r:embed="rId3">
            <a:alphaModFix/>
          </a:blip>
          <a:srcRect b="0" l="0" r="0" t="0"/>
          <a:stretch/>
        </p:blipFill>
        <p:spPr>
          <a:xfrm>
            <a:off x="13057232" y="0"/>
            <a:ext cx="11329818" cy="13716000"/>
          </a:xfrm>
          <a:prstGeom prst="rect">
            <a:avLst/>
          </a:prstGeom>
          <a:noFill/>
          <a:ln>
            <a:noFill/>
          </a:ln>
        </p:spPr>
      </p:pic>
      <p:sp>
        <p:nvSpPr>
          <p:cNvPr id="123" name="Google Shape;123;p10"/>
          <p:cNvSpPr txBox="1"/>
          <p:nvPr/>
        </p:nvSpPr>
        <p:spPr>
          <a:xfrm>
            <a:off x="1778226" y="990600"/>
            <a:ext cx="231120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PROJECT </a:t>
            </a:r>
            <a:endParaRPr/>
          </a:p>
        </p:txBody>
      </p:sp>
      <p:sp>
        <p:nvSpPr>
          <p:cNvPr id="124" name="Google Shape;124;p10"/>
          <p:cNvSpPr txBox="1"/>
          <p:nvPr/>
        </p:nvSpPr>
        <p:spPr>
          <a:xfrm>
            <a:off x="1778222" y="4279899"/>
            <a:ext cx="9678611" cy="32462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Our project aims to develop a new software platform that streamlines the logistics and supply chain management process for businesses in the retail industry. The platform will utilize artificial intelligence and machine learning algorithms to optimize routes, predict demand, and identify inefficiencies in the supply chain.</a:t>
            </a:r>
            <a:endParaRPr/>
          </a:p>
        </p:txBody>
      </p:sp>
      <p:pic>
        <p:nvPicPr>
          <p:cNvPr descr="Image 1" id="125" name="Google Shape;125;p10"/>
          <p:cNvPicPr preferRelativeResize="0"/>
          <p:nvPr/>
        </p:nvPicPr>
        <p:blipFill rotWithShape="1">
          <a:blip r:embed="rId4">
            <a:alphaModFix/>
          </a:blip>
          <a:srcRect b="0" l="0" r="0" t="0"/>
          <a:stretch/>
        </p:blipFill>
        <p:spPr>
          <a:xfrm>
            <a:off x="1778222" y="8547100"/>
            <a:ext cx="9564297" cy="5168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1"/>
          <p:cNvSpPr/>
          <p:nvPr/>
        </p:nvSpPr>
        <p:spPr>
          <a:xfrm>
            <a:off x="11837879" y="0"/>
            <a:ext cx="12549169" cy="13716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1" name="Google Shape;131;p11"/>
          <p:cNvSpPr txBox="1"/>
          <p:nvPr/>
        </p:nvSpPr>
        <p:spPr>
          <a:xfrm>
            <a:off x="1727430" y="990600"/>
            <a:ext cx="74775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PLAN</a:t>
            </a:r>
            <a:endParaRPr/>
          </a:p>
        </p:txBody>
      </p:sp>
      <p:pic>
        <p:nvPicPr>
          <p:cNvPr descr="Image 0" id="132" name="Google Shape;132;p11"/>
          <p:cNvPicPr preferRelativeResize="0"/>
          <p:nvPr/>
        </p:nvPicPr>
        <p:blipFill rotWithShape="1">
          <a:blip r:embed="rId3">
            <a:alphaModFix/>
          </a:blip>
          <a:srcRect b="0" l="0" r="0" t="0"/>
          <a:stretch/>
        </p:blipFill>
        <p:spPr>
          <a:xfrm>
            <a:off x="14238479" y="495300"/>
            <a:ext cx="9107040" cy="6057900"/>
          </a:xfrm>
          <a:prstGeom prst="rect">
            <a:avLst/>
          </a:prstGeom>
          <a:noFill/>
          <a:ln>
            <a:noFill/>
          </a:ln>
        </p:spPr>
      </p:pic>
      <p:pic>
        <p:nvPicPr>
          <p:cNvPr descr="Image 1" id="133" name="Google Shape;133;p11"/>
          <p:cNvPicPr preferRelativeResize="0"/>
          <p:nvPr/>
        </p:nvPicPr>
        <p:blipFill rotWithShape="1">
          <a:blip r:embed="rId4">
            <a:alphaModFix/>
          </a:blip>
          <a:srcRect b="0" l="0" r="0" t="0"/>
          <a:stretch/>
        </p:blipFill>
        <p:spPr>
          <a:xfrm>
            <a:off x="11304413" y="7162800"/>
            <a:ext cx="9107039" cy="6057900"/>
          </a:xfrm>
          <a:prstGeom prst="rect">
            <a:avLst/>
          </a:prstGeom>
          <a:noFill/>
          <a:ln>
            <a:noFill/>
          </a:ln>
        </p:spPr>
      </p:pic>
      <p:sp>
        <p:nvSpPr>
          <p:cNvPr id="134" name="Google Shape;134;p11"/>
          <p:cNvSpPr txBox="1"/>
          <p:nvPr/>
        </p:nvSpPr>
        <p:spPr>
          <a:xfrm>
            <a:off x="1727430" y="3416300"/>
            <a:ext cx="51192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20%</a:t>
            </a:r>
            <a:endParaRPr/>
          </a:p>
        </p:txBody>
      </p:sp>
      <p:sp>
        <p:nvSpPr>
          <p:cNvPr id="135" name="Google Shape;135;p11"/>
          <p:cNvSpPr txBox="1"/>
          <p:nvPr/>
        </p:nvSpPr>
        <p:spPr>
          <a:xfrm>
            <a:off x="1727434" y="6489700"/>
            <a:ext cx="67677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10%</a:t>
            </a:r>
            <a:endParaRPr/>
          </a:p>
        </p:txBody>
      </p:sp>
      <p:sp>
        <p:nvSpPr>
          <p:cNvPr id="136" name="Google Shape;136;p11"/>
          <p:cNvSpPr txBox="1"/>
          <p:nvPr/>
        </p:nvSpPr>
        <p:spPr>
          <a:xfrm>
            <a:off x="1727432" y="9563100"/>
            <a:ext cx="60810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15%</a:t>
            </a:r>
            <a:endParaRPr/>
          </a:p>
        </p:txBody>
      </p:sp>
      <p:sp>
        <p:nvSpPr>
          <p:cNvPr id="137" name="Google Shape;137;p11"/>
          <p:cNvSpPr txBox="1"/>
          <p:nvPr/>
        </p:nvSpPr>
        <p:spPr>
          <a:xfrm>
            <a:off x="1727416" y="5384799"/>
            <a:ext cx="8725991" cy="5157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Increase sales through targeted marketing campaigns</a:t>
            </a:r>
            <a:endParaRPr/>
          </a:p>
        </p:txBody>
      </p:sp>
      <p:sp>
        <p:nvSpPr>
          <p:cNvPr id="138" name="Google Shape;138;p11"/>
          <p:cNvSpPr txBox="1"/>
          <p:nvPr/>
        </p:nvSpPr>
        <p:spPr>
          <a:xfrm>
            <a:off x="1727416" y="8458199"/>
            <a:ext cx="9208653" cy="5157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Reduce operational costs through process improvements</a:t>
            </a:r>
            <a:endParaRPr/>
          </a:p>
        </p:txBody>
      </p:sp>
      <p:sp>
        <p:nvSpPr>
          <p:cNvPr id="139" name="Google Shape;139;p11"/>
          <p:cNvSpPr txBox="1"/>
          <p:nvPr/>
        </p:nvSpPr>
        <p:spPr>
          <a:xfrm>
            <a:off x="1727416" y="11531599"/>
            <a:ext cx="9208653" cy="10618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Increase customer retention through improvements in customer service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2"/>
          <p:cNvSpPr/>
          <p:nvPr/>
        </p:nvSpPr>
        <p:spPr>
          <a:xfrm>
            <a:off x="5106037" y="11468100"/>
            <a:ext cx="19281013" cy="22479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 name="Google Shape;145;p12"/>
          <p:cNvSpPr txBox="1"/>
          <p:nvPr/>
        </p:nvSpPr>
        <p:spPr>
          <a:xfrm>
            <a:off x="8929216" y="990599"/>
            <a:ext cx="14979300" cy="1970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2800" u="none" cap="none" strike="noStrike">
                <a:solidFill>
                  <a:srgbClr val="000000"/>
                </a:solidFill>
                <a:latin typeface="Helvetica Neue"/>
                <a:ea typeface="Helvetica Neue"/>
                <a:cs typeface="Helvetica Neue"/>
                <a:sym typeface="Helvetica Neue"/>
              </a:rPr>
              <a:t>S.W.O.T ANALYSIS</a:t>
            </a:r>
            <a:endParaRPr sz="12800"/>
          </a:p>
        </p:txBody>
      </p:sp>
      <p:sp>
        <p:nvSpPr>
          <p:cNvPr id="146" name="Google Shape;146;p12"/>
          <p:cNvSpPr txBox="1"/>
          <p:nvPr/>
        </p:nvSpPr>
        <p:spPr>
          <a:xfrm>
            <a:off x="8929216" y="3809998"/>
            <a:ext cx="1392943" cy="19229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S</a:t>
            </a:r>
            <a:endParaRPr/>
          </a:p>
        </p:txBody>
      </p:sp>
      <p:sp>
        <p:nvSpPr>
          <p:cNvPr id="147" name="Google Shape;147;p12"/>
          <p:cNvSpPr txBox="1"/>
          <p:nvPr/>
        </p:nvSpPr>
        <p:spPr>
          <a:xfrm>
            <a:off x="16804200" y="3809998"/>
            <a:ext cx="1786692" cy="19229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W</a:t>
            </a:r>
            <a:endParaRPr/>
          </a:p>
        </p:txBody>
      </p:sp>
      <p:sp>
        <p:nvSpPr>
          <p:cNvPr id="148" name="Google Shape;148;p12"/>
          <p:cNvSpPr txBox="1"/>
          <p:nvPr/>
        </p:nvSpPr>
        <p:spPr>
          <a:xfrm>
            <a:off x="8929216" y="7912099"/>
            <a:ext cx="1456451" cy="19229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O</a:t>
            </a:r>
            <a:endParaRPr/>
          </a:p>
        </p:txBody>
      </p:sp>
      <p:sp>
        <p:nvSpPr>
          <p:cNvPr id="149" name="Google Shape;149;p12"/>
          <p:cNvSpPr txBox="1"/>
          <p:nvPr/>
        </p:nvSpPr>
        <p:spPr>
          <a:xfrm>
            <a:off x="16804200" y="7912099"/>
            <a:ext cx="1329435" cy="192298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2800"/>
              <a:buFont typeface="Helvetica Neue"/>
              <a:buNone/>
            </a:pPr>
            <a:r>
              <a:rPr b="1" i="0" lang="en-US" sz="12800" u="none" cap="none" strike="noStrike">
                <a:solidFill>
                  <a:srgbClr val="BDBDBD"/>
                </a:solidFill>
                <a:latin typeface="Helvetica Neue"/>
                <a:ea typeface="Helvetica Neue"/>
                <a:cs typeface="Helvetica Neue"/>
                <a:sym typeface="Helvetica Neue"/>
              </a:rPr>
              <a:t>T</a:t>
            </a:r>
            <a:endParaRPr/>
          </a:p>
        </p:txBody>
      </p:sp>
      <p:sp>
        <p:nvSpPr>
          <p:cNvPr id="150" name="Google Shape;150;p12"/>
          <p:cNvSpPr txBox="1"/>
          <p:nvPr/>
        </p:nvSpPr>
        <p:spPr>
          <a:xfrm>
            <a:off x="9780228" y="4902200"/>
            <a:ext cx="31113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Helvetica Neue"/>
              <a:buNone/>
            </a:pPr>
            <a:r>
              <a:rPr b="1" i="0" lang="en-US" sz="4000" u="none" cap="none" strike="noStrike">
                <a:solidFill>
                  <a:srgbClr val="000000"/>
                </a:solidFill>
                <a:latin typeface="Helvetica Neue"/>
                <a:ea typeface="Helvetica Neue"/>
                <a:cs typeface="Helvetica Neue"/>
                <a:sym typeface="Helvetica Neue"/>
              </a:rPr>
              <a:t>trengths</a:t>
            </a:r>
            <a:endParaRPr/>
          </a:p>
        </p:txBody>
      </p:sp>
      <p:sp>
        <p:nvSpPr>
          <p:cNvPr id="151" name="Google Shape;151;p12"/>
          <p:cNvSpPr txBox="1"/>
          <p:nvPr/>
        </p:nvSpPr>
        <p:spPr>
          <a:xfrm>
            <a:off x="18048948" y="4902200"/>
            <a:ext cx="30174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Helvetica Neue"/>
              <a:buNone/>
            </a:pPr>
            <a:r>
              <a:rPr b="1" i="0" lang="en-US" sz="4000" u="none" cap="none" strike="noStrike">
                <a:solidFill>
                  <a:srgbClr val="000000"/>
                </a:solidFill>
                <a:latin typeface="Helvetica Neue"/>
                <a:ea typeface="Helvetica Neue"/>
                <a:cs typeface="Helvetica Neue"/>
                <a:sym typeface="Helvetica Neue"/>
              </a:rPr>
              <a:t>eaknesss</a:t>
            </a:r>
            <a:endParaRPr/>
          </a:p>
        </p:txBody>
      </p:sp>
      <p:sp>
        <p:nvSpPr>
          <p:cNvPr id="152" name="Google Shape;152;p12"/>
          <p:cNvSpPr txBox="1"/>
          <p:nvPr/>
        </p:nvSpPr>
        <p:spPr>
          <a:xfrm>
            <a:off x="9843724" y="9004300"/>
            <a:ext cx="28647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Helvetica Neue"/>
              <a:buNone/>
            </a:pPr>
            <a:r>
              <a:rPr b="1" i="0" lang="en-US" sz="4000" u="none" cap="none" strike="noStrike">
                <a:solidFill>
                  <a:srgbClr val="000000"/>
                </a:solidFill>
                <a:latin typeface="Helvetica Neue"/>
                <a:ea typeface="Helvetica Neue"/>
                <a:cs typeface="Helvetica Neue"/>
                <a:sym typeface="Helvetica Neue"/>
              </a:rPr>
              <a:t>pportunity</a:t>
            </a:r>
            <a:endParaRPr/>
          </a:p>
        </p:txBody>
      </p:sp>
      <p:sp>
        <p:nvSpPr>
          <p:cNvPr id="153" name="Google Shape;153;p12"/>
          <p:cNvSpPr txBox="1"/>
          <p:nvPr/>
        </p:nvSpPr>
        <p:spPr>
          <a:xfrm>
            <a:off x="17591701" y="9004300"/>
            <a:ext cx="25359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Helvetica Neue"/>
              <a:buNone/>
            </a:pPr>
            <a:r>
              <a:rPr b="1" i="0" lang="en-US" sz="4000" u="none" cap="none" strike="noStrike">
                <a:solidFill>
                  <a:srgbClr val="000000"/>
                </a:solidFill>
                <a:latin typeface="Helvetica Neue"/>
                <a:ea typeface="Helvetica Neue"/>
                <a:cs typeface="Helvetica Neue"/>
                <a:sym typeface="Helvetica Neue"/>
              </a:rPr>
              <a:t>hreats</a:t>
            </a:r>
            <a:endParaRPr/>
          </a:p>
        </p:txBody>
      </p:sp>
      <p:sp>
        <p:nvSpPr>
          <p:cNvPr id="154" name="Google Shape;154;p12"/>
          <p:cNvSpPr txBox="1"/>
          <p:nvPr/>
        </p:nvSpPr>
        <p:spPr>
          <a:xfrm>
            <a:off x="8929216" y="5714999"/>
            <a:ext cx="6896963" cy="2535042"/>
          </a:xfrm>
          <a:prstGeom prst="rect">
            <a:avLst/>
          </a:prstGeom>
          <a:noFill/>
          <a:ln>
            <a:noFill/>
          </a:ln>
        </p:spPr>
        <p:txBody>
          <a:bodyPr anchorCtr="0" anchor="t" bIns="0" lIns="0" spcFirstLastPara="1" rIns="0" wrap="square" tIns="0">
            <a:spAutoFit/>
          </a:bodyPr>
          <a:lstStyle/>
          <a:p>
            <a:pPr indent="-342900" lvl="1" marL="685800" marR="0" rtl="0" algn="l">
              <a:lnSpc>
                <a:spcPct val="159259"/>
              </a:lnSpc>
              <a:spcBef>
                <a:spcPts val="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Strong brand recognition and reputation</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Innovative product line</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Skilled and experienced team</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Diverse customer base</a:t>
            </a:r>
            <a:endParaRPr/>
          </a:p>
        </p:txBody>
      </p:sp>
      <p:sp>
        <p:nvSpPr>
          <p:cNvPr id="155" name="Google Shape;155;p12"/>
          <p:cNvSpPr txBox="1"/>
          <p:nvPr/>
        </p:nvSpPr>
        <p:spPr>
          <a:xfrm>
            <a:off x="16804200" y="5714999"/>
            <a:ext cx="6630229" cy="2408042"/>
          </a:xfrm>
          <a:prstGeom prst="rect">
            <a:avLst/>
          </a:prstGeom>
          <a:noFill/>
          <a:ln>
            <a:noFill/>
          </a:ln>
        </p:spPr>
        <p:txBody>
          <a:bodyPr anchorCtr="0" anchor="t" bIns="0" lIns="0" spcFirstLastPara="1" rIns="0" wrap="square" tIns="0">
            <a:spAutoFit/>
          </a:bodyPr>
          <a:lstStyle/>
          <a:p>
            <a:pPr indent="-342900" lvl="1" marL="685800" marR="0" rtl="0" algn="l">
              <a:lnSpc>
                <a:spcPct val="159259"/>
              </a:lnSpc>
              <a:spcBef>
                <a:spcPts val="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Limited international presence</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Dependence on a few key suppliers</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Limited resources for marketing and advertising</a:t>
            </a:r>
            <a:endParaRPr/>
          </a:p>
        </p:txBody>
      </p:sp>
      <p:sp>
        <p:nvSpPr>
          <p:cNvPr id="156" name="Google Shape;156;p12"/>
          <p:cNvSpPr txBox="1"/>
          <p:nvPr/>
        </p:nvSpPr>
        <p:spPr>
          <a:xfrm>
            <a:off x="8929216" y="9817099"/>
            <a:ext cx="6896963" cy="2408042"/>
          </a:xfrm>
          <a:prstGeom prst="rect">
            <a:avLst/>
          </a:prstGeom>
          <a:noFill/>
          <a:ln>
            <a:noFill/>
          </a:ln>
        </p:spPr>
        <p:txBody>
          <a:bodyPr anchorCtr="0" anchor="t" bIns="0" lIns="0" spcFirstLastPara="1" rIns="0" wrap="square" tIns="0">
            <a:spAutoFit/>
          </a:bodyPr>
          <a:lstStyle/>
          <a:p>
            <a:pPr indent="-342900" lvl="1" marL="685800" marR="0" rtl="0" algn="l">
              <a:lnSpc>
                <a:spcPct val="159259"/>
              </a:lnSpc>
              <a:spcBef>
                <a:spcPts val="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Expansion into new markets</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Partnership and collaboration with other industry leaders</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Introduction of new technologies</a:t>
            </a:r>
            <a:endParaRPr/>
          </a:p>
        </p:txBody>
      </p:sp>
      <p:sp>
        <p:nvSpPr>
          <p:cNvPr id="157" name="Google Shape;157;p12"/>
          <p:cNvSpPr txBox="1"/>
          <p:nvPr/>
        </p:nvSpPr>
        <p:spPr>
          <a:xfrm>
            <a:off x="16804200" y="9817099"/>
            <a:ext cx="6630229" cy="2408042"/>
          </a:xfrm>
          <a:prstGeom prst="rect">
            <a:avLst/>
          </a:prstGeom>
          <a:noFill/>
          <a:ln>
            <a:noFill/>
          </a:ln>
        </p:spPr>
        <p:txBody>
          <a:bodyPr anchorCtr="0" anchor="t" bIns="0" lIns="0" spcFirstLastPara="1" rIns="0" wrap="square" tIns="0">
            <a:spAutoFit/>
          </a:bodyPr>
          <a:lstStyle/>
          <a:p>
            <a:pPr indent="-342900" lvl="1" marL="685800" marR="0" rtl="0" algn="l">
              <a:lnSpc>
                <a:spcPct val="159259"/>
              </a:lnSpc>
              <a:spcBef>
                <a:spcPts val="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Intense competition</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Economic downturns</a:t>
            </a:r>
            <a:endParaRPr/>
          </a:p>
          <a:p>
            <a:pPr indent="-342900" lvl="1" marL="685800" marR="0" rtl="0" algn="l">
              <a:lnSpc>
                <a:spcPct val="159259"/>
              </a:lnSpc>
              <a:spcBef>
                <a:spcPts val="1000"/>
              </a:spcBef>
              <a:spcAft>
                <a:spcPts val="0"/>
              </a:spcAft>
              <a:buClr>
                <a:srgbClr val="000000"/>
              </a:buClr>
              <a:buSzPts val="2700"/>
              <a:buFont typeface="Helvetica Neue"/>
              <a:buChar char="•"/>
            </a:pPr>
            <a:r>
              <a:rPr b="0" i="0" lang="en-US" sz="2700" u="none" cap="none" strike="noStrike">
                <a:solidFill>
                  <a:srgbClr val="000000"/>
                </a:solidFill>
                <a:latin typeface="Helvetica Neue"/>
                <a:ea typeface="Helvetica Neue"/>
                <a:cs typeface="Helvetica Neue"/>
                <a:sym typeface="Helvetica Neue"/>
              </a:rPr>
              <a:t>Changes in customer preferences and demands</a:t>
            </a:r>
            <a:endParaRPr/>
          </a:p>
        </p:txBody>
      </p:sp>
      <p:pic>
        <p:nvPicPr>
          <p:cNvPr descr="Image 0" id="158" name="Google Shape;158;p12"/>
          <p:cNvPicPr preferRelativeResize="0"/>
          <p:nvPr/>
        </p:nvPicPr>
        <p:blipFill rotWithShape="1">
          <a:blip r:embed="rId3">
            <a:alphaModFix/>
          </a:blip>
          <a:srcRect b="0" l="0" r="0" t="0"/>
          <a:stretch/>
        </p:blipFill>
        <p:spPr>
          <a:xfrm>
            <a:off x="0" y="0"/>
            <a:ext cx="7976597" cy="13716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nvSpPr>
        <p:spPr>
          <a:xfrm>
            <a:off x="6854079" y="967700"/>
            <a:ext cx="115104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BENEFITS</a:t>
            </a:r>
            <a:endParaRPr/>
          </a:p>
        </p:txBody>
      </p:sp>
      <p:sp>
        <p:nvSpPr>
          <p:cNvPr id="164" name="Google Shape;164;p13"/>
          <p:cNvSpPr/>
          <p:nvPr/>
        </p:nvSpPr>
        <p:spPr>
          <a:xfrm>
            <a:off x="14835454" y="4165600"/>
            <a:ext cx="4064510" cy="4064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65" name="Google Shape;165;p13"/>
          <p:cNvPicPr preferRelativeResize="0"/>
          <p:nvPr/>
        </p:nvPicPr>
        <p:blipFill rotWithShape="1">
          <a:blip r:embed="rId3">
            <a:alphaModFix/>
          </a:blip>
          <a:srcRect b="0" l="0" r="0" t="0"/>
          <a:stretch/>
        </p:blipFill>
        <p:spPr>
          <a:xfrm>
            <a:off x="14835454" y="8636000"/>
            <a:ext cx="4064510" cy="4064000"/>
          </a:xfrm>
          <a:prstGeom prst="rect">
            <a:avLst/>
          </a:prstGeom>
          <a:noFill/>
          <a:ln>
            <a:noFill/>
          </a:ln>
        </p:spPr>
      </p:pic>
      <p:pic>
        <p:nvPicPr>
          <p:cNvPr descr="Image 1" id="166" name="Google Shape;166;p13"/>
          <p:cNvPicPr preferRelativeResize="0"/>
          <p:nvPr/>
        </p:nvPicPr>
        <p:blipFill rotWithShape="1">
          <a:blip r:embed="rId4">
            <a:alphaModFix/>
          </a:blip>
          <a:srcRect b="0" l="0" r="0" t="0"/>
          <a:stretch/>
        </p:blipFill>
        <p:spPr>
          <a:xfrm>
            <a:off x="19306412" y="4165600"/>
            <a:ext cx="4064510" cy="4064000"/>
          </a:xfrm>
          <a:prstGeom prst="rect">
            <a:avLst/>
          </a:prstGeom>
          <a:noFill/>
          <a:ln>
            <a:noFill/>
          </a:ln>
        </p:spPr>
      </p:pic>
      <p:sp>
        <p:nvSpPr>
          <p:cNvPr id="167" name="Google Shape;167;p13"/>
          <p:cNvSpPr/>
          <p:nvPr/>
        </p:nvSpPr>
        <p:spPr>
          <a:xfrm>
            <a:off x="19306412" y="8636000"/>
            <a:ext cx="4064510" cy="4064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8" name="Google Shape;168;p13"/>
          <p:cNvSpPr txBox="1"/>
          <p:nvPr/>
        </p:nvSpPr>
        <p:spPr>
          <a:xfrm>
            <a:off x="15140291" y="4737100"/>
            <a:ext cx="3569147" cy="1057388"/>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Increased efficiency and productivity</a:t>
            </a:r>
            <a:endParaRPr/>
          </a:p>
        </p:txBody>
      </p:sp>
      <p:sp>
        <p:nvSpPr>
          <p:cNvPr id="169" name="Google Shape;169;p13"/>
          <p:cNvSpPr txBox="1"/>
          <p:nvPr/>
        </p:nvSpPr>
        <p:spPr>
          <a:xfrm>
            <a:off x="15140291" y="6032499"/>
            <a:ext cx="3569147" cy="16079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By implementing new technologies and processes</a:t>
            </a:r>
            <a:endParaRPr/>
          </a:p>
        </p:txBody>
      </p:sp>
      <p:sp>
        <p:nvSpPr>
          <p:cNvPr id="170" name="Google Shape;170;p13"/>
          <p:cNvSpPr txBox="1"/>
          <p:nvPr/>
        </p:nvSpPr>
        <p:spPr>
          <a:xfrm>
            <a:off x="19611249" y="8928100"/>
            <a:ext cx="3569149" cy="1057388"/>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Improved customer satisfaction</a:t>
            </a:r>
            <a:endParaRPr/>
          </a:p>
        </p:txBody>
      </p:sp>
      <p:sp>
        <p:nvSpPr>
          <p:cNvPr id="171" name="Google Shape;171;p13"/>
          <p:cNvSpPr txBox="1"/>
          <p:nvPr/>
        </p:nvSpPr>
        <p:spPr>
          <a:xfrm>
            <a:off x="19611249" y="10223499"/>
            <a:ext cx="3569149" cy="21540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By investing in customer service and offering high-quality products</a:t>
            </a:r>
            <a:endParaRPr/>
          </a:p>
        </p:txBody>
      </p:sp>
      <p:sp>
        <p:nvSpPr>
          <p:cNvPr id="172" name="Google Shape;172;p13"/>
          <p:cNvSpPr txBox="1"/>
          <p:nvPr/>
        </p:nvSpPr>
        <p:spPr>
          <a:xfrm>
            <a:off x="1778220" y="5994399"/>
            <a:ext cx="12015706" cy="21540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One significant benefit of implementing a new software platform is the potential for cost savings. By streamlining logistics and supply chain management, businesses can reduce the number of steps and intermediaries involved in the process, which can help to lower costs.</a:t>
            </a:r>
            <a:endParaRPr/>
          </a:p>
        </p:txBody>
      </p:sp>
      <p:sp>
        <p:nvSpPr>
          <p:cNvPr id="173" name="Google Shape;173;p13"/>
          <p:cNvSpPr txBox="1"/>
          <p:nvPr/>
        </p:nvSpPr>
        <p:spPr>
          <a:xfrm>
            <a:off x="1778220" y="10566399"/>
            <a:ext cx="12015706" cy="21540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In addition, the platform's ability to predict demand and identify inefficiencies in the supply chain can help businesses to better manage their inventory and avoid unnecessary expenses. These cost savings can then be reinvested back into the business, allowing for further growth and expansion.</a:t>
            </a:r>
            <a:endParaRPr/>
          </a:p>
        </p:txBody>
      </p:sp>
      <p:pic>
        <p:nvPicPr>
          <p:cNvPr descr="Image 2" id="174" name="Google Shape;174;p13"/>
          <p:cNvPicPr preferRelativeResize="0"/>
          <p:nvPr/>
        </p:nvPicPr>
        <p:blipFill rotWithShape="1">
          <a:blip r:embed="rId5">
            <a:alphaModFix/>
          </a:blip>
          <a:srcRect b="0" l="0" r="0" t="0"/>
          <a:stretch/>
        </p:blipFill>
        <p:spPr>
          <a:xfrm>
            <a:off x="1778222" y="4216400"/>
            <a:ext cx="1625805" cy="1625600"/>
          </a:xfrm>
          <a:prstGeom prst="rect">
            <a:avLst/>
          </a:prstGeom>
          <a:noFill/>
          <a:ln>
            <a:noFill/>
          </a:ln>
        </p:spPr>
      </p:pic>
      <p:pic>
        <p:nvPicPr>
          <p:cNvPr descr="Image 3" id="175" name="Google Shape;175;p13"/>
          <p:cNvPicPr preferRelativeResize="0"/>
          <p:nvPr/>
        </p:nvPicPr>
        <p:blipFill rotWithShape="1">
          <a:blip r:embed="rId6">
            <a:alphaModFix/>
          </a:blip>
          <a:srcRect b="0" l="0" r="0" t="0"/>
          <a:stretch/>
        </p:blipFill>
        <p:spPr>
          <a:xfrm>
            <a:off x="2743543" y="5181600"/>
            <a:ext cx="203226" cy="203200"/>
          </a:xfrm>
          <a:prstGeom prst="rect">
            <a:avLst/>
          </a:prstGeom>
          <a:noFill/>
          <a:ln>
            <a:noFill/>
          </a:ln>
        </p:spPr>
      </p:pic>
      <p:pic>
        <p:nvPicPr>
          <p:cNvPr descr="Image 4" id="176" name="Google Shape;176;p13"/>
          <p:cNvPicPr preferRelativeResize="0"/>
          <p:nvPr/>
        </p:nvPicPr>
        <p:blipFill rotWithShape="1">
          <a:blip r:embed="rId6">
            <a:alphaModFix/>
          </a:blip>
          <a:srcRect b="0" l="0" r="0" t="0"/>
          <a:stretch/>
        </p:blipFill>
        <p:spPr>
          <a:xfrm>
            <a:off x="2032254" y="4470400"/>
            <a:ext cx="203227" cy="203200"/>
          </a:xfrm>
          <a:prstGeom prst="rect">
            <a:avLst/>
          </a:prstGeom>
          <a:noFill/>
          <a:ln>
            <a:noFill/>
          </a:ln>
        </p:spPr>
      </p:pic>
      <p:pic>
        <p:nvPicPr>
          <p:cNvPr descr="Image 5" id="177" name="Google Shape;177;p13"/>
          <p:cNvPicPr preferRelativeResize="0"/>
          <p:nvPr/>
        </p:nvPicPr>
        <p:blipFill rotWithShape="1">
          <a:blip r:embed="rId7">
            <a:alphaModFix/>
          </a:blip>
          <a:srcRect b="0" l="0" r="0" t="0"/>
          <a:stretch/>
        </p:blipFill>
        <p:spPr>
          <a:xfrm>
            <a:off x="2946768" y="5384800"/>
            <a:ext cx="406452" cy="406400"/>
          </a:xfrm>
          <a:prstGeom prst="rect">
            <a:avLst/>
          </a:prstGeom>
          <a:noFill/>
          <a:ln>
            <a:noFill/>
          </a:ln>
        </p:spPr>
      </p:pic>
      <p:pic>
        <p:nvPicPr>
          <p:cNvPr descr="Image 6" id="178" name="Google Shape;178;p13"/>
          <p:cNvPicPr preferRelativeResize="0"/>
          <p:nvPr/>
        </p:nvPicPr>
        <p:blipFill rotWithShape="1">
          <a:blip r:embed="rId8">
            <a:alphaModFix/>
          </a:blip>
          <a:srcRect b="0" l="0" r="0" t="0"/>
          <a:stretch/>
        </p:blipFill>
        <p:spPr>
          <a:xfrm>
            <a:off x="1879835" y="4317936"/>
            <a:ext cx="1422784" cy="1422502"/>
          </a:xfrm>
          <a:prstGeom prst="rect">
            <a:avLst/>
          </a:prstGeom>
          <a:noFill/>
          <a:ln>
            <a:noFill/>
          </a:ln>
        </p:spPr>
      </p:pic>
      <p:pic>
        <p:nvPicPr>
          <p:cNvPr descr="Image 7" id="179" name="Google Shape;179;p13"/>
          <p:cNvPicPr preferRelativeResize="0"/>
          <p:nvPr/>
        </p:nvPicPr>
        <p:blipFill rotWithShape="1">
          <a:blip r:embed="rId5">
            <a:alphaModFix/>
          </a:blip>
          <a:srcRect b="0" l="0" r="0" t="0"/>
          <a:stretch/>
        </p:blipFill>
        <p:spPr>
          <a:xfrm>
            <a:off x="1778222" y="8788400"/>
            <a:ext cx="1625805" cy="1625600"/>
          </a:xfrm>
          <a:prstGeom prst="rect">
            <a:avLst/>
          </a:prstGeom>
          <a:noFill/>
          <a:ln>
            <a:noFill/>
          </a:ln>
        </p:spPr>
      </p:pic>
      <p:pic>
        <p:nvPicPr>
          <p:cNvPr descr="Image 8" id="180" name="Google Shape;180;p13"/>
          <p:cNvPicPr preferRelativeResize="0"/>
          <p:nvPr/>
        </p:nvPicPr>
        <p:blipFill rotWithShape="1">
          <a:blip r:embed="rId9">
            <a:alphaModFix/>
          </a:blip>
          <a:srcRect b="0" l="0" r="0" t="0"/>
          <a:stretch/>
        </p:blipFill>
        <p:spPr>
          <a:xfrm>
            <a:off x="2286286" y="9194800"/>
            <a:ext cx="914516" cy="1117600"/>
          </a:xfrm>
          <a:prstGeom prst="rect">
            <a:avLst/>
          </a:prstGeom>
          <a:noFill/>
          <a:ln>
            <a:noFill/>
          </a:ln>
        </p:spPr>
      </p:pic>
      <p:pic>
        <p:nvPicPr>
          <p:cNvPr descr="Image 9" id="181" name="Google Shape;181;p13"/>
          <p:cNvPicPr preferRelativeResize="0"/>
          <p:nvPr/>
        </p:nvPicPr>
        <p:blipFill rotWithShape="1">
          <a:blip r:embed="rId10">
            <a:alphaModFix/>
          </a:blip>
          <a:srcRect b="0" l="0" r="0" t="0"/>
          <a:stretch/>
        </p:blipFill>
        <p:spPr>
          <a:xfrm>
            <a:off x="1981448" y="8890000"/>
            <a:ext cx="812904" cy="812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4"/>
          <p:cNvSpPr txBox="1"/>
          <p:nvPr/>
        </p:nvSpPr>
        <p:spPr>
          <a:xfrm>
            <a:off x="1778226" y="990600"/>
            <a:ext cx="118692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SERVICES</a:t>
            </a:r>
            <a:endParaRPr/>
          </a:p>
        </p:txBody>
      </p:sp>
      <p:sp>
        <p:nvSpPr>
          <p:cNvPr id="187" name="Google Shape;187;p14"/>
          <p:cNvSpPr/>
          <p:nvPr/>
        </p:nvSpPr>
        <p:spPr>
          <a:xfrm>
            <a:off x="0" y="3670300"/>
            <a:ext cx="24387048" cy="27305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88" name="Google Shape;188;p14"/>
          <p:cNvPicPr preferRelativeResize="0"/>
          <p:nvPr/>
        </p:nvPicPr>
        <p:blipFill rotWithShape="1">
          <a:blip r:embed="rId3">
            <a:alphaModFix/>
          </a:blip>
          <a:srcRect b="0" l="0" r="0" t="0"/>
          <a:stretch/>
        </p:blipFill>
        <p:spPr>
          <a:xfrm>
            <a:off x="1879835" y="4597400"/>
            <a:ext cx="5334669" cy="9118600"/>
          </a:xfrm>
          <a:prstGeom prst="rect">
            <a:avLst/>
          </a:prstGeom>
          <a:noFill/>
          <a:ln>
            <a:noFill/>
          </a:ln>
        </p:spPr>
      </p:pic>
      <p:pic>
        <p:nvPicPr>
          <p:cNvPr descr="Image 1" id="189" name="Google Shape;189;p14"/>
          <p:cNvPicPr preferRelativeResize="0"/>
          <p:nvPr/>
        </p:nvPicPr>
        <p:blipFill rotWithShape="1">
          <a:blip r:embed="rId4">
            <a:alphaModFix/>
          </a:blip>
          <a:srcRect b="0" l="0" r="0" t="0"/>
          <a:stretch/>
        </p:blipFill>
        <p:spPr>
          <a:xfrm>
            <a:off x="7214502" y="4597400"/>
            <a:ext cx="5334669" cy="9118600"/>
          </a:xfrm>
          <a:prstGeom prst="rect">
            <a:avLst/>
          </a:prstGeom>
          <a:noFill/>
          <a:ln>
            <a:noFill/>
          </a:ln>
        </p:spPr>
      </p:pic>
      <p:sp>
        <p:nvSpPr>
          <p:cNvPr id="190" name="Google Shape;190;p14"/>
          <p:cNvSpPr txBox="1"/>
          <p:nvPr/>
        </p:nvSpPr>
        <p:spPr>
          <a:xfrm>
            <a:off x="13387473" y="5194299"/>
            <a:ext cx="10085060" cy="16079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XYZ Company offers a range of services designed to help businesses and organizations improve their operations and achieve their goals. Our services include:</a:t>
            </a:r>
            <a:endParaRPr/>
          </a:p>
        </p:txBody>
      </p:sp>
      <p:sp>
        <p:nvSpPr>
          <p:cNvPr id="191" name="Google Shape;191;p14"/>
          <p:cNvSpPr txBox="1"/>
          <p:nvPr/>
        </p:nvSpPr>
        <p:spPr>
          <a:xfrm>
            <a:off x="15534042" y="7327899"/>
            <a:ext cx="8649783" cy="17349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Data management and analysis</a:t>
            </a:r>
            <a:endParaRPr/>
          </a:p>
          <a:p>
            <a:pPr indent="0" lvl="0" marL="0" marR="0" rtl="0" algn="l">
              <a:lnSpc>
                <a:spcPct val="159259"/>
              </a:lnSpc>
              <a:spcBef>
                <a:spcPts val="100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We have a team of data scientists who can help businesses to collect, organize, and analyze data </a:t>
            </a:r>
            <a:endParaRPr/>
          </a:p>
        </p:txBody>
      </p:sp>
      <p:sp>
        <p:nvSpPr>
          <p:cNvPr id="192" name="Google Shape;192;p14"/>
          <p:cNvSpPr txBox="1"/>
          <p:nvPr/>
        </p:nvSpPr>
        <p:spPr>
          <a:xfrm>
            <a:off x="15534042" y="10515599"/>
            <a:ext cx="8649783" cy="17349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Cybersecurity</a:t>
            </a:r>
            <a:endParaRPr/>
          </a:p>
          <a:p>
            <a:pPr indent="0" lvl="0" marL="0" marR="0" rtl="0" algn="l">
              <a:lnSpc>
                <a:spcPct val="159259"/>
              </a:lnSpc>
              <a:spcBef>
                <a:spcPts val="100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With the growing threat of cyber attacks, we offer a range of cybersecurity services </a:t>
            </a:r>
            <a:endParaRPr/>
          </a:p>
        </p:txBody>
      </p:sp>
      <p:pic>
        <p:nvPicPr>
          <p:cNvPr descr="Image 2" id="193" name="Google Shape;193;p14"/>
          <p:cNvPicPr preferRelativeResize="0"/>
          <p:nvPr/>
        </p:nvPicPr>
        <p:blipFill rotWithShape="1">
          <a:blip r:embed="rId5">
            <a:alphaModFix/>
          </a:blip>
          <a:srcRect b="0" l="0" r="0" t="0"/>
          <a:stretch/>
        </p:blipFill>
        <p:spPr>
          <a:xfrm>
            <a:off x="13387472" y="7327900"/>
            <a:ext cx="1625805" cy="1625600"/>
          </a:xfrm>
          <a:prstGeom prst="rect">
            <a:avLst/>
          </a:prstGeom>
          <a:noFill/>
          <a:ln>
            <a:noFill/>
          </a:ln>
        </p:spPr>
      </p:pic>
      <p:pic>
        <p:nvPicPr>
          <p:cNvPr descr="Image 3" id="194" name="Google Shape;194;p14"/>
          <p:cNvPicPr preferRelativeResize="0"/>
          <p:nvPr/>
        </p:nvPicPr>
        <p:blipFill rotWithShape="1">
          <a:blip r:embed="rId6">
            <a:alphaModFix/>
          </a:blip>
          <a:srcRect b="0" l="0" r="0" t="0"/>
          <a:stretch/>
        </p:blipFill>
        <p:spPr>
          <a:xfrm>
            <a:off x="13489086" y="7429500"/>
            <a:ext cx="1422580" cy="1371600"/>
          </a:xfrm>
          <a:prstGeom prst="rect">
            <a:avLst/>
          </a:prstGeom>
          <a:noFill/>
          <a:ln>
            <a:noFill/>
          </a:ln>
        </p:spPr>
      </p:pic>
      <p:pic>
        <p:nvPicPr>
          <p:cNvPr descr="Image 4" id="195" name="Google Shape;195;p14"/>
          <p:cNvPicPr preferRelativeResize="0"/>
          <p:nvPr/>
        </p:nvPicPr>
        <p:blipFill rotWithShape="1">
          <a:blip r:embed="rId5">
            <a:alphaModFix/>
          </a:blip>
          <a:srcRect b="0" l="0" r="0" t="0"/>
          <a:stretch/>
        </p:blipFill>
        <p:spPr>
          <a:xfrm>
            <a:off x="13387472" y="10515600"/>
            <a:ext cx="1625805" cy="1625600"/>
          </a:xfrm>
          <a:prstGeom prst="rect">
            <a:avLst/>
          </a:prstGeom>
          <a:noFill/>
          <a:ln>
            <a:noFill/>
          </a:ln>
        </p:spPr>
      </p:pic>
      <p:pic>
        <p:nvPicPr>
          <p:cNvPr descr="Image 5" id="196" name="Google Shape;196;p14"/>
          <p:cNvPicPr preferRelativeResize="0"/>
          <p:nvPr/>
        </p:nvPicPr>
        <p:blipFill rotWithShape="1">
          <a:blip r:embed="rId7">
            <a:alphaModFix/>
          </a:blip>
          <a:srcRect b="0" l="0" r="0" t="0"/>
          <a:stretch/>
        </p:blipFill>
        <p:spPr>
          <a:xfrm>
            <a:off x="13946342" y="11074400"/>
            <a:ext cx="508065" cy="609600"/>
          </a:xfrm>
          <a:prstGeom prst="rect">
            <a:avLst/>
          </a:prstGeom>
          <a:noFill/>
          <a:ln>
            <a:noFill/>
          </a:ln>
        </p:spPr>
      </p:pic>
      <p:pic>
        <p:nvPicPr>
          <p:cNvPr descr="Image 6" id="197" name="Google Shape;197;p14"/>
          <p:cNvPicPr preferRelativeResize="0"/>
          <p:nvPr/>
        </p:nvPicPr>
        <p:blipFill rotWithShape="1">
          <a:blip r:embed="rId8">
            <a:alphaModFix/>
          </a:blip>
          <a:srcRect b="0" l="0" r="0" t="0"/>
          <a:stretch/>
        </p:blipFill>
        <p:spPr>
          <a:xfrm>
            <a:off x="13438251" y="10566375"/>
            <a:ext cx="1524200" cy="15240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5"/>
          <p:cNvSpPr/>
          <p:nvPr/>
        </p:nvSpPr>
        <p:spPr>
          <a:xfrm>
            <a:off x="0" y="0"/>
            <a:ext cx="8395749" cy="13716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203" name="Google Shape;203;p15"/>
          <p:cNvPicPr preferRelativeResize="0"/>
          <p:nvPr/>
        </p:nvPicPr>
        <p:blipFill rotWithShape="1">
          <a:blip r:embed="rId3">
            <a:alphaModFix/>
          </a:blip>
          <a:srcRect b="0" l="0" r="0" t="0"/>
          <a:stretch/>
        </p:blipFill>
        <p:spPr>
          <a:xfrm>
            <a:off x="1447980" y="4775200"/>
            <a:ext cx="21491089" cy="6400800"/>
          </a:xfrm>
          <a:prstGeom prst="rect">
            <a:avLst/>
          </a:prstGeom>
          <a:noFill/>
          <a:ln>
            <a:noFill/>
          </a:ln>
        </p:spPr>
      </p:pic>
      <p:sp>
        <p:nvSpPr>
          <p:cNvPr id="204" name="Google Shape;204;p15"/>
          <p:cNvSpPr txBox="1"/>
          <p:nvPr/>
        </p:nvSpPr>
        <p:spPr>
          <a:xfrm>
            <a:off x="5297875" y="3411825"/>
            <a:ext cx="137913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 name="Shape 25"/>
        <p:cNvGrpSpPr/>
        <p:nvPr/>
      </p:nvGrpSpPr>
      <p:grpSpPr>
        <a:xfrm>
          <a:off x="0" y="0"/>
          <a:ext cx="0" cy="0"/>
          <a:chOff x="0" y="0"/>
          <a:chExt cx="0" cy="0"/>
        </a:xfrm>
      </p:grpSpPr>
      <p:sp>
        <p:nvSpPr>
          <p:cNvPr id="26" name="Google Shape;26;p2"/>
          <p:cNvSpPr txBox="1"/>
          <p:nvPr/>
        </p:nvSpPr>
        <p:spPr>
          <a:xfrm>
            <a:off x="12296324" y="990600"/>
            <a:ext cx="116505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WELCOME</a:t>
            </a:r>
            <a:endParaRPr/>
          </a:p>
        </p:txBody>
      </p:sp>
      <p:pic>
        <p:nvPicPr>
          <p:cNvPr descr="Image 0" id="27" name="Google Shape;27;p2"/>
          <p:cNvPicPr preferRelativeResize="0"/>
          <p:nvPr/>
        </p:nvPicPr>
        <p:blipFill rotWithShape="1">
          <a:blip r:embed="rId3">
            <a:alphaModFix/>
          </a:blip>
          <a:srcRect b="0" l="0" r="0" t="0"/>
          <a:stretch/>
        </p:blipFill>
        <p:spPr>
          <a:xfrm>
            <a:off x="2248180" y="5880100"/>
            <a:ext cx="22138869" cy="7835900"/>
          </a:xfrm>
          <a:prstGeom prst="rect">
            <a:avLst/>
          </a:prstGeom>
          <a:noFill/>
          <a:ln>
            <a:noFill/>
          </a:ln>
        </p:spPr>
      </p:pic>
      <p:sp>
        <p:nvSpPr>
          <p:cNvPr id="28" name="Google Shape;28;p2"/>
          <p:cNvSpPr/>
          <p:nvPr/>
        </p:nvSpPr>
        <p:spPr>
          <a:xfrm>
            <a:off x="901812" y="3454400"/>
            <a:ext cx="13184250" cy="40132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 name="Google Shape;29;p2"/>
          <p:cNvSpPr txBox="1"/>
          <p:nvPr/>
        </p:nvSpPr>
        <p:spPr>
          <a:xfrm>
            <a:off x="1371770" y="3784599"/>
            <a:ext cx="11850583" cy="32462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XYZ Company is a technology firm specializing in the development and implementation of advanced software systems. </a:t>
            </a:r>
            <a:endParaRPr/>
          </a:p>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 </a:t>
            </a:r>
            <a:endParaRPr/>
          </a:p>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Our team of skilled developers and engineers have a proven track record of creating innovative solutions that help our clients streamline their operations and improve efficiency. </a:t>
            </a:r>
            <a:endParaRPr/>
          </a:p>
        </p:txBody>
      </p:sp>
      <p:pic>
        <p:nvPicPr>
          <p:cNvPr descr="Image 1" id="30" name="Google Shape;30;p2"/>
          <p:cNvPicPr preferRelativeResize="0"/>
          <p:nvPr/>
        </p:nvPicPr>
        <p:blipFill rotWithShape="1">
          <a:blip r:embed="rId4">
            <a:alphaModFix/>
          </a:blip>
          <a:srcRect b="0" l="0" r="0" t="0"/>
          <a:stretch/>
        </p:blipFill>
        <p:spPr>
          <a:xfrm>
            <a:off x="12676182" y="5029200"/>
            <a:ext cx="8471961" cy="12700"/>
          </a:xfrm>
          <a:prstGeom prst="rect">
            <a:avLst/>
          </a:prstGeom>
          <a:noFill/>
          <a:ln>
            <a:noFill/>
          </a:ln>
        </p:spPr>
      </p:pic>
      <p:sp>
        <p:nvSpPr>
          <p:cNvPr id="31" name="Google Shape;31;p2"/>
          <p:cNvSpPr/>
          <p:nvPr/>
        </p:nvSpPr>
        <p:spPr>
          <a:xfrm>
            <a:off x="-1" y="0"/>
            <a:ext cx="3442131" cy="29718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3"/>
          <p:cNvSpPr/>
          <p:nvPr/>
        </p:nvSpPr>
        <p:spPr>
          <a:xfrm>
            <a:off x="11685461" y="0"/>
            <a:ext cx="12701590" cy="13716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 name="Google Shape;37;p3"/>
          <p:cNvSpPr txBox="1"/>
          <p:nvPr/>
        </p:nvSpPr>
        <p:spPr>
          <a:xfrm>
            <a:off x="6325404" y="990600"/>
            <a:ext cx="129777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CONTENTS</a:t>
            </a:r>
            <a:endParaRPr/>
          </a:p>
        </p:txBody>
      </p:sp>
      <p:sp>
        <p:nvSpPr>
          <p:cNvPr id="38" name="Google Shape;38;p3"/>
          <p:cNvSpPr txBox="1"/>
          <p:nvPr/>
        </p:nvSpPr>
        <p:spPr>
          <a:xfrm>
            <a:off x="6325389" y="3975100"/>
            <a:ext cx="11850584" cy="7919841"/>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I. Introduction</a:t>
            </a:r>
            <a:endParaRPr/>
          </a:p>
          <a:p>
            <a:pPr indent="0" lvl="0" marL="0" marR="0" rtl="0" algn="l">
              <a:lnSpc>
                <a:spcPct val="159259"/>
              </a:lnSpc>
              <a:spcBef>
                <a:spcPts val="100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Overview of the business and its goals</a:t>
            </a:r>
            <a:endParaRPr/>
          </a:p>
          <a:p>
            <a:pPr indent="0" lvl="0" marL="0" marR="0" rtl="0" algn="l">
              <a:lnSpc>
                <a:spcPct val="159259"/>
              </a:lnSpc>
              <a:spcBef>
                <a:spcPts val="100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II. Problem and Opportunity</a:t>
            </a:r>
            <a:endParaRPr/>
          </a:p>
          <a:p>
            <a:pPr indent="0" lvl="0" marL="0" marR="0" rtl="0" algn="l">
              <a:lnSpc>
                <a:spcPct val="159259"/>
              </a:lnSpc>
              <a:spcBef>
                <a:spcPts val="100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Description of the problem and opportunity being addressed</a:t>
            </a:r>
            <a:endParaRPr/>
          </a:p>
          <a:p>
            <a:pPr indent="0" lvl="0" marL="0" marR="0" rtl="0" algn="l">
              <a:lnSpc>
                <a:spcPct val="159259"/>
              </a:lnSpc>
              <a:spcBef>
                <a:spcPts val="100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III. Solution or Project Description</a:t>
            </a:r>
            <a:endParaRPr/>
          </a:p>
          <a:p>
            <a:pPr indent="0" lvl="0" marL="0" marR="0" rtl="0" algn="l">
              <a:lnSpc>
                <a:spcPct val="159259"/>
              </a:lnSpc>
              <a:spcBef>
                <a:spcPts val="100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Detailed explanation of the proposed solution or project</a:t>
            </a:r>
            <a:endParaRPr/>
          </a:p>
          <a:p>
            <a:pPr indent="0" lvl="0" marL="0" marR="0" rtl="0" algn="l">
              <a:lnSpc>
                <a:spcPct val="159259"/>
              </a:lnSpc>
              <a:spcBef>
                <a:spcPts val="100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IV. Implementation Plan</a:t>
            </a:r>
            <a:endParaRPr/>
          </a:p>
          <a:p>
            <a:pPr indent="0" lvl="0" marL="0" marR="0" rtl="0" algn="l">
              <a:lnSpc>
                <a:spcPct val="159259"/>
              </a:lnSpc>
              <a:spcBef>
                <a:spcPts val="100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Steps involved in implementing the solution or project</a:t>
            </a:r>
            <a:endParaRPr/>
          </a:p>
          <a:p>
            <a:pPr indent="0" lvl="0" marL="0" marR="0" rtl="0" algn="l">
              <a:lnSpc>
                <a:spcPct val="159259"/>
              </a:lnSpc>
              <a:spcBef>
                <a:spcPts val="100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V. Benefits and Service</a:t>
            </a:r>
            <a:endParaRPr/>
          </a:p>
          <a:p>
            <a:pPr indent="0" lvl="0" marL="0" marR="0" rtl="0" algn="l">
              <a:lnSpc>
                <a:spcPct val="159259"/>
              </a:lnSpc>
              <a:spcBef>
                <a:spcPts val="1000"/>
              </a:spcBef>
              <a:spcAft>
                <a:spcPts val="0"/>
              </a:spcAft>
              <a:buClr>
                <a:srgbClr val="828282"/>
              </a:buClr>
              <a:buSzPts val="2700"/>
              <a:buFont typeface="Helvetica Neue"/>
              <a:buNone/>
            </a:pPr>
            <a:r>
              <a:rPr b="0" i="0" lang="en-US" sz="2700" u="none" cap="none" strike="noStrike">
                <a:solidFill>
                  <a:srgbClr val="828282"/>
                </a:solidFill>
                <a:latin typeface="Helvetica Neue"/>
                <a:ea typeface="Helvetica Neue"/>
                <a:cs typeface="Helvetica Neue"/>
                <a:sym typeface="Helvetica Neue"/>
              </a:rPr>
              <a:t>Description of the benefits of the solution or project to the business</a:t>
            </a:r>
            <a:endParaRPr/>
          </a:p>
          <a:p>
            <a:pPr indent="0" lvl="0" marL="0" marR="0" rtl="0" algn="l">
              <a:lnSpc>
                <a:spcPct val="159259"/>
              </a:lnSpc>
              <a:spcBef>
                <a:spcPts val="1000"/>
              </a:spcBef>
              <a:spcAft>
                <a:spcPts val="0"/>
              </a:spcAft>
              <a:buClr>
                <a:srgbClr val="000000"/>
              </a:buClr>
              <a:buSzPts val="2700"/>
              <a:buFont typeface="Helvetica Neue"/>
              <a:buNone/>
            </a:pPr>
            <a:r>
              <a:rPr b="1" i="0" lang="en-US" sz="2700" u="none" cap="none" strike="noStrike">
                <a:solidFill>
                  <a:srgbClr val="000000"/>
                </a:solidFill>
                <a:latin typeface="Helvetica Neue"/>
                <a:ea typeface="Helvetica Neue"/>
                <a:cs typeface="Helvetica Neue"/>
                <a:sym typeface="Helvetica Neue"/>
              </a:rPr>
              <a:t>VI. Conclusion and Thank You</a:t>
            </a:r>
            <a:endParaRPr/>
          </a:p>
          <a:p>
            <a:pPr indent="0" lvl="0" marL="0" marR="0" rtl="0" algn="l">
              <a:lnSpc>
                <a:spcPct val="159259"/>
              </a:lnSpc>
              <a:spcBef>
                <a:spcPts val="1000"/>
              </a:spcBef>
              <a:spcAft>
                <a:spcPts val="0"/>
              </a:spcAft>
              <a:buClr>
                <a:srgbClr val="828282"/>
              </a:buClr>
              <a:buSzPts val="2700"/>
              <a:buFont typeface="Helvetica Neue"/>
              <a:buNone/>
            </a:pPr>
            <a:r>
              <a:rPr b="0" i="0" lang="en-US" sz="2700" u="none" cap="none" strike="noStrike">
                <a:solidFill>
                  <a:srgbClr val="828282"/>
                </a:solidFill>
                <a:latin typeface="Helvetica Neue"/>
                <a:ea typeface="Helvetica Neue"/>
                <a:cs typeface="Helvetica Neue"/>
                <a:sym typeface="Helvetica Neue"/>
              </a:rPr>
              <a:t>Recap of the proposed solution or project and its benefits</a:t>
            </a:r>
            <a:endParaRPr/>
          </a:p>
        </p:txBody>
      </p:sp>
      <p:pic>
        <p:nvPicPr>
          <p:cNvPr descr="Image 0" id="39" name="Google Shape;39;p3"/>
          <p:cNvPicPr preferRelativeResize="0"/>
          <p:nvPr/>
        </p:nvPicPr>
        <p:blipFill rotWithShape="1">
          <a:blip r:embed="rId3">
            <a:alphaModFix/>
          </a:blip>
          <a:srcRect b="0" l="0" r="0" t="0"/>
          <a:stretch/>
        </p:blipFill>
        <p:spPr>
          <a:xfrm>
            <a:off x="5207651" y="4927600"/>
            <a:ext cx="12704" cy="8788400"/>
          </a:xfrm>
          <a:prstGeom prst="rect">
            <a:avLst/>
          </a:prstGeom>
          <a:noFill/>
          <a:ln>
            <a:noFill/>
          </a:ln>
        </p:spPr>
      </p:pic>
      <p:pic>
        <p:nvPicPr>
          <p:cNvPr descr="Image 1" id="40" name="Google Shape;40;p3"/>
          <p:cNvPicPr preferRelativeResize="0"/>
          <p:nvPr/>
        </p:nvPicPr>
        <p:blipFill rotWithShape="1">
          <a:blip r:embed="rId4">
            <a:alphaModFix/>
          </a:blip>
          <a:srcRect b="0" l="0" r="0" t="0"/>
          <a:stretch/>
        </p:blipFill>
        <p:spPr>
          <a:xfrm>
            <a:off x="23282008" y="0"/>
            <a:ext cx="12704" cy="3937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4"/>
          <p:cNvSpPr/>
          <p:nvPr/>
        </p:nvSpPr>
        <p:spPr>
          <a:xfrm>
            <a:off x="11685461" y="0"/>
            <a:ext cx="12701590" cy="13716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 name="Google Shape;46;p4"/>
          <p:cNvSpPr txBox="1"/>
          <p:nvPr/>
        </p:nvSpPr>
        <p:spPr>
          <a:xfrm>
            <a:off x="1778227" y="990600"/>
            <a:ext cx="181431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INTRODUCTION</a:t>
            </a:r>
            <a:endParaRPr/>
          </a:p>
        </p:txBody>
      </p:sp>
      <p:sp>
        <p:nvSpPr>
          <p:cNvPr id="47" name="Google Shape;47;p4"/>
          <p:cNvSpPr txBox="1"/>
          <p:nvPr/>
        </p:nvSpPr>
        <p:spPr>
          <a:xfrm>
            <a:off x="1778222" y="4432299"/>
            <a:ext cx="7455832" cy="59767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XYZ Company is a leading provider of innovative solutions in the field of technology. We have been in business for over 10 years and have a strong track record of delivering high-quality products and services to our customers. In this proposal, we will outline a new project that we believe will bring significant benefits to your organization. This project is designed to address a common problem faced by businesses in your industry, and we are confident that our solution will provide a cost-effective and efficient solution.</a:t>
            </a:r>
            <a:endParaRPr/>
          </a:p>
        </p:txBody>
      </p:sp>
      <p:pic>
        <p:nvPicPr>
          <p:cNvPr descr="Image 0" id="48" name="Google Shape;48;p4"/>
          <p:cNvPicPr preferRelativeResize="0"/>
          <p:nvPr/>
        </p:nvPicPr>
        <p:blipFill rotWithShape="1">
          <a:blip r:embed="rId3">
            <a:alphaModFix/>
          </a:blip>
          <a:srcRect b="0" l="0" r="0" t="0"/>
          <a:stretch/>
        </p:blipFill>
        <p:spPr>
          <a:xfrm>
            <a:off x="12866706" y="3467100"/>
            <a:ext cx="11520342" cy="12700"/>
          </a:xfrm>
          <a:prstGeom prst="rect">
            <a:avLst/>
          </a:prstGeom>
          <a:noFill/>
          <a:ln>
            <a:noFill/>
          </a:ln>
        </p:spPr>
      </p:pic>
      <p:pic>
        <p:nvPicPr>
          <p:cNvPr descr="Image 1" id="49" name="Google Shape;49;p4"/>
          <p:cNvPicPr preferRelativeResize="0"/>
          <p:nvPr/>
        </p:nvPicPr>
        <p:blipFill rotWithShape="1">
          <a:blip r:embed="rId4">
            <a:alphaModFix/>
          </a:blip>
          <a:srcRect b="0" l="0" r="0" t="0"/>
          <a:stretch/>
        </p:blipFill>
        <p:spPr>
          <a:xfrm>
            <a:off x="10389899" y="4267200"/>
            <a:ext cx="12638080" cy="8851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5"/>
          <p:cNvSpPr/>
          <p:nvPr/>
        </p:nvSpPr>
        <p:spPr>
          <a:xfrm>
            <a:off x="12828603" y="0"/>
            <a:ext cx="11558445" cy="22479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 name="Google Shape;55;p5"/>
          <p:cNvSpPr txBox="1"/>
          <p:nvPr/>
        </p:nvSpPr>
        <p:spPr>
          <a:xfrm>
            <a:off x="1778227" y="990600"/>
            <a:ext cx="184179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INTRODUCTION</a:t>
            </a:r>
            <a:endParaRPr/>
          </a:p>
        </p:txBody>
      </p:sp>
      <p:sp>
        <p:nvSpPr>
          <p:cNvPr id="56" name="Google Shape;56;p5"/>
          <p:cNvSpPr txBox="1"/>
          <p:nvPr/>
        </p:nvSpPr>
        <p:spPr>
          <a:xfrm>
            <a:off x="11101185" y="9690099"/>
            <a:ext cx="12091915" cy="16079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In this business plan, you will find information about our current financial performance, our products and services, and our plans for expanding our reach and impact in the market.</a:t>
            </a:r>
            <a:endParaRPr/>
          </a:p>
        </p:txBody>
      </p:sp>
      <p:pic>
        <p:nvPicPr>
          <p:cNvPr descr="Image 34" id="57" name="Google Shape;57;p5"/>
          <p:cNvPicPr preferRelativeResize="0"/>
          <p:nvPr/>
        </p:nvPicPr>
        <p:blipFill rotWithShape="1">
          <a:blip r:embed="rId3">
            <a:alphaModFix/>
          </a:blip>
          <a:srcRect b="0" l="0" r="0" t="0"/>
          <a:stretch/>
        </p:blipFill>
        <p:spPr>
          <a:xfrm>
            <a:off x="1867131" y="4330700"/>
            <a:ext cx="8471961" cy="7975600"/>
          </a:xfrm>
          <a:prstGeom prst="rect">
            <a:avLst/>
          </a:prstGeom>
          <a:noFill/>
          <a:ln>
            <a:noFill/>
          </a:ln>
        </p:spPr>
      </p:pic>
      <p:graphicFrame>
        <p:nvGraphicFramePr>
          <p:cNvPr id="58" name="Google Shape;58;p5"/>
          <p:cNvGraphicFramePr/>
          <p:nvPr/>
        </p:nvGraphicFramePr>
        <p:xfrm>
          <a:off x="10997162" y="4946890"/>
          <a:ext cx="12563946" cy="4295617"/>
        </p:xfrm>
        <a:graphic>
          <a:graphicData uri="http://schemas.openxmlformats.org/drawingml/2006/chart">
            <c:chart r:id="rId4"/>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6"/>
          <p:cNvSpPr/>
          <p:nvPr/>
        </p:nvSpPr>
        <p:spPr>
          <a:xfrm>
            <a:off x="-63508" y="2222500"/>
            <a:ext cx="11558445" cy="22479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 name="Google Shape;64;p6"/>
          <p:cNvSpPr txBox="1"/>
          <p:nvPr/>
        </p:nvSpPr>
        <p:spPr>
          <a:xfrm>
            <a:off x="1778227" y="990600"/>
            <a:ext cx="133803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PROBLEM</a:t>
            </a:r>
            <a:endParaRPr/>
          </a:p>
        </p:txBody>
      </p:sp>
      <p:sp>
        <p:nvSpPr>
          <p:cNvPr id="65" name="Google Shape;65;p6"/>
          <p:cNvSpPr txBox="1"/>
          <p:nvPr/>
        </p:nvSpPr>
        <p:spPr>
          <a:xfrm>
            <a:off x="1676610" y="4571998"/>
            <a:ext cx="1655442" cy="239420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6000"/>
              <a:buFont typeface="Helvetica Neue"/>
              <a:buNone/>
            </a:pPr>
            <a:r>
              <a:rPr b="1" i="0" lang="en-US" sz="16000" u="none" cap="none" strike="noStrike">
                <a:solidFill>
                  <a:srgbClr val="BDBDBD"/>
                </a:solidFill>
                <a:latin typeface="Helvetica Neue"/>
                <a:ea typeface="Helvetica Neue"/>
                <a:cs typeface="Helvetica Neue"/>
                <a:sym typeface="Helvetica Neue"/>
              </a:rPr>
              <a:t>1</a:t>
            </a:r>
            <a:endParaRPr/>
          </a:p>
        </p:txBody>
      </p:sp>
      <p:sp>
        <p:nvSpPr>
          <p:cNvPr id="66" name="Google Shape;66;p6"/>
          <p:cNvSpPr txBox="1"/>
          <p:nvPr/>
        </p:nvSpPr>
        <p:spPr>
          <a:xfrm>
            <a:off x="1676610" y="5981699"/>
            <a:ext cx="5410878" cy="32462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Difficulty in generating new leads and sales: Many businesses struggle to find effective ways to attract new customers and generate sales. This can be due to a variety of factors</a:t>
            </a:r>
            <a:endParaRPr/>
          </a:p>
        </p:txBody>
      </p:sp>
      <p:sp>
        <p:nvSpPr>
          <p:cNvPr id="67" name="Google Shape;67;p6"/>
          <p:cNvSpPr txBox="1"/>
          <p:nvPr/>
        </p:nvSpPr>
        <p:spPr>
          <a:xfrm>
            <a:off x="9551592" y="4571998"/>
            <a:ext cx="1655442" cy="239420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6000"/>
              <a:buFont typeface="Helvetica Neue"/>
              <a:buNone/>
            </a:pPr>
            <a:r>
              <a:rPr b="1" i="0" lang="en-US" sz="16000" u="none" cap="none" strike="noStrike">
                <a:solidFill>
                  <a:srgbClr val="BDBDBD"/>
                </a:solidFill>
                <a:latin typeface="Helvetica Neue"/>
                <a:ea typeface="Helvetica Neue"/>
                <a:cs typeface="Helvetica Neue"/>
                <a:sym typeface="Helvetica Neue"/>
              </a:rPr>
              <a:t>2</a:t>
            </a:r>
            <a:endParaRPr/>
          </a:p>
        </p:txBody>
      </p:sp>
      <p:sp>
        <p:nvSpPr>
          <p:cNvPr id="68" name="Google Shape;68;p6"/>
          <p:cNvSpPr txBox="1"/>
          <p:nvPr/>
        </p:nvSpPr>
        <p:spPr>
          <a:xfrm>
            <a:off x="9551592" y="5981699"/>
            <a:ext cx="5410878" cy="37923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Inefficient processes and systems: Many businesses suffer from inefficient processes and outdated systems, which can lead to wasted time and resources, as well as decreased productivity and customer satisfaction.</a:t>
            </a:r>
            <a:endParaRPr/>
          </a:p>
        </p:txBody>
      </p:sp>
      <p:sp>
        <p:nvSpPr>
          <p:cNvPr id="69" name="Google Shape;69;p6"/>
          <p:cNvSpPr txBox="1"/>
          <p:nvPr/>
        </p:nvSpPr>
        <p:spPr>
          <a:xfrm>
            <a:off x="17426578" y="4571998"/>
            <a:ext cx="1655442" cy="2394206"/>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BDBDBD"/>
              </a:buClr>
              <a:buSzPts val="16000"/>
              <a:buFont typeface="Helvetica Neue"/>
              <a:buNone/>
            </a:pPr>
            <a:r>
              <a:rPr b="1" i="0" lang="en-US" sz="16000" u="none" cap="none" strike="noStrike">
                <a:solidFill>
                  <a:srgbClr val="BDBDBD"/>
                </a:solidFill>
                <a:latin typeface="Helvetica Neue"/>
                <a:ea typeface="Helvetica Neue"/>
                <a:cs typeface="Helvetica Neue"/>
                <a:sym typeface="Helvetica Neue"/>
              </a:rPr>
              <a:t>3</a:t>
            </a:r>
            <a:endParaRPr/>
          </a:p>
        </p:txBody>
      </p:sp>
      <p:sp>
        <p:nvSpPr>
          <p:cNvPr id="70" name="Google Shape;70;p6"/>
          <p:cNvSpPr txBox="1"/>
          <p:nvPr/>
        </p:nvSpPr>
        <p:spPr>
          <a:xfrm>
            <a:off x="17426578" y="5981699"/>
            <a:ext cx="5410878" cy="32462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Talent retention: In a highly competitive job market, businesses may struggle to retain top talent. This can be due to a lack of career advancement opportunities, inadequate compensation.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7"/>
          <p:cNvSpPr/>
          <p:nvPr/>
        </p:nvSpPr>
        <p:spPr>
          <a:xfrm>
            <a:off x="12828603" y="11468100"/>
            <a:ext cx="11558445" cy="22479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6" name="Google Shape;76;p7"/>
          <p:cNvSpPr txBox="1"/>
          <p:nvPr/>
        </p:nvSpPr>
        <p:spPr>
          <a:xfrm>
            <a:off x="1778227" y="990600"/>
            <a:ext cx="148002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SOLUTION</a:t>
            </a:r>
            <a:endParaRPr/>
          </a:p>
        </p:txBody>
      </p:sp>
      <p:pic>
        <p:nvPicPr>
          <p:cNvPr descr="Image 0" id="77" name="Google Shape;77;p7"/>
          <p:cNvPicPr preferRelativeResize="0"/>
          <p:nvPr/>
        </p:nvPicPr>
        <p:blipFill rotWithShape="1">
          <a:blip r:embed="rId3">
            <a:alphaModFix/>
          </a:blip>
          <a:srcRect b="0" l="0" r="0" t="0"/>
          <a:stretch/>
        </p:blipFill>
        <p:spPr>
          <a:xfrm>
            <a:off x="1816325" y="4546600"/>
            <a:ext cx="1625806" cy="1638300"/>
          </a:xfrm>
          <a:prstGeom prst="rect">
            <a:avLst/>
          </a:prstGeom>
          <a:noFill/>
          <a:ln>
            <a:noFill/>
          </a:ln>
        </p:spPr>
      </p:pic>
      <p:pic>
        <p:nvPicPr>
          <p:cNvPr descr="Image 1" id="78" name="Google Shape;78;p7"/>
          <p:cNvPicPr preferRelativeResize="0"/>
          <p:nvPr/>
        </p:nvPicPr>
        <p:blipFill rotWithShape="1">
          <a:blip r:embed="rId4">
            <a:alphaModFix/>
          </a:blip>
          <a:srcRect b="0" l="0" r="0" t="0"/>
          <a:stretch/>
        </p:blipFill>
        <p:spPr>
          <a:xfrm>
            <a:off x="1917938" y="4648994"/>
            <a:ext cx="1418484" cy="1433515"/>
          </a:xfrm>
          <a:prstGeom prst="rect">
            <a:avLst/>
          </a:prstGeom>
          <a:noFill/>
          <a:ln>
            <a:noFill/>
          </a:ln>
        </p:spPr>
      </p:pic>
      <p:pic>
        <p:nvPicPr>
          <p:cNvPr descr="Image 2" id="79" name="Google Shape;79;p7"/>
          <p:cNvPicPr preferRelativeResize="0"/>
          <p:nvPr/>
        </p:nvPicPr>
        <p:blipFill rotWithShape="1">
          <a:blip r:embed="rId5">
            <a:alphaModFix/>
          </a:blip>
          <a:srcRect b="0" l="0" r="0" t="0"/>
          <a:stretch/>
        </p:blipFill>
        <p:spPr>
          <a:xfrm>
            <a:off x="1714712" y="8953500"/>
            <a:ext cx="1625806" cy="1625600"/>
          </a:xfrm>
          <a:prstGeom prst="rect">
            <a:avLst/>
          </a:prstGeom>
          <a:noFill/>
          <a:ln>
            <a:noFill/>
          </a:ln>
        </p:spPr>
      </p:pic>
      <p:pic>
        <p:nvPicPr>
          <p:cNvPr descr="Image 3" id="80" name="Google Shape;80;p7"/>
          <p:cNvPicPr preferRelativeResize="0"/>
          <p:nvPr/>
        </p:nvPicPr>
        <p:blipFill rotWithShape="1">
          <a:blip r:embed="rId6">
            <a:alphaModFix/>
          </a:blip>
          <a:srcRect b="0" l="0" r="0" t="0"/>
          <a:stretch/>
        </p:blipFill>
        <p:spPr>
          <a:xfrm>
            <a:off x="1816325" y="9055348"/>
            <a:ext cx="1422580" cy="1422402"/>
          </a:xfrm>
          <a:prstGeom prst="rect">
            <a:avLst/>
          </a:prstGeom>
          <a:noFill/>
          <a:ln>
            <a:noFill/>
          </a:ln>
        </p:spPr>
      </p:pic>
      <p:pic>
        <p:nvPicPr>
          <p:cNvPr descr="Image 4" id="81" name="Google Shape;81;p7"/>
          <p:cNvPicPr preferRelativeResize="0"/>
          <p:nvPr/>
        </p:nvPicPr>
        <p:blipFill rotWithShape="1">
          <a:blip r:embed="rId5">
            <a:alphaModFix/>
          </a:blip>
          <a:srcRect b="0" l="0" r="0" t="0"/>
          <a:stretch/>
        </p:blipFill>
        <p:spPr>
          <a:xfrm>
            <a:off x="8167120" y="4648200"/>
            <a:ext cx="1625805" cy="1625600"/>
          </a:xfrm>
          <a:prstGeom prst="rect">
            <a:avLst/>
          </a:prstGeom>
          <a:noFill/>
          <a:ln>
            <a:noFill/>
          </a:ln>
        </p:spPr>
      </p:pic>
      <p:pic>
        <p:nvPicPr>
          <p:cNvPr descr="Image 5" id="82" name="Google Shape;82;p7"/>
          <p:cNvPicPr preferRelativeResize="0"/>
          <p:nvPr/>
        </p:nvPicPr>
        <p:blipFill rotWithShape="1">
          <a:blip r:embed="rId7">
            <a:alphaModFix/>
          </a:blip>
          <a:srcRect b="0" l="0" r="0" t="0"/>
          <a:stretch/>
        </p:blipFill>
        <p:spPr>
          <a:xfrm>
            <a:off x="8268733" y="4851400"/>
            <a:ext cx="1422580" cy="1219200"/>
          </a:xfrm>
          <a:prstGeom prst="rect">
            <a:avLst/>
          </a:prstGeom>
          <a:noFill/>
          <a:ln>
            <a:noFill/>
          </a:ln>
        </p:spPr>
      </p:pic>
      <p:pic>
        <p:nvPicPr>
          <p:cNvPr descr="Image 6" id="83" name="Google Shape;83;p7"/>
          <p:cNvPicPr preferRelativeResize="0"/>
          <p:nvPr/>
        </p:nvPicPr>
        <p:blipFill rotWithShape="1">
          <a:blip r:embed="rId8">
            <a:alphaModFix/>
          </a:blip>
          <a:srcRect b="0" l="0" r="0" t="0"/>
          <a:stretch/>
        </p:blipFill>
        <p:spPr>
          <a:xfrm>
            <a:off x="17121739" y="990600"/>
            <a:ext cx="6401602" cy="11861800"/>
          </a:xfrm>
          <a:prstGeom prst="rect">
            <a:avLst/>
          </a:prstGeom>
          <a:noFill/>
          <a:ln>
            <a:noFill/>
          </a:ln>
        </p:spPr>
      </p:pic>
      <p:sp>
        <p:nvSpPr>
          <p:cNvPr id="84" name="Google Shape;84;p7"/>
          <p:cNvSpPr txBox="1"/>
          <p:nvPr/>
        </p:nvSpPr>
        <p:spPr>
          <a:xfrm>
            <a:off x="1816325" y="6426199"/>
            <a:ext cx="5398179" cy="10618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Developing a strong brand and reputation</a:t>
            </a:r>
            <a:endParaRPr/>
          </a:p>
        </p:txBody>
      </p:sp>
      <p:sp>
        <p:nvSpPr>
          <p:cNvPr id="85" name="Google Shape;85;p7"/>
          <p:cNvSpPr txBox="1"/>
          <p:nvPr/>
        </p:nvSpPr>
        <p:spPr>
          <a:xfrm>
            <a:off x="1816325" y="11036299"/>
            <a:ext cx="5398179" cy="10618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Diversifying into new markets can help businesses mitigate the risks</a:t>
            </a:r>
            <a:endParaRPr/>
          </a:p>
        </p:txBody>
      </p:sp>
      <p:sp>
        <p:nvSpPr>
          <p:cNvPr id="86" name="Google Shape;86;p7"/>
          <p:cNvSpPr txBox="1"/>
          <p:nvPr/>
        </p:nvSpPr>
        <p:spPr>
          <a:xfrm>
            <a:off x="8268733" y="11036299"/>
            <a:ext cx="5398177" cy="10618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Investing in research and development </a:t>
            </a:r>
            <a:endParaRPr/>
          </a:p>
        </p:txBody>
      </p:sp>
      <p:sp>
        <p:nvSpPr>
          <p:cNvPr id="87" name="Google Shape;87;p7"/>
          <p:cNvSpPr txBox="1"/>
          <p:nvPr/>
        </p:nvSpPr>
        <p:spPr>
          <a:xfrm>
            <a:off x="8268733" y="6426199"/>
            <a:ext cx="5398177" cy="10618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Providing high-quality customer service can help businesses</a:t>
            </a:r>
            <a:endParaRPr/>
          </a:p>
        </p:txBody>
      </p:sp>
      <p:pic>
        <p:nvPicPr>
          <p:cNvPr descr="Image 7" id="88" name="Google Shape;88;p7"/>
          <p:cNvPicPr preferRelativeResize="0"/>
          <p:nvPr/>
        </p:nvPicPr>
        <p:blipFill rotWithShape="1">
          <a:blip r:embed="rId9">
            <a:alphaModFix/>
          </a:blip>
          <a:srcRect b="0" l="0" r="0" t="0"/>
          <a:stretch/>
        </p:blipFill>
        <p:spPr>
          <a:xfrm>
            <a:off x="8167120" y="8953500"/>
            <a:ext cx="1625805" cy="1625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8"/>
          <p:cNvSpPr/>
          <p:nvPr/>
        </p:nvSpPr>
        <p:spPr>
          <a:xfrm>
            <a:off x="10123164" y="4457700"/>
            <a:ext cx="13552597" cy="68453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94" name="Google Shape;94;p8"/>
          <p:cNvPicPr preferRelativeResize="0"/>
          <p:nvPr/>
        </p:nvPicPr>
        <p:blipFill rotWithShape="1">
          <a:blip r:embed="rId3">
            <a:alphaModFix/>
          </a:blip>
          <a:srcRect b="0" l="0" r="0" t="0"/>
          <a:stretch/>
        </p:blipFill>
        <p:spPr>
          <a:xfrm>
            <a:off x="1511489" y="990600"/>
            <a:ext cx="9576997" cy="11938000"/>
          </a:xfrm>
          <a:prstGeom prst="rect">
            <a:avLst/>
          </a:prstGeom>
          <a:noFill/>
          <a:ln>
            <a:noFill/>
          </a:ln>
        </p:spPr>
      </p:pic>
      <p:sp>
        <p:nvSpPr>
          <p:cNvPr id="95" name="Google Shape;95;p8"/>
          <p:cNvSpPr txBox="1"/>
          <p:nvPr/>
        </p:nvSpPr>
        <p:spPr>
          <a:xfrm>
            <a:off x="6566727" y="990600"/>
            <a:ext cx="162858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OPPORTUNITY</a:t>
            </a:r>
            <a:endParaRPr/>
          </a:p>
        </p:txBody>
      </p:sp>
      <p:sp>
        <p:nvSpPr>
          <p:cNvPr id="96" name="Google Shape;96;p8"/>
          <p:cNvSpPr txBox="1"/>
          <p:nvPr/>
        </p:nvSpPr>
        <p:spPr>
          <a:xfrm>
            <a:off x="12193523" y="5105399"/>
            <a:ext cx="3937492" cy="48845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4F4F4F"/>
              </a:buClr>
              <a:buSzPts val="2700"/>
              <a:buFont typeface="Helvetica Neue"/>
              <a:buNone/>
            </a:pPr>
            <a:r>
              <a:rPr b="0" i="0" lang="en-US" sz="2700" u="none" cap="none" strike="noStrike">
                <a:solidFill>
                  <a:srgbClr val="4F4F4F"/>
                </a:solidFill>
                <a:latin typeface="Helvetica Neue"/>
                <a:ea typeface="Helvetica Neue"/>
                <a:cs typeface="Helvetica Neue"/>
                <a:sym typeface="Helvetica Neue"/>
              </a:rPr>
              <a:t>Talent retention: In a highly competitive job market, businesses may struggle to retain top talent. This can be due to a lack of career advancement opportunities, inadequate compensation.</a:t>
            </a:r>
            <a:endParaRPr/>
          </a:p>
        </p:txBody>
      </p:sp>
      <p:pic>
        <p:nvPicPr>
          <p:cNvPr descr="Image 1" id="97" name="Google Shape;97;p8"/>
          <p:cNvPicPr preferRelativeResize="0"/>
          <p:nvPr/>
        </p:nvPicPr>
        <p:blipFill rotWithShape="1">
          <a:blip r:embed="rId4">
            <a:alphaModFix/>
          </a:blip>
          <a:srcRect b="0" l="0" r="0" t="0"/>
          <a:stretch/>
        </p:blipFill>
        <p:spPr>
          <a:xfrm>
            <a:off x="17056135" y="5433850"/>
            <a:ext cx="12704" cy="4676629"/>
          </a:xfrm>
          <a:prstGeom prst="rect">
            <a:avLst/>
          </a:prstGeom>
          <a:noFill/>
          <a:ln>
            <a:noFill/>
          </a:ln>
        </p:spPr>
      </p:pic>
      <p:pic>
        <p:nvPicPr>
          <p:cNvPr descr="Image 2" id="98" name="Google Shape;98;p8"/>
          <p:cNvPicPr preferRelativeResize="0"/>
          <p:nvPr/>
        </p:nvPicPr>
        <p:blipFill rotWithShape="1">
          <a:blip r:embed="rId5">
            <a:alphaModFix/>
          </a:blip>
          <a:srcRect b="0" l="0" r="0" t="0"/>
          <a:stretch/>
        </p:blipFill>
        <p:spPr>
          <a:xfrm>
            <a:off x="18426844" y="5433850"/>
            <a:ext cx="12704" cy="4676629"/>
          </a:xfrm>
          <a:prstGeom prst="rect">
            <a:avLst/>
          </a:prstGeom>
          <a:noFill/>
          <a:ln>
            <a:noFill/>
          </a:ln>
        </p:spPr>
      </p:pic>
      <p:pic>
        <p:nvPicPr>
          <p:cNvPr descr="Image 3" id="99" name="Google Shape;99;p8"/>
          <p:cNvPicPr preferRelativeResize="0"/>
          <p:nvPr/>
        </p:nvPicPr>
        <p:blipFill rotWithShape="1">
          <a:blip r:embed="rId6">
            <a:alphaModFix/>
          </a:blip>
          <a:srcRect b="0" l="0" r="0" t="0"/>
          <a:stretch/>
        </p:blipFill>
        <p:spPr>
          <a:xfrm>
            <a:off x="19797551" y="5433850"/>
            <a:ext cx="12704" cy="4676629"/>
          </a:xfrm>
          <a:prstGeom prst="rect">
            <a:avLst/>
          </a:prstGeom>
          <a:noFill/>
          <a:ln>
            <a:noFill/>
          </a:ln>
        </p:spPr>
      </p:pic>
      <p:pic>
        <p:nvPicPr>
          <p:cNvPr descr="Image 4" id="100" name="Google Shape;100;p8"/>
          <p:cNvPicPr preferRelativeResize="0"/>
          <p:nvPr/>
        </p:nvPicPr>
        <p:blipFill rotWithShape="1">
          <a:blip r:embed="rId6">
            <a:alphaModFix/>
          </a:blip>
          <a:srcRect b="0" l="0" r="0" t="0"/>
          <a:stretch/>
        </p:blipFill>
        <p:spPr>
          <a:xfrm>
            <a:off x="21156837" y="5433850"/>
            <a:ext cx="12704" cy="4676629"/>
          </a:xfrm>
          <a:prstGeom prst="rect">
            <a:avLst/>
          </a:prstGeom>
          <a:noFill/>
          <a:ln>
            <a:noFill/>
          </a:ln>
        </p:spPr>
      </p:pic>
      <p:pic>
        <p:nvPicPr>
          <p:cNvPr descr="Image 5" id="101" name="Google Shape;101;p8"/>
          <p:cNvPicPr preferRelativeResize="0"/>
          <p:nvPr/>
        </p:nvPicPr>
        <p:blipFill rotWithShape="1">
          <a:blip r:embed="rId7">
            <a:alphaModFix/>
          </a:blip>
          <a:srcRect b="0" l="0" r="0" t="0"/>
          <a:stretch/>
        </p:blipFill>
        <p:spPr>
          <a:xfrm>
            <a:off x="22538965" y="5433850"/>
            <a:ext cx="12704" cy="4676629"/>
          </a:xfrm>
          <a:prstGeom prst="rect">
            <a:avLst/>
          </a:prstGeom>
          <a:noFill/>
          <a:ln>
            <a:noFill/>
          </a:ln>
        </p:spPr>
      </p:pic>
      <p:pic>
        <p:nvPicPr>
          <p:cNvPr descr="Image 6" id="102" name="Google Shape;102;p8"/>
          <p:cNvPicPr preferRelativeResize="0"/>
          <p:nvPr/>
        </p:nvPicPr>
        <p:blipFill rotWithShape="1">
          <a:blip r:embed="rId8">
            <a:alphaModFix/>
          </a:blip>
          <a:srcRect b="0" l="0" r="0" t="0"/>
          <a:stretch/>
        </p:blipFill>
        <p:spPr>
          <a:xfrm>
            <a:off x="17068198" y="10112461"/>
            <a:ext cx="5471410" cy="12702"/>
          </a:xfrm>
          <a:prstGeom prst="rect">
            <a:avLst/>
          </a:prstGeom>
          <a:noFill/>
          <a:ln>
            <a:noFill/>
          </a:ln>
        </p:spPr>
      </p:pic>
      <p:pic>
        <p:nvPicPr>
          <p:cNvPr descr="Image 7" id="103" name="Google Shape;103;p8"/>
          <p:cNvPicPr preferRelativeResize="0"/>
          <p:nvPr/>
        </p:nvPicPr>
        <p:blipFill rotWithShape="1">
          <a:blip r:embed="rId9">
            <a:alphaModFix/>
          </a:blip>
          <a:srcRect b="0" l="0" r="0" t="0"/>
          <a:stretch/>
        </p:blipFill>
        <p:spPr>
          <a:xfrm>
            <a:off x="17068198" y="8947460"/>
            <a:ext cx="5471410" cy="12702"/>
          </a:xfrm>
          <a:prstGeom prst="rect">
            <a:avLst/>
          </a:prstGeom>
          <a:noFill/>
          <a:ln>
            <a:noFill/>
          </a:ln>
        </p:spPr>
      </p:pic>
      <p:pic>
        <p:nvPicPr>
          <p:cNvPr descr="Image 9" id="104" name="Google Shape;104;p8"/>
          <p:cNvPicPr preferRelativeResize="0"/>
          <p:nvPr/>
        </p:nvPicPr>
        <p:blipFill rotWithShape="1">
          <a:blip r:embed="rId10">
            <a:alphaModFix/>
          </a:blip>
          <a:srcRect b="0" l="0" r="0" t="0"/>
          <a:stretch/>
        </p:blipFill>
        <p:spPr>
          <a:xfrm>
            <a:off x="17068198" y="6600825"/>
            <a:ext cx="5471410" cy="12700"/>
          </a:xfrm>
          <a:prstGeom prst="rect">
            <a:avLst/>
          </a:prstGeom>
          <a:noFill/>
          <a:ln>
            <a:noFill/>
          </a:ln>
        </p:spPr>
      </p:pic>
      <p:pic>
        <p:nvPicPr>
          <p:cNvPr descr="Image 10" id="105" name="Google Shape;105;p8"/>
          <p:cNvPicPr preferRelativeResize="0"/>
          <p:nvPr/>
        </p:nvPicPr>
        <p:blipFill rotWithShape="1">
          <a:blip r:embed="rId10">
            <a:alphaModFix/>
          </a:blip>
          <a:srcRect b="0" l="0" r="0" t="0"/>
          <a:stretch/>
        </p:blipFill>
        <p:spPr>
          <a:xfrm>
            <a:off x="17068198" y="5419185"/>
            <a:ext cx="5471410" cy="12702"/>
          </a:xfrm>
          <a:prstGeom prst="rect">
            <a:avLst/>
          </a:prstGeom>
          <a:noFill/>
          <a:ln>
            <a:noFill/>
          </a:ln>
        </p:spPr>
      </p:pic>
      <p:pic>
        <p:nvPicPr>
          <p:cNvPr descr="Image 11" id="106" name="Google Shape;106;p8"/>
          <p:cNvPicPr preferRelativeResize="0"/>
          <p:nvPr/>
        </p:nvPicPr>
        <p:blipFill rotWithShape="1">
          <a:blip r:embed="rId8">
            <a:alphaModFix/>
          </a:blip>
          <a:srcRect b="0" l="0" r="0" t="0"/>
          <a:stretch/>
        </p:blipFill>
        <p:spPr>
          <a:xfrm>
            <a:off x="17068198" y="10112461"/>
            <a:ext cx="5471410" cy="12702"/>
          </a:xfrm>
          <a:prstGeom prst="rect">
            <a:avLst/>
          </a:prstGeom>
          <a:noFill/>
          <a:ln>
            <a:noFill/>
          </a:ln>
        </p:spPr>
      </p:pic>
      <p:pic>
        <p:nvPicPr>
          <p:cNvPr descr="Image 12" id="107" name="Google Shape;107;p8"/>
          <p:cNvPicPr preferRelativeResize="0"/>
          <p:nvPr/>
        </p:nvPicPr>
        <p:blipFill rotWithShape="1">
          <a:blip r:embed="rId4">
            <a:alphaModFix/>
          </a:blip>
          <a:srcRect b="0" l="0" r="0" t="0"/>
          <a:stretch/>
        </p:blipFill>
        <p:spPr>
          <a:xfrm>
            <a:off x="17056135" y="5433850"/>
            <a:ext cx="12704" cy="4676629"/>
          </a:xfrm>
          <a:prstGeom prst="rect">
            <a:avLst/>
          </a:prstGeom>
          <a:noFill/>
          <a:ln>
            <a:noFill/>
          </a:ln>
        </p:spPr>
      </p:pic>
      <p:graphicFrame>
        <p:nvGraphicFramePr>
          <p:cNvPr id="108" name="Google Shape;108;p8"/>
          <p:cNvGraphicFramePr/>
          <p:nvPr/>
        </p:nvGraphicFramePr>
        <p:xfrm>
          <a:off x="16743760" y="4884675"/>
          <a:ext cx="5991350" cy="5991350"/>
        </p:xfrm>
        <a:graphic>
          <a:graphicData uri="http://schemas.openxmlformats.org/drawingml/2006/chart">
            <c:chart r:id="rId11"/>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9"/>
          <p:cNvSpPr/>
          <p:nvPr/>
        </p:nvSpPr>
        <p:spPr>
          <a:xfrm>
            <a:off x="0" y="0"/>
            <a:ext cx="14987873" cy="13716000"/>
          </a:xfrm>
          <a:prstGeom prst="rect">
            <a:avLst/>
          </a:prstGeom>
          <a:solidFill>
            <a:srgbClr val="F2F2F2"/>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pic>
        <p:nvPicPr>
          <p:cNvPr descr="Image 0" id="114" name="Google Shape;114;p9"/>
          <p:cNvPicPr preferRelativeResize="0"/>
          <p:nvPr/>
        </p:nvPicPr>
        <p:blipFill rotWithShape="1">
          <a:blip r:embed="rId3">
            <a:alphaModFix/>
          </a:blip>
          <a:srcRect b="0" l="0" r="0" t="0"/>
          <a:stretch/>
        </p:blipFill>
        <p:spPr>
          <a:xfrm>
            <a:off x="1778222" y="4559300"/>
            <a:ext cx="16372347" cy="7874000"/>
          </a:xfrm>
          <a:prstGeom prst="rect">
            <a:avLst/>
          </a:prstGeom>
          <a:noFill/>
          <a:ln>
            <a:noFill/>
          </a:ln>
        </p:spPr>
      </p:pic>
      <p:sp>
        <p:nvSpPr>
          <p:cNvPr id="115" name="Google Shape;115;p9"/>
          <p:cNvSpPr txBox="1"/>
          <p:nvPr/>
        </p:nvSpPr>
        <p:spPr>
          <a:xfrm>
            <a:off x="1778220" y="990599"/>
            <a:ext cx="19259846" cy="239420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6000"/>
              <a:buFont typeface="Helvetica Neue"/>
              <a:buNone/>
            </a:pPr>
            <a:r>
              <a:rPr b="1" i="0" lang="en-US" sz="16000" u="none" cap="none" strike="noStrike">
                <a:solidFill>
                  <a:srgbClr val="000000"/>
                </a:solidFill>
                <a:latin typeface="Helvetica Neue"/>
                <a:ea typeface="Helvetica Neue"/>
                <a:cs typeface="Helvetica Neue"/>
                <a:sym typeface="Helvetica Neue"/>
              </a:rPr>
              <a:t>PROJECT DESCRIPTION</a:t>
            </a:r>
            <a:endParaRPr/>
          </a:p>
        </p:txBody>
      </p:sp>
      <p:sp>
        <p:nvSpPr>
          <p:cNvPr id="116" name="Google Shape;116;p9"/>
          <p:cNvSpPr txBox="1"/>
          <p:nvPr/>
        </p:nvSpPr>
        <p:spPr>
          <a:xfrm>
            <a:off x="18607825" y="5765799"/>
            <a:ext cx="5398177" cy="5430642"/>
          </a:xfrm>
          <a:prstGeom prst="rect">
            <a:avLst/>
          </a:prstGeom>
          <a:noFill/>
          <a:ln>
            <a:noFill/>
          </a:ln>
        </p:spPr>
        <p:txBody>
          <a:bodyPr anchorCtr="0" anchor="t" bIns="0" lIns="0" spcFirstLastPara="1" rIns="0" wrap="square" tIns="0">
            <a:spAutoFit/>
          </a:bodyPr>
          <a:lstStyle/>
          <a:p>
            <a:pPr indent="0" lvl="0" marL="0" marR="0" rtl="0" algn="l">
              <a:lnSpc>
                <a:spcPct val="159259"/>
              </a:lnSpc>
              <a:spcBef>
                <a:spcPts val="0"/>
              </a:spcBef>
              <a:spcAft>
                <a:spcPts val="0"/>
              </a:spcAft>
              <a:buClr>
                <a:srgbClr val="000000"/>
              </a:buClr>
              <a:buSzPts val="2700"/>
              <a:buFont typeface="Helvetica Neue"/>
              <a:buNone/>
            </a:pPr>
            <a:r>
              <a:rPr b="0" i="0" lang="en-US" sz="2700" u="none" cap="none" strike="noStrike">
                <a:solidFill>
                  <a:srgbClr val="000000"/>
                </a:solidFill>
                <a:latin typeface="Helvetica Neue"/>
                <a:ea typeface="Helvetica Neue"/>
                <a:cs typeface="Helvetica Neue"/>
                <a:sym typeface="Helvetica Neue"/>
              </a:rPr>
              <a:t>Our project aims to develop a new software platform that streamlines the logistics and supply chain management process for businesses in the retail industry. The platform will utilize artificial intelligence and machine learning algorithms to optimize routes, predict demand, and identify inefficiencies in the supply chain.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