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embeddedFontLst>
    <p:embeddedFont>
      <p:font typeface="Lexie Readable" panose="020B0604020202020204" charset="0"/>
      <p:regular r:id="rId15"/>
      <p:bold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41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508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4703d05-0637-4996-b733-f66f50fcc0b7" descr="/home/forge/chalkie-production-workers-1/releases/76903603/backend/storage/app/render-specs/cbe75e28-6837-4bc6-b7f0-fd2058e8b66b/img_d4969cc4a577d174413ac6bd8ec55cb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" y="742950"/>
            <a:ext cx="3657600" cy="3657600"/>
          </a:xfrm>
          <a:prstGeom prst="roundRect">
            <a:avLst>
              <a:gd name="adj" fmla="val 3750"/>
            </a:avLst>
          </a:prstGeom>
        </p:spPr>
      </p:pic>
      <p:sp>
        <p:nvSpPr>
          <p:cNvPr id="3" name="e5e96790-9af5-4828-9ebc-f79e45e5acf6"/>
          <p:cNvSpPr/>
          <p:nvPr/>
        </p:nvSpPr>
        <p:spPr>
          <a:xfrm>
            <a:off x="4914900" y="1371600"/>
            <a:ext cx="3829050" cy="124358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40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324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Almacenamiento en la Nube</a:t>
            </a:r>
            <a:endParaRPr lang="en-US" sz="3240" dirty="0"/>
          </a:p>
        </p:txBody>
      </p:sp>
      <p:sp>
        <p:nvSpPr>
          <p:cNvPr id="4" name="ffc716da-513d-4f42-9a1d-f8abbf22e32c"/>
          <p:cNvSpPr/>
          <p:nvPr/>
        </p:nvSpPr>
        <p:spPr>
          <a:xfrm>
            <a:off x="4914900" y="2571750"/>
            <a:ext cx="3829050" cy="667512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Descubre cómo guardamos información en internet de forma segura.</a:t>
            </a:r>
            <a:endParaRPr lang="en-US" sz="16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0135140-b2d3-4251-8af5-4541adc6b25b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Pon a Prueba Tu Aprendizaje</a:t>
            </a:r>
            <a:endParaRPr lang="en-US" sz="2880" dirty="0"/>
          </a:p>
        </p:txBody>
      </p:sp>
      <p:sp>
        <p:nvSpPr>
          <p:cNvPr id="3" name="593c43a4-5e76-4e65-a4ba-d7530076812e"/>
          <p:cNvSpPr/>
          <p:nvPr/>
        </p:nvSpPr>
        <p:spPr>
          <a:xfrm>
            <a:off x="285750" y="685800"/>
            <a:ext cx="8572500" cy="667512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¿Cuál es una ventaja principal de utilizar almacenamiento en la nube para trabajos escolares?</a:t>
            </a:r>
            <a:endParaRPr lang="en-US" sz="1620" dirty="0"/>
          </a:p>
        </p:txBody>
      </p:sp>
      <p:sp>
        <p:nvSpPr>
          <p:cNvPr id="4" name="e2bdd900-9980-4e45-a4e1-c99cbc15736f"/>
          <p:cNvSpPr/>
          <p:nvPr/>
        </p:nvSpPr>
        <p:spPr>
          <a:xfrm>
            <a:off x="285750" y="16573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1.</a:t>
            </a:r>
            <a:endParaRPr lang="en-US" sz="2520" dirty="0"/>
          </a:p>
        </p:txBody>
      </p:sp>
      <p:sp>
        <p:nvSpPr>
          <p:cNvPr id="5" name="c3b19697-2c55-4c98-b813-ff793b2f3aa8"/>
          <p:cNvSpPr/>
          <p:nvPr/>
        </p:nvSpPr>
        <p:spPr>
          <a:xfrm>
            <a:off x="857250" y="16573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Impedir que otras personas colaboren en el mismo documento</a:t>
            </a:r>
            <a:endParaRPr lang="en-US" sz="1620" dirty="0"/>
          </a:p>
        </p:txBody>
      </p:sp>
      <p:sp>
        <p:nvSpPr>
          <p:cNvPr id="6" name="6971a465-1449-4dbc-b03d-c8e97f05125c"/>
          <p:cNvSpPr/>
          <p:nvPr/>
        </p:nvSpPr>
        <p:spPr>
          <a:xfrm>
            <a:off x="285750" y="25146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2.</a:t>
            </a:r>
            <a:endParaRPr lang="en-US" sz="2520" dirty="0"/>
          </a:p>
        </p:txBody>
      </p:sp>
      <p:sp>
        <p:nvSpPr>
          <p:cNvPr id="7" name="c2e32ce4-b376-4a86-a08e-1407b79aed46"/>
          <p:cNvSpPr/>
          <p:nvPr/>
        </p:nvSpPr>
        <p:spPr>
          <a:xfrm>
            <a:off x="857250" y="25146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Guardar los documentos únicamente dentro de la memoria del teléfono</a:t>
            </a:r>
            <a:endParaRPr lang="en-US" sz="1620" dirty="0"/>
          </a:p>
        </p:txBody>
      </p:sp>
      <p:sp>
        <p:nvSpPr>
          <p:cNvPr id="8" name="b7b44c02-0089-4d2e-ad78-c918993bda5f"/>
          <p:cNvSpPr/>
          <p:nvPr/>
        </p:nvSpPr>
        <p:spPr>
          <a:xfrm>
            <a:off x="285750" y="33718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3.</a:t>
            </a:r>
            <a:endParaRPr lang="en-US" sz="2520" dirty="0"/>
          </a:p>
        </p:txBody>
      </p:sp>
      <p:sp>
        <p:nvSpPr>
          <p:cNvPr id="9" name="1fb941cd-ae59-4a20-aa39-c3aff6f3d2a6"/>
          <p:cNvSpPr/>
          <p:nvPr/>
        </p:nvSpPr>
        <p:spPr>
          <a:xfrm>
            <a:off x="857250" y="33718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Funcionar perfectamente sin necesidad de ninguna conexión a la red</a:t>
            </a:r>
            <a:endParaRPr lang="en-US" sz="1620" dirty="0"/>
          </a:p>
        </p:txBody>
      </p:sp>
      <p:sp>
        <p:nvSpPr>
          <p:cNvPr id="10" name="e3576ae4-2ced-48a9-b510-068bbdd6aaa1"/>
          <p:cNvSpPr/>
          <p:nvPr/>
        </p:nvSpPr>
        <p:spPr>
          <a:xfrm>
            <a:off x="285750" y="42291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4.</a:t>
            </a:r>
            <a:endParaRPr lang="en-US" sz="2520" dirty="0"/>
          </a:p>
        </p:txBody>
      </p:sp>
      <p:sp>
        <p:nvSpPr>
          <p:cNvPr id="11" name="dfbd7502-e2de-4ec2-bced-2878abc0668e"/>
          <p:cNvSpPr/>
          <p:nvPr/>
        </p:nvSpPr>
        <p:spPr>
          <a:xfrm>
            <a:off x="857250" y="42291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Acceder y editar archivos desde cualquier dispositivo con internet</a:t>
            </a:r>
            <a:endParaRPr lang="en-US" sz="16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0135140-b2d3-4251-8af5-4541adc6b25b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Pon a Prueba Tu Aprendizaje</a:t>
            </a:r>
            <a:endParaRPr lang="en-US" sz="2880" dirty="0"/>
          </a:p>
        </p:txBody>
      </p:sp>
      <p:sp>
        <p:nvSpPr>
          <p:cNvPr id="3" name="593c43a4-5e76-4e65-a4ba-d7530076812e"/>
          <p:cNvSpPr/>
          <p:nvPr/>
        </p:nvSpPr>
        <p:spPr>
          <a:xfrm>
            <a:off x="285750" y="685800"/>
            <a:ext cx="8572500" cy="667512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¿Cuál es una ventaja principal de utilizar almacenamiento en la nube para trabajos escolares?</a:t>
            </a:r>
            <a:endParaRPr lang="en-US" sz="1620" dirty="0"/>
          </a:p>
        </p:txBody>
      </p:sp>
      <p:sp>
        <p:nvSpPr>
          <p:cNvPr id="4" name="e2bdd900-9980-4e45-a4e1-c99cbc15736f"/>
          <p:cNvSpPr/>
          <p:nvPr/>
        </p:nvSpPr>
        <p:spPr>
          <a:xfrm>
            <a:off x="285750" y="16573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1.</a:t>
            </a:r>
            <a:endParaRPr lang="en-US" sz="2520" dirty="0"/>
          </a:p>
        </p:txBody>
      </p:sp>
      <p:sp>
        <p:nvSpPr>
          <p:cNvPr id="5" name="c3b19697-2c55-4c98-b813-ff793b2f3aa8"/>
          <p:cNvSpPr/>
          <p:nvPr/>
        </p:nvSpPr>
        <p:spPr>
          <a:xfrm>
            <a:off x="857250" y="16573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Impedir que otras personas colaboren en el mismo documento</a:t>
            </a:r>
            <a:endParaRPr lang="en-US" sz="1620" dirty="0"/>
          </a:p>
        </p:txBody>
      </p:sp>
      <p:sp>
        <p:nvSpPr>
          <p:cNvPr id="6" name="6971a465-1449-4dbc-b03d-c8e97f05125c"/>
          <p:cNvSpPr/>
          <p:nvPr/>
        </p:nvSpPr>
        <p:spPr>
          <a:xfrm>
            <a:off x="285750" y="25146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2.</a:t>
            </a:r>
            <a:endParaRPr lang="en-US" sz="2520" dirty="0"/>
          </a:p>
        </p:txBody>
      </p:sp>
      <p:sp>
        <p:nvSpPr>
          <p:cNvPr id="7" name="c2e32ce4-b376-4a86-a08e-1407b79aed46"/>
          <p:cNvSpPr/>
          <p:nvPr/>
        </p:nvSpPr>
        <p:spPr>
          <a:xfrm>
            <a:off x="857250" y="25146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Guardar los documentos únicamente dentro de la memoria del teléfono</a:t>
            </a:r>
            <a:endParaRPr lang="en-US" sz="1620" dirty="0"/>
          </a:p>
        </p:txBody>
      </p:sp>
      <p:sp>
        <p:nvSpPr>
          <p:cNvPr id="8" name="b7b44c02-0089-4d2e-ad78-c918993bda5f"/>
          <p:cNvSpPr/>
          <p:nvPr/>
        </p:nvSpPr>
        <p:spPr>
          <a:xfrm>
            <a:off x="285750" y="33718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3.</a:t>
            </a:r>
            <a:endParaRPr lang="en-US" sz="2520" dirty="0"/>
          </a:p>
        </p:txBody>
      </p:sp>
      <p:sp>
        <p:nvSpPr>
          <p:cNvPr id="9" name="1fb941cd-ae59-4a20-aa39-c3aff6f3d2a6"/>
          <p:cNvSpPr/>
          <p:nvPr/>
        </p:nvSpPr>
        <p:spPr>
          <a:xfrm>
            <a:off x="857250" y="33718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Funcionar perfectamente sin necesidad de ninguna conexión a la red</a:t>
            </a:r>
            <a:endParaRPr lang="en-US" sz="1620" dirty="0"/>
          </a:p>
        </p:txBody>
      </p:sp>
      <p:sp>
        <p:nvSpPr>
          <p:cNvPr id="10" name="e3576ae4-2ced-48a9-b510-068bbdd6aaa1"/>
          <p:cNvSpPr/>
          <p:nvPr/>
        </p:nvSpPr>
        <p:spPr>
          <a:xfrm>
            <a:off x="285750" y="42291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15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4.</a:t>
            </a:r>
            <a:endParaRPr lang="en-US" sz="2520" dirty="0"/>
          </a:p>
        </p:txBody>
      </p:sp>
      <p:sp>
        <p:nvSpPr>
          <p:cNvPr id="11" name="dfbd7502-e2de-4ec2-bced-2878abc0668e"/>
          <p:cNvSpPr/>
          <p:nvPr/>
        </p:nvSpPr>
        <p:spPr>
          <a:xfrm>
            <a:off x="857250" y="42291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2C6E49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Acceder y editar archivos desde cualquier dispositivo con internet</a:t>
            </a:r>
            <a:endParaRPr lang="en-US" sz="1620" dirty="0"/>
          </a:p>
        </p:txBody>
      </p:sp>
      <p:sp>
        <p:nvSpPr>
          <p:cNvPr id="12" name="580e0f84-3673-4cb4-a00d-d866546d2856"/>
          <p:cNvSpPr/>
          <p:nvPr/>
        </p:nvSpPr>
        <p:spPr>
          <a:xfrm>
            <a:off x="8366760" y="342900"/>
            <a:ext cx="548640" cy="54864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r">
              <a:lnSpc>
                <a:spcPts val="45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360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✅</a:t>
            </a:r>
            <a:endParaRPr lang="en-US" sz="3600" dirty="0"/>
          </a:p>
        </p:txBody>
      </p:sp>
      <p:sp>
        <p:nvSpPr>
          <p:cNvPr id="13" name="17b06609-e8d1-45b8-85d1-b8c4f1436fcd"/>
          <p:cNvSpPr/>
          <p:nvPr/>
        </p:nvSpPr>
        <p:spPr>
          <a:xfrm>
            <a:off x="8721090" y="4091940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2C6E49"/>
          </a:solidFill>
          <a:ln/>
        </p:spPr>
        <p:txBody>
          <a:bodyPr wrap="square" lIns="45720" tIns="45720" rIns="45720" bIns="45720" rtlCol="0" anchor="ctr"/>
          <a:lstStyle/>
          <a:p>
            <a:pPr marL="0" indent="0" algn="ctr">
              <a:lnSpc>
                <a:spcPts val="1463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170" b="1" dirty="0">
                <a:solidFill>
                  <a:srgbClr val="FFFFF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✓</a:t>
            </a:r>
            <a:endParaRPr lang="en-US" sz="11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336a7e4-6369-433c-84a1-3751aef91420" descr="/home/forge/chalkie-production-workers-1/releases/76903603/backend/storage/app/render-specs/cbe75e28-6837-4bc6-b7f0-fd2058e8b66b/img_82bd4b1026bcb2a35607f734fe2be26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86150" cy="5143500"/>
          </a:xfrm>
          <a:prstGeom prst="roundRect">
            <a:avLst>
              <a:gd name="adj" fmla="val 3934"/>
            </a:avLst>
          </a:prstGeom>
        </p:spPr>
      </p:pic>
      <p:sp>
        <p:nvSpPr>
          <p:cNvPr id="3" name="12c0fb65-2860-4460-8b18-095c1ac7784e"/>
          <p:cNvSpPr/>
          <p:nvPr/>
        </p:nvSpPr>
        <p:spPr>
          <a:xfrm>
            <a:off x="3714750" y="217170"/>
            <a:ext cx="5143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Tu Mochila Digital</a:t>
            </a:r>
            <a:endParaRPr lang="en-US" sz="2880" dirty="0"/>
          </a:p>
        </p:txBody>
      </p:sp>
      <p:sp>
        <p:nvSpPr>
          <p:cNvPr id="4" name="beb69ef1-9754-4c52-b758-a1e21eb09dca"/>
          <p:cNvSpPr/>
          <p:nvPr/>
        </p:nvSpPr>
        <p:spPr>
          <a:xfrm>
            <a:off x="3714750" y="845820"/>
            <a:ext cx="514350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En Resumen</a:t>
            </a:r>
            <a:endParaRPr lang="en-US" sz="198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La nube es un casillero digital accesible desde cualquier lugar.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Tus archivos descansan en centros de datos protegidos.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Permite colaborar y proteger tus deberes.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La llave es tu responsabilidad digital y contraseña.</a:t>
            </a:r>
            <a:endParaRPr lang="en-US" sz="1980" dirty="0"/>
          </a:p>
        </p:txBody>
      </p:sp>
      <p:sp>
        <p:nvSpPr>
          <p:cNvPr id="5" name="bf4bc7a8-272e-4fd7-b6dc-c2e2adc1f89d_card"/>
          <p:cNvSpPr/>
          <p:nvPr/>
        </p:nvSpPr>
        <p:spPr>
          <a:xfrm>
            <a:off x="3714750" y="3566160"/>
            <a:ext cx="5143500" cy="1131570"/>
          </a:xfrm>
          <a:prstGeom prst="roundRect">
            <a:avLst>
              <a:gd name="adj" fmla="val 8081"/>
            </a:avLst>
          </a:prstGeom>
          <a:solidFill>
            <a:srgbClr val="FAEFDA"/>
          </a:solidFill>
          <a:ln w="11430">
            <a:solidFill>
              <a:srgbClr val="573B06">
                <a:alpha val="20000"/>
              </a:srgbClr>
            </a:solidFill>
            <a:prstDash val="solid"/>
          </a:ln>
        </p:spPr>
      </p:sp>
      <p:sp>
        <p:nvSpPr>
          <p:cNvPr id="6" name="bf4bc7a8-272e-4fd7-b6dc-c2e2adc1f89d_emoji"/>
          <p:cNvSpPr/>
          <p:nvPr/>
        </p:nvSpPr>
        <p:spPr>
          <a:xfrm>
            <a:off x="3829050" y="371475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🔑</a:t>
            </a:r>
            <a:endParaRPr lang="en-US" sz="2160" dirty="0"/>
          </a:p>
        </p:txBody>
      </p:sp>
      <p:sp>
        <p:nvSpPr>
          <p:cNvPr id="7" name="bf4bc7a8-272e-4fd7-b6dc-c2e2adc1f89d_text"/>
          <p:cNvSpPr/>
          <p:nvPr/>
        </p:nvSpPr>
        <p:spPr>
          <a:xfrm>
            <a:off x="4194810" y="3680460"/>
            <a:ext cx="4549140" cy="902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573B0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Idea clave</a:t>
            </a:r>
            <a:endParaRPr lang="en-US" sz="144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573B0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Usa nombres claros en carpetas para hallar proyectos rápido.</a:t>
            </a:r>
            <a:endParaRPr lang="en-US" sz="144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8ff91d2-e107-4107-b9bb-1f7d9a26f183" descr="/home/forge/chalkie-production-workers-1/releases/76903603/backend/storage/app/render-specs/cbe75e28-6837-4bc6-b7f0-fd2058e8b66b/img_9cbec10da91a64a51d81858c3ebc187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0"/>
            <a:ext cx="3486150" cy="5143500"/>
          </a:xfrm>
          <a:prstGeom prst="roundRect">
            <a:avLst>
              <a:gd name="adj" fmla="val 3934"/>
            </a:avLst>
          </a:prstGeom>
        </p:spPr>
      </p:pic>
      <p:sp>
        <p:nvSpPr>
          <p:cNvPr id="3" name="d751598e-5582-4f86-9970-722404163f6a"/>
          <p:cNvSpPr/>
          <p:nvPr/>
        </p:nvSpPr>
        <p:spPr>
          <a:xfrm>
            <a:off x="285750" y="1531620"/>
            <a:ext cx="5143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¿Dónde Viven Tus Archivos?</a:t>
            </a:r>
            <a:endParaRPr lang="en-US" sz="2880" dirty="0"/>
          </a:p>
        </p:txBody>
      </p:sp>
      <p:sp>
        <p:nvSpPr>
          <p:cNvPr id="4" name="5c2ce3fa-ae22-4110-b701-a936517dad7f"/>
          <p:cNvSpPr/>
          <p:nvPr/>
        </p:nvSpPr>
        <p:spPr>
          <a:xfrm>
            <a:off x="285750" y="2160270"/>
            <a:ext cx="5143500" cy="124358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¿Qué pasa si se te daña el teléfono o pierdes tu llave maya justo antes de entregar una tarea del colegio? Si tus documentos están en la nube, jamás desaparecen.</a:t>
            </a:r>
            <a:endParaRPr lang="en-US" sz="16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cd712b6-2acb-4217-bfe6-7ab48d5391c1" descr="/home/forge/chalkie-production-workers-1/releases/76903603/backend/storage/app/render-specs/cbe75e28-6837-4bc6-b7f0-fd2058e8b66b/img_a0c32047d713c49ef982b96ab5c866c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800100"/>
            <a:ext cx="3829050" cy="4057650"/>
          </a:xfrm>
          <a:prstGeom prst="roundRect">
            <a:avLst>
              <a:gd name="adj" fmla="val 3582"/>
            </a:avLst>
          </a:prstGeom>
        </p:spPr>
      </p:pic>
      <p:sp>
        <p:nvSpPr>
          <p:cNvPr id="3" name="309b0ba5-1417-489c-a2eb-8a2baf485dc7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¿Qué Es la Nube?</a:t>
            </a:r>
            <a:endParaRPr lang="en-US" sz="2880" dirty="0"/>
          </a:p>
        </p:txBody>
      </p:sp>
      <p:sp>
        <p:nvSpPr>
          <p:cNvPr id="4" name="46d2aab9-793c-4c7b-b693-704273be53df"/>
          <p:cNvSpPr/>
          <p:nvPr/>
        </p:nvSpPr>
        <p:spPr>
          <a:xfrm>
            <a:off x="285750" y="800100"/>
            <a:ext cx="457200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Un Disco Duro Remoto</a:t>
            </a:r>
            <a:endParaRPr lang="en-US" sz="198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La nube no flota en el cielo. Es una red mundial de </a:t>
            </a:r>
            <a:r>
              <a:rPr lang="en-US" sz="16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servidores</a:t>
            </a: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 remotos conectados a internet las 24 horas del día.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Guarda archivos fuera de tu dispositivo.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Permite abrirlos desde cualquier lugar.</a:t>
            </a:r>
            <a:endParaRPr lang="en-US" sz="1980" dirty="0"/>
          </a:p>
        </p:txBody>
      </p:sp>
      <p:sp>
        <p:nvSpPr>
          <p:cNvPr id="5" name="229e1761-6938-4346-9e94-f3d97d7165e8_card"/>
          <p:cNvSpPr/>
          <p:nvPr/>
        </p:nvSpPr>
        <p:spPr>
          <a:xfrm>
            <a:off x="285750" y="2948940"/>
            <a:ext cx="4572000" cy="1388745"/>
          </a:xfrm>
          <a:prstGeom prst="roundRect">
            <a:avLst>
              <a:gd name="adj" fmla="val 6584"/>
            </a:avLst>
          </a:prstGeom>
          <a:solidFill>
            <a:srgbClr val="E6F1FB"/>
          </a:solidFill>
          <a:ln w="11430">
            <a:solidFill>
              <a:srgbClr val="0B2F50">
                <a:alpha val="20000"/>
              </a:srgbClr>
            </a:solidFill>
            <a:prstDash val="solid"/>
          </a:ln>
        </p:spPr>
      </p:sp>
      <p:sp>
        <p:nvSpPr>
          <p:cNvPr id="6" name="229e1761-6938-4346-9e94-f3d97d7165e8_emoji"/>
          <p:cNvSpPr/>
          <p:nvPr/>
        </p:nvSpPr>
        <p:spPr>
          <a:xfrm>
            <a:off x="400050" y="309753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🧠</a:t>
            </a:r>
            <a:endParaRPr lang="en-US" sz="2160" dirty="0"/>
          </a:p>
        </p:txBody>
      </p:sp>
      <p:sp>
        <p:nvSpPr>
          <p:cNvPr id="7" name="229e1761-6938-4346-9e94-f3d97d7165e8_text"/>
          <p:cNvSpPr/>
          <p:nvPr/>
        </p:nvSpPr>
        <p:spPr>
          <a:xfrm>
            <a:off x="765810" y="3063240"/>
            <a:ext cx="3977640" cy="11601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0B2F50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Recuerda</a:t>
            </a:r>
            <a:endParaRPr lang="en-US" sz="144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B2F50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Tus datos viven en centros de datos seguros, no en el aire ni dentro de tu pantalla.</a:t>
            </a:r>
            <a:endParaRPr lang="en-US" sz="14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761a54d-7dd6-4dcf-983c-ed39727e0119" descr="/home/forge/chalkie-production-workers-1/releases/76903603/backend/storage/app/render-specs/cbe75e28-6837-4bc6-b7f0-fd2058e8b66b/img_67ce2c78e17a8cfbb5fd9f1cd8768de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800100"/>
            <a:ext cx="4194810" cy="2057400"/>
          </a:xfrm>
          <a:prstGeom prst="roundRect">
            <a:avLst>
              <a:gd name="adj" fmla="val 6667"/>
            </a:avLst>
          </a:prstGeom>
        </p:spPr>
      </p:pic>
      <p:pic>
        <p:nvPicPr>
          <p:cNvPr id="3" name="4493f899-49af-4bf5-926c-37596e83d94c" descr="/home/forge/chalkie-production-workers-1/releases/76903603/backend/storage/app/render-specs/cbe75e28-6837-4bc6-b7f0-fd2058e8b66b/img_5a988613ef05ede9056388472495f51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010" y="800100"/>
            <a:ext cx="4194810" cy="2057400"/>
          </a:xfrm>
          <a:prstGeom prst="roundRect">
            <a:avLst>
              <a:gd name="adj" fmla="val 6667"/>
            </a:avLst>
          </a:prstGeom>
        </p:spPr>
      </p:pic>
      <p:sp>
        <p:nvSpPr>
          <p:cNvPr id="4" name="65716d70-63a0-4d6e-81a2-7c156db01197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Guardado Local vs En la Nube</a:t>
            </a:r>
            <a:endParaRPr lang="en-US" sz="2880" dirty="0"/>
          </a:p>
        </p:txBody>
      </p:sp>
      <p:sp>
        <p:nvSpPr>
          <p:cNvPr id="5" name="1171767d-71ab-478e-a8c8-08f82e0c5841"/>
          <p:cNvSpPr/>
          <p:nvPr/>
        </p:nvSpPr>
        <p:spPr>
          <a:xfrm>
            <a:off x="285750" y="2994660"/>
            <a:ext cx="419481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Almacenamiento Local</a:t>
            </a:r>
            <a:endParaRPr lang="en-US" sz="198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Los datos se guardan físicamente en el disco de tu computadora o llave maya. Si el aparato se extravía o se moja, pierdes toda tu información.</a:t>
            </a:r>
            <a:endParaRPr lang="en-US" sz="1980" dirty="0"/>
          </a:p>
        </p:txBody>
      </p:sp>
      <p:sp>
        <p:nvSpPr>
          <p:cNvPr id="6" name="be059704-f601-4598-9385-678d74968c27"/>
          <p:cNvSpPr/>
          <p:nvPr/>
        </p:nvSpPr>
        <p:spPr>
          <a:xfrm>
            <a:off x="4652010" y="2994660"/>
            <a:ext cx="419481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En la Nube</a:t>
            </a:r>
            <a:endParaRPr lang="en-US" sz="198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Los archivos viajan a través de internet hacia servidores remotos. Puedes acceder a ellos desde cualquier teléfono o computadora usando tu cuenta.</a:t>
            </a:r>
            <a:endParaRPr lang="en-US" sz="19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f80b7da-ff34-40fc-828b-28a0e1649d69"/>
          <p:cNvSpPr/>
          <p:nvPr/>
        </p:nvSpPr>
        <p:spPr>
          <a:xfrm>
            <a:off x="171450" y="91440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A14030"/>
            </a:solidFill>
            <a:prstDash val="solid"/>
          </a:ln>
        </p:spPr>
      </p:sp>
      <p:sp>
        <p:nvSpPr>
          <p:cNvPr id="3" name="8c97e939-989b-451d-9fa8-832d60be5f96"/>
          <p:cNvSpPr/>
          <p:nvPr/>
        </p:nvSpPr>
        <p:spPr>
          <a:xfrm>
            <a:off x="2377440" y="91440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A14030"/>
            </a:solidFill>
            <a:prstDash val="solid"/>
          </a:ln>
        </p:spPr>
      </p:sp>
      <p:sp>
        <p:nvSpPr>
          <p:cNvPr id="4" name="0892a931-b8e7-4f4c-82a7-31954b9b348b"/>
          <p:cNvSpPr/>
          <p:nvPr/>
        </p:nvSpPr>
        <p:spPr>
          <a:xfrm>
            <a:off x="4572000" y="91440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A14030"/>
            </a:solidFill>
            <a:prstDash val="solid"/>
          </a:ln>
        </p:spPr>
      </p:sp>
      <p:sp>
        <p:nvSpPr>
          <p:cNvPr id="5" name="cc0df7fe-1c1e-463a-9a8b-5fbb344dd810"/>
          <p:cNvSpPr/>
          <p:nvPr/>
        </p:nvSpPr>
        <p:spPr>
          <a:xfrm>
            <a:off x="6777990" y="91440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A14030"/>
            </a:solidFill>
            <a:prstDash val="solid"/>
          </a:ln>
        </p:spPr>
      </p:sp>
      <p:sp>
        <p:nvSpPr>
          <p:cNvPr id="6" name="cc76b9a1-f18f-4d5a-983d-65730c1bd907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¿Cómo Viaja un Archivo?</a:t>
            </a:r>
            <a:endParaRPr lang="en-US" sz="2880" dirty="0"/>
          </a:p>
        </p:txBody>
      </p:sp>
      <p:sp>
        <p:nvSpPr>
          <p:cNvPr id="7" name="e8507011-8bed-4e7e-b806-a0bdaf6dc7d6"/>
          <p:cNvSpPr/>
          <p:nvPr/>
        </p:nvSpPr>
        <p:spPr>
          <a:xfrm>
            <a:off x="285750" y="1371600"/>
            <a:ext cx="197739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Creación</a:t>
            </a:r>
            <a:endParaRPr lang="en-US" sz="1980" dirty="0"/>
          </a:p>
          <a:p>
            <a:pPr marL="0" indent="0" algn="ctr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Redactas un documento en tu tableta o computadora.</a:t>
            </a:r>
            <a:endParaRPr lang="en-US" sz="1980" dirty="0"/>
          </a:p>
        </p:txBody>
      </p:sp>
      <p:sp>
        <p:nvSpPr>
          <p:cNvPr id="8" name="262d954e-80da-4ec6-bd14-82521decc068"/>
          <p:cNvSpPr/>
          <p:nvPr/>
        </p:nvSpPr>
        <p:spPr>
          <a:xfrm>
            <a:off x="2491740" y="1371600"/>
            <a:ext cx="197739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Subida</a:t>
            </a:r>
            <a:endParaRPr lang="en-US" sz="1980" dirty="0"/>
          </a:p>
          <a:p>
            <a:pPr marL="0" indent="0" algn="ctr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Tu conexión envía paquetes de datos codificados por internet.</a:t>
            </a:r>
            <a:endParaRPr lang="en-US" sz="1980" dirty="0"/>
          </a:p>
        </p:txBody>
      </p:sp>
      <p:sp>
        <p:nvSpPr>
          <p:cNvPr id="9" name="f577260d-ae1c-4fdf-b185-10e0c0ab8bf5"/>
          <p:cNvSpPr/>
          <p:nvPr/>
        </p:nvSpPr>
        <p:spPr>
          <a:xfrm>
            <a:off x="4686300" y="1371600"/>
            <a:ext cx="197739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Resguardo</a:t>
            </a:r>
            <a:endParaRPr lang="en-US" sz="1980" dirty="0"/>
          </a:p>
          <a:p>
            <a:pPr marL="0" indent="0" algn="ctr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Un servidor en un centro de datos guarda copias idénticas.</a:t>
            </a:r>
            <a:endParaRPr lang="en-US" sz="1980" dirty="0"/>
          </a:p>
        </p:txBody>
      </p:sp>
      <p:sp>
        <p:nvSpPr>
          <p:cNvPr id="10" name="6aa62d29-3f5b-4584-8392-54269244cab5"/>
          <p:cNvSpPr/>
          <p:nvPr/>
        </p:nvSpPr>
        <p:spPr>
          <a:xfrm>
            <a:off x="6892290" y="1371600"/>
            <a:ext cx="197739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Acceso</a:t>
            </a:r>
            <a:endParaRPr lang="en-US" sz="1980" dirty="0"/>
          </a:p>
          <a:p>
            <a:pPr marL="0" indent="0" algn="ctr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Inicias sesión en otro equipo y editas tu archivo en vivo.</a:t>
            </a:r>
            <a:endParaRPr lang="en-US" sz="19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082bf15-c433-4ff4-9f97-cc90aed83a18" descr="/home/forge/chalkie-production-workers-1/releases/76903603/backend/storage/app/render-specs/cbe75e28-6837-4bc6-b7f0-fd2058e8b66b/img_37a73c0ce517061ab011ee8f79e83f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800100"/>
            <a:ext cx="3829050" cy="4057650"/>
          </a:xfrm>
          <a:prstGeom prst="roundRect">
            <a:avLst>
              <a:gd name="adj" fmla="val 3582"/>
            </a:avLst>
          </a:prstGeom>
        </p:spPr>
      </p:pic>
      <p:sp>
        <p:nvSpPr>
          <p:cNvPr id="3" name="2b08aaf8-e28f-4ba1-a6f6-8cb4d8943e0e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Ventajas del Trabajo en la Nube</a:t>
            </a:r>
            <a:endParaRPr lang="en-US" sz="2880" dirty="0"/>
          </a:p>
        </p:txBody>
      </p:sp>
      <p:sp>
        <p:nvSpPr>
          <p:cNvPr id="4" name="96105c74-63d9-4c59-85d8-e8bd27c9687b"/>
          <p:cNvSpPr/>
          <p:nvPr/>
        </p:nvSpPr>
        <p:spPr>
          <a:xfrm>
            <a:off x="4286250" y="800100"/>
            <a:ext cx="4572000" cy="1147572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Beneficios Clave</a:t>
            </a:r>
            <a:endParaRPr lang="en-US" sz="198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La nube mejora cómo estudiamos: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Colaboración:</a:t>
            </a: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 editen documentos juntos.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Espacio:</a:t>
            </a: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 libera memoria de tu móvil.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Seguridad:</a:t>
            </a: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 cambios guardados al instante.</a:t>
            </a:r>
            <a:endParaRPr lang="en-US" sz="1980" dirty="0"/>
          </a:p>
        </p:txBody>
      </p:sp>
      <p:sp>
        <p:nvSpPr>
          <p:cNvPr id="5" name="108f499a-ed1b-4469-a557-636c5ce2e4c3_card"/>
          <p:cNvSpPr/>
          <p:nvPr/>
        </p:nvSpPr>
        <p:spPr>
          <a:xfrm>
            <a:off x="4286250" y="2754630"/>
            <a:ext cx="4572000" cy="1131570"/>
          </a:xfrm>
          <a:prstGeom prst="roundRect">
            <a:avLst>
              <a:gd name="adj" fmla="val 8081"/>
            </a:avLst>
          </a:prstGeom>
          <a:solidFill>
            <a:srgbClr val="E1F6EF"/>
          </a:solidFill>
          <a:ln w="11430">
            <a:solidFill>
              <a:srgbClr val="084D36">
                <a:alpha val="20000"/>
              </a:srgbClr>
            </a:solidFill>
            <a:prstDash val="solid"/>
          </a:ln>
        </p:spPr>
      </p:sp>
      <p:sp>
        <p:nvSpPr>
          <p:cNvPr id="6" name="108f499a-ed1b-4469-a557-636c5ce2e4c3_emoji"/>
          <p:cNvSpPr/>
          <p:nvPr/>
        </p:nvSpPr>
        <p:spPr>
          <a:xfrm>
            <a:off x="4400550" y="290322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🔍</a:t>
            </a:r>
            <a:endParaRPr lang="en-US" sz="2160" dirty="0"/>
          </a:p>
        </p:txBody>
      </p:sp>
      <p:sp>
        <p:nvSpPr>
          <p:cNvPr id="7" name="108f499a-ed1b-4469-a557-636c5ce2e4c3_text"/>
          <p:cNvSpPr/>
          <p:nvPr/>
        </p:nvSpPr>
        <p:spPr>
          <a:xfrm>
            <a:off x="4766310" y="2868930"/>
            <a:ext cx="3977640" cy="902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084D3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Ejemplo</a:t>
            </a:r>
            <a:endParaRPr lang="en-US" sz="144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84D3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Google Drive, OneDrive e iCloud usan esto.</a:t>
            </a:r>
            <a:endParaRPr lang="en-US" sz="14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40aad8b-f249-4353-8eb0-e4a2d950274e" descr="/home/forge/chalkie-production-workers-1/releases/76903603/backend/storage/app/render-specs/cbe75e28-6837-4bc6-b7f0-fd2058e8b66b/img_04a63cf055130547a499e3d7dc223f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0"/>
            <a:ext cx="3486150" cy="5143500"/>
          </a:xfrm>
          <a:prstGeom prst="roundRect">
            <a:avLst>
              <a:gd name="adj" fmla="val 3934"/>
            </a:avLst>
          </a:prstGeom>
        </p:spPr>
      </p:pic>
      <p:sp>
        <p:nvSpPr>
          <p:cNvPr id="3" name="42e6d85f-3594-463d-8da8-f1707395412e"/>
          <p:cNvSpPr/>
          <p:nvPr/>
        </p:nvSpPr>
        <p:spPr>
          <a:xfrm>
            <a:off x="285750" y="217170"/>
            <a:ext cx="5143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Seguridad y Privacidad</a:t>
            </a:r>
            <a:endParaRPr lang="en-US" sz="2880" dirty="0"/>
          </a:p>
        </p:txBody>
      </p:sp>
      <p:sp>
        <p:nvSpPr>
          <p:cNvPr id="4" name="c723a9b4-02e9-44e9-9e8e-817c6273e45f"/>
          <p:cNvSpPr/>
          <p:nvPr/>
        </p:nvSpPr>
        <p:spPr>
          <a:xfrm>
            <a:off x="285750" y="845820"/>
            <a:ext cx="514350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47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Protege Tu Información</a:t>
            </a:r>
            <a:endParaRPr lang="en-US" sz="198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Guardar archivos en internet exige hábitos responsables para evitar accesos no autorizados: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Usa </a:t>
            </a:r>
            <a:r>
              <a:rPr lang="en-US" sz="16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contraseñas robustas</a:t>
            </a: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 con letras, números y signos.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Activa la </a:t>
            </a:r>
            <a:r>
              <a:rPr lang="en-US" sz="1620" b="1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verificación en dos pasos</a:t>
            </a: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 en tu cuenta.</a:t>
            </a:r>
            <a:endParaRPr lang="en-US" sz="1980" dirty="0"/>
          </a:p>
          <a:p>
            <a:pPr marL="228600" indent="-68580" algn="l">
              <a:lnSpc>
                <a:spcPts val="2025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Cierra siempre tu sesión en computadoras públicas o del colegio.</a:t>
            </a:r>
            <a:endParaRPr lang="en-US" sz="1980" dirty="0"/>
          </a:p>
        </p:txBody>
      </p:sp>
      <p:sp>
        <p:nvSpPr>
          <p:cNvPr id="5" name="ac67f606-c1e9-4e5d-a243-1b8cd53fb678_card"/>
          <p:cNvSpPr/>
          <p:nvPr/>
        </p:nvSpPr>
        <p:spPr>
          <a:xfrm>
            <a:off x="285750" y="3566160"/>
            <a:ext cx="5143500" cy="1131570"/>
          </a:xfrm>
          <a:prstGeom prst="roundRect">
            <a:avLst>
              <a:gd name="adj" fmla="val 8081"/>
            </a:avLst>
          </a:prstGeom>
          <a:solidFill>
            <a:srgbClr val="FCEBEB"/>
          </a:solidFill>
          <a:ln w="11430">
            <a:solidFill>
              <a:srgbClr val="460606">
                <a:alpha val="20000"/>
              </a:srgbClr>
            </a:solidFill>
            <a:prstDash val="solid"/>
          </a:ln>
        </p:spPr>
      </p:sp>
      <p:sp>
        <p:nvSpPr>
          <p:cNvPr id="6" name="ac67f606-c1e9-4e5d-a243-1b8cd53fb678_emoji"/>
          <p:cNvSpPr/>
          <p:nvPr/>
        </p:nvSpPr>
        <p:spPr>
          <a:xfrm>
            <a:off x="400050" y="371475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⚠️</a:t>
            </a:r>
            <a:endParaRPr lang="en-US" sz="2160" dirty="0"/>
          </a:p>
        </p:txBody>
      </p:sp>
      <p:sp>
        <p:nvSpPr>
          <p:cNvPr id="7" name="ac67f606-c1e9-4e5d-a243-1b8cd53fb678_text"/>
          <p:cNvSpPr/>
          <p:nvPr/>
        </p:nvSpPr>
        <p:spPr>
          <a:xfrm>
            <a:off x="765810" y="3680460"/>
            <a:ext cx="4549140" cy="902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46060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Atención</a:t>
            </a:r>
            <a:endParaRPr lang="en-US" sz="144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46060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Si dejas tu cuenta abierta en el aula de cómputo, cualquiera puede borrar tus tareas.</a:t>
            </a:r>
            <a:endParaRPr lang="en-US" sz="14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b17996b-cc40-44b6-9c62-fc23b3b27a1d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Comprueba Tu Pensamiento</a:t>
            </a:r>
            <a:endParaRPr lang="en-US" sz="2880" dirty="0"/>
          </a:p>
        </p:txBody>
      </p:sp>
      <p:sp>
        <p:nvSpPr>
          <p:cNvPr id="3" name="1a242c9b-2aa8-432b-8804-72df074fda92-shadow"/>
          <p:cNvSpPr/>
          <p:nvPr/>
        </p:nvSpPr>
        <p:spPr>
          <a:xfrm>
            <a:off x="914400" y="1234440"/>
            <a:ext cx="7372350" cy="1143000"/>
          </a:xfrm>
          <a:prstGeom prst="roundRect">
            <a:avLst>
              <a:gd name="adj" fmla="val 10000"/>
            </a:avLst>
          </a:prstGeom>
          <a:solidFill>
            <a:srgbClr val="000000"/>
          </a:solidFill>
          <a:ln/>
        </p:spPr>
      </p:sp>
      <p:sp>
        <p:nvSpPr>
          <p:cNvPr id="4" name="1a242c9b-2aa8-432b-8804-72df074fda92"/>
          <p:cNvSpPr/>
          <p:nvPr/>
        </p:nvSpPr>
        <p:spPr>
          <a:xfrm>
            <a:off x="822960" y="1143000"/>
            <a:ext cx="7372350" cy="1143000"/>
          </a:xfrm>
          <a:prstGeom prst="roundRect">
            <a:avLst>
              <a:gd name="adj" fmla="val 10000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ctr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Cuando subes una foto a la nube, esta queda flotando como señal inalámbrica permanente en el aire.</a:t>
            </a:r>
            <a:endParaRPr lang="en-US" sz="1620" dirty="0"/>
          </a:p>
        </p:txBody>
      </p:sp>
      <p:sp>
        <p:nvSpPr>
          <p:cNvPr id="5" name="3665eb56-8dce-496d-8654-345cb0c8574e"/>
          <p:cNvSpPr/>
          <p:nvPr/>
        </p:nvSpPr>
        <p:spPr>
          <a:xfrm>
            <a:off x="2571750" y="2628900"/>
            <a:ext cx="1714500" cy="80010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45720">
            <a:solidFill>
              <a:srgbClr val="000000"/>
            </a:solidFill>
          </a:ln>
        </p:spPr>
        <p:txBody>
          <a:bodyPr wrap="square" lIns="91440" tIns="91440" rIns="91440" bIns="91440" rtlCol="0" anchor="ctr"/>
          <a:lstStyle/>
          <a:p>
            <a:pPr marL="0" indent="0" algn="ctr">
              <a:lnSpc>
                <a:spcPts val="2925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34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👍 </a:t>
            </a:r>
            <a:r>
              <a:rPr lang="en-US" sz="2340" b="1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VERDADERO</a:t>
            </a:r>
            <a:endParaRPr lang="en-US" sz="2340" dirty="0"/>
          </a:p>
        </p:txBody>
      </p:sp>
      <p:sp>
        <p:nvSpPr>
          <p:cNvPr id="6" name="2ba03b3e-a304-40b8-9da1-656883249db5"/>
          <p:cNvSpPr/>
          <p:nvPr/>
        </p:nvSpPr>
        <p:spPr>
          <a:xfrm>
            <a:off x="4857750" y="2628900"/>
            <a:ext cx="1714500" cy="80010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45720">
            <a:solidFill>
              <a:srgbClr val="000000"/>
            </a:solidFill>
          </a:ln>
        </p:spPr>
        <p:txBody>
          <a:bodyPr wrap="square" lIns="91440" tIns="91440" rIns="91440" bIns="91440" rtlCol="0" anchor="ctr"/>
          <a:lstStyle/>
          <a:p>
            <a:pPr marL="0" indent="0" algn="ctr">
              <a:lnSpc>
                <a:spcPts val="2925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34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👎 </a:t>
            </a:r>
            <a:r>
              <a:rPr lang="en-US" sz="2340" b="1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FALSO</a:t>
            </a:r>
            <a:endParaRPr lang="en-US" sz="2340" dirty="0"/>
          </a:p>
        </p:txBody>
      </p:sp>
      <p:sp>
        <p:nvSpPr>
          <p:cNvPr id="7" name="285f6b5a-7e89-4526-9b45-4f0ebcedfd5b"/>
          <p:cNvSpPr/>
          <p:nvPr/>
        </p:nvSpPr>
        <p:spPr>
          <a:xfrm>
            <a:off x="2571750" y="3714750"/>
            <a:ext cx="5715000" cy="4572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A14030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🤔 </a:t>
            </a:r>
            <a:r>
              <a:rPr lang="en-US" sz="1620" i="1" dirty="0">
                <a:solidFill>
                  <a:srgbClr val="A14030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Prepárate para explicar tu razonamiento.</a:t>
            </a:r>
            <a:endParaRPr lang="en-US" sz="16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b17996b-cc40-44b6-9c62-fc23b3b27a1d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6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Comprueba Tu Pensamiento</a:t>
            </a:r>
            <a:endParaRPr lang="en-US" sz="2880" dirty="0"/>
          </a:p>
        </p:txBody>
      </p:sp>
      <p:sp>
        <p:nvSpPr>
          <p:cNvPr id="3" name="1a242c9b-2aa8-432b-8804-72df074fda92-shadow"/>
          <p:cNvSpPr/>
          <p:nvPr/>
        </p:nvSpPr>
        <p:spPr>
          <a:xfrm>
            <a:off x="914400" y="1234440"/>
            <a:ext cx="7372350" cy="1143000"/>
          </a:xfrm>
          <a:prstGeom prst="roundRect">
            <a:avLst>
              <a:gd name="adj" fmla="val 10000"/>
            </a:avLst>
          </a:prstGeom>
          <a:solidFill>
            <a:srgbClr val="000000"/>
          </a:solidFill>
          <a:ln/>
        </p:spPr>
      </p:sp>
      <p:sp>
        <p:nvSpPr>
          <p:cNvPr id="4" name="1a242c9b-2aa8-432b-8804-72df074fda92"/>
          <p:cNvSpPr/>
          <p:nvPr/>
        </p:nvSpPr>
        <p:spPr>
          <a:xfrm>
            <a:off x="822960" y="1143000"/>
            <a:ext cx="7372350" cy="1143000"/>
          </a:xfrm>
          <a:prstGeom prst="roundRect">
            <a:avLst>
              <a:gd name="adj" fmla="val 10000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ctr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Cuando subes una foto a la nube, esta queda flotando como señal inalámbrica permanente en el aire.</a:t>
            </a:r>
            <a:endParaRPr lang="en-US" sz="1620" dirty="0"/>
          </a:p>
        </p:txBody>
      </p:sp>
      <p:sp>
        <p:nvSpPr>
          <p:cNvPr id="5" name="3665eb56-8dce-496d-8654-345cb0c8574e"/>
          <p:cNvSpPr/>
          <p:nvPr/>
        </p:nvSpPr>
        <p:spPr>
          <a:xfrm>
            <a:off x="2571750" y="2628900"/>
            <a:ext cx="1714500" cy="80010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45720">
            <a:solidFill>
              <a:srgbClr val="000000"/>
            </a:solidFill>
          </a:ln>
        </p:spPr>
        <p:txBody>
          <a:bodyPr wrap="square" lIns="91440" tIns="91440" rIns="91440" bIns="91440" rtlCol="0" anchor="ctr"/>
          <a:lstStyle/>
          <a:p>
            <a:pPr marL="0" indent="0" algn="ctr">
              <a:lnSpc>
                <a:spcPts val="2925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34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👍 </a:t>
            </a:r>
            <a:r>
              <a:rPr lang="en-US" sz="2340" b="1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VERDADERO</a:t>
            </a:r>
            <a:endParaRPr lang="en-US" sz="2340" dirty="0"/>
          </a:p>
        </p:txBody>
      </p:sp>
      <p:sp>
        <p:nvSpPr>
          <p:cNvPr id="6" name="2ba03b3e-a304-40b8-9da1-656883249db5"/>
          <p:cNvSpPr/>
          <p:nvPr/>
        </p:nvSpPr>
        <p:spPr>
          <a:xfrm>
            <a:off x="4857750" y="2628900"/>
            <a:ext cx="1714500" cy="80010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45720">
            <a:solidFill>
              <a:srgbClr val="2C6E49"/>
            </a:solidFill>
          </a:ln>
        </p:spPr>
        <p:txBody>
          <a:bodyPr wrap="square" lIns="91440" tIns="91440" rIns="91440" bIns="91440" rtlCol="0" anchor="ctr"/>
          <a:lstStyle/>
          <a:p>
            <a:pPr marL="0" indent="0" algn="ctr">
              <a:lnSpc>
                <a:spcPts val="2925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340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👎 </a:t>
            </a:r>
            <a:r>
              <a:rPr lang="en-US" sz="2340" b="1" dirty="0">
                <a:solidFill>
                  <a:srgbClr val="040F0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FALSO</a:t>
            </a:r>
            <a:endParaRPr lang="en-US" sz="2340" dirty="0"/>
          </a:p>
        </p:txBody>
      </p:sp>
      <p:sp>
        <p:nvSpPr>
          <p:cNvPr id="7" name="dbf54235-d134-4432-b9f0-9755f1016bc0"/>
          <p:cNvSpPr/>
          <p:nvPr/>
        </p:nvSpPr>
        <p:spPr>
          <a:xfrm>
            <a:off x="8366760" y="342900"/>
            <a:ext cx="548640" cy="54864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r">
              <a:lnSpc>
                <a:spcPts val="45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3600" dirty="0">
                <a:solidFill>
                  <a:srgbClr val="1E2D3D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✅</a:t>
            </a:r>
            <a:endParaRPr lang="en-US" sz="3600" dirty="0"/>
          </a:p>
        </p:txBody>
      </p:sp>
      <p:sp>
        <p:nvSpPr>
          <p:cNvPr id="8" name="e6592d23-102e-4436-8229-f9f8b10e4029_card"/>
          <p:cNvSpPr/>
          <p:nvPr/>
        </p:nvSpPr>
        <p:spPr>
          <a:xfrm>
            <a:off x="457200" y="3657600"/>
            <a:ext cx="8229600" cy="1131570"/>
          </a:xfrm>
          <a:prstGeom prst="roundRect">
            <a:avLst>
              <a:gd name="adj" fmla="val 8081"/>
            </a:avLst>
          </a:prstGeom>
          <a:solidFill>
            <a:srgbClr val="FAEFDA"/>
          </a:solidFill>
          <a:ln w="11430">
            <a:solidFill>
              <a:srgbClr val="573B06">
                <a:alpha val="20000"/>
              </a:srgbClr>
            </a:solidFill>
            <a:prstDash val="solid"/>
          </a:ln>
        </p:spPr>
      </p:sp>
      <p:sp>
        <p:nvSpPr>
          <p:cNvPr id="9" name="e6592d23-102e-4436-8229-f9f8b10e4029_emoji"/>
          <p:cNvSpPr/>
          <p:nvPr/>
        </p:nvSpPr>
        <p:spPr>
          <a:xfrm>
            <a:off x="571500" y="380619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🔑</a:t>
            </a:r>
            <a:endParaRPr lang="en-US" sz="2160" dirty="0"/>
          </a:p>
        </p:txBody>
      </p:sp>
      <p:sp>
        <p:nvSpPr>
          <p:cNvPr id="10" name="e6592d23-102e-4436-8229-f9f8b10e4029_text"/>
          <p:cNvSpPr/>
          <p:nvPr/>
        </p:nvSpPr>
        <p:spPr>
          <a:xfrm>
            <a:off x="937260" y="3771900"/>
            <a:ext cx="7635240" cy="902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2B4C7E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¿Por qué es así?</a:t>
            </a:r>
            <a:endParaRPr lang="en-US" sz="1440" dirty="0"/>
          </a:p>
          <a:p>
            <a:pPr marL="0" indent="0" algn="l">
              <a:lnSpc>
                <a:spcPts val="2025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573B06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Se almacena de forma física en discos duros dentro de grandes centros de datos conectados a internet.</a:t>
            </a:r>
            <a:endParaRPr lang="en-US" sz="1440" dirty="0"/>
          </a:p>
        </p:txBody>
      </p:sp>
      <p:sp>
        <p:nvSpPr>
          <p:cNvPr id="11" name="266e6ff5-2331-404b-9f0b-981a063b2ae8"/>
          <p:cNvSpPr/>
          <p:nvPr/>
        </p:nvSpPr>
        <p:spPr>
          <a:xfrm>
            <a:off x="6435090" y="2491740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2C6E49"/>
          </a:solidFill>
          <a:ln/>
        </p:spPr>
        <p:txBody>
          <a:bodyPr wrap="square" lIns="45720" tIns="45720" rIns="45720" bIns="45720" rtlCol="0" anchor="ctr"/>
          <a:lstStyle/>
          <a:p>
            <a:pPr marL="0" indent="0" algn="ctr">
              <a:lnSpc>
                <a:spcPts val="1463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170" b="1" dirty="0">
                <a:solidFill>
                  <a:srgbClr val="FFFFFF"/>
                </a:solidFill>
                <a:latin typeface="Lexie Readable" pitchFamily="34" charset="0"/>
                <a:ea typeface="Lexie Readable" pitchFamily="34" charset="-122"/>
                <a:cs typeface="Lexie Readable" pitchFamily="34" charset="-120"/>
              </a:rPr>
              <a:t>✓</a:t>
            </a:r>
            <a:endParaRPr lang="en-US" sz="11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641</Words>
  <Application>Microsoft Office PowerPoint</Application>
  <PresentationFormat>Presentación en pantalla (16:9)</PresentationFormat>
  <Paragraphs>101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Lexie Readable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Almacenamiento en la Nube</dc:title>
  <dc:subject>PptxGenJS Presentation</dc:subject>
  <dc:creator>PptxGenJS</dc:creator>
  <cp:lastModifiedBy>Cristian Humberto Porras Rodriguez</cp:lastModifiedBy>
  <cp:revision>2</cp:revision>
  <dcterms:created xsi:type="dcterms:W3CDTF">2026-09-04T01:34:56Z</dcterms:created>
  <dcterms:modified xsi:type="dcterms:W3CDTF">2026-09-04T03:38:02Z</dcterms:modified>
</cp:coreProperties>
</file>