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60"/>
    <p:restoredTop sz="94671"/>
  </p:normalViewPr>
  <p:slideViewPr>
    <p:cSldViewPr snapToGrid="0" snapToObjects="1">
      <p:cViewPr varScale="1">
        <p:scale>
          <a:sx n="203" d="100"/>
          <a:sy n="203" d="100"/>
        </p:scale>
        <p:origin x="192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EA5853-B70D-6B4A-AB9F-E1DB591CA3F1}" type="datetimeFigureOut">
              <a:rPr lang="en-US" smtClean="0"/>
              <a:t>1/22/26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B1344-7445-E34C-98C8-18D6CA7FD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832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8B1344-7445-E34C-98C8-18D6CA7FD68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593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8B1344-7445-E34C-98C8-18D6CA7FD68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576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3" Type="http://schemas.openxmlformats.org/officeDocument/2006/relationships/slide" Target="slide2.xml"/><Relationship Id="rId7" Type="http://schemas.openxmlformats.org/officeDocument/2006/relationships/slide" Target="slide6.xml"/><Relationship Id="rId12" Type="http://schemas.openxmlformats.org/officeDocument/2006/relationships/hyperlink" Target="http://DoViewPlanning.Or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5" Type="http://schemas.openxmlformats.org/officeDocument/2006/relationships/slide" Target="slide4.xml"/><Relationship Id="rId10" Type="http://schemas.openxmlformats.org/officeDocument/2006/relationships/slide" Target="slide9.xml"/><Relationship Id="rId4" Type="http://schemas.openxmlformats.org/officeDocument/2006/relationships/slide" Target="slide3.xml"/><Relationship Id="rId9" Type="http://schemas.openxmlformats.org/officeDocument/2006/relationships/slide" Target="slide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doviewplanning.org/method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DoViewPlanning.Org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DoViewPlanning.Org" TargetMode="External"/><Relationship Id="rId4" Type="http://schemas.openxmlformats.org/officeDocument/2006/relationships/hyperlink" Target="file:///claudes-constitution%2021%20jan%202026.pd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0"/>
            <a:ext cx="82296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>
                <a:solidFill>
                  <a:srgbClr val="000000"/>
                </a:solidFill>
              </a:defRPr>
            </a:pPr>
            <a:r>
              <a:rPr dirty="0"/>
              <a:t>Claude's Constitution </a:t>
            </a:r>
            <a:endParaRPr lang="en-AU" dirty="0"/>
          </a:p>
          <a:p>
            <a:pPr algn="ctr">
              <a:defRPr sz="2400">
                <a:solidFill>
                  <a:srgbClr val="000000"/>
                </a:solidFill>
              </a:defRPr>
            </a:pPr>
            <a:r>
              <a:rPr dirty="0"/>
              <a:t>DoView Outcomes Diagram</a:t>
            </a:r>
          </a:p>
        </p:txBody>
      </p:sp>
      <p:sp>
        <p:nvSpPr>
          <p:cNvPr id="3" name="Rectangle 2">
            <a:hlinkClick r:id="rId3" action="ppaction://hlinksldjump"/>
          </p:cNvPr>
          <p:cNvSpPr/>
          <p:nvPr/>
        </p:nvSpPr>
        <p:spPr>
          <a:xfrm>
            <a:off x="3749040" y="941832"/>
            <a:ext cx="201168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/>
            </a:pPr>
            <a:r>
              <a:rPr b="1" dirty="0">
                <a:solidFill>
                  <a:srgbClr val="000000"/>
                </a:solidFill>
                <a:latin typeface="Calibri"/>
              </a:rPr>
              <a:t>Final</a:t>
            </a:r>
            <a:r>
              <a:rPr dirty="0"/>
              <a:t> </a:t>
            </a:r>
            <a:r>
              <a:rPr b="1" dirty="0">
                <a:solidFill>
                  <a:srgbClr val="000000"/>
                </a:solidFill>
                <a:latin typeface="Calibri"/>
              </a:rPr>
              <a:t>Outcomes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2011680"/>
            <a:ext cx="7315200" cy="27432"/>
          </a:xfrm>
          <a:prstGeom prst="rect">
            <a:avLst/>
          </a:prstGeom>
          <a:solidFill>
            <a:srgbClr val="9696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502920" y="2350008"/>
            <a:ext cx="2377440" cy="91440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/>
            </a:pPr>
            <a:r>
              <a:rPr sz="1100" dirty="0">
                <a:solidFill>
                  <a:srgbClr val="000000"/>
                </a:solidFill>
                <a:latin typeface="Calibri"/>
              </a:rPr>
              <a:t>Honesty, Calibration, and Transparency</a:t>
            </a:r>
          </a:p>
        </p:txBody>
      </p:sp>
      <p:sp>
        <p:nvSpPr>
          <p:cNvPr id="6" name="Rectangle 5">
            <a:hlinkClick r:id="rId5" action="ppaction://hlinksldjump"/>
          </p:cNvPr>
          <p:cNvSpPr/>
          <p:nvPr/>
        </p:nvSpPr>
        <p:spPr>
          <a:xfrm>
            <a:off x="3291840" y="2350008"/>
            <a:ext cx="2377440" cy="91440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/>
            </a:pPr>
            <a:r>
              <a:rPr sz="1100" dirty="0">
                <a:solidFill>
                  <a:srgbClr val="000000"/>
                </a:solidFill>
                <a:latin typeface="Calibri"/>
              </a:rPr>
              <a:t>Helpfulness With Autonomy and Wellbeing</a:t>
            </a:r>
          </a:p>
        </p:txBody>
      </p:sp>
      <p:sp>
        <p:nvSpPr>
          <p:cNvPr id="7" name="Rectangle 6">
            <a:hlinkClick r:id="rId6" action="ppaction://hlinksldjump"/>
          </p:cNvPr>
          <p:cNvSpPr/>
          <p:nvPr/>
        </p:nvSpPr>
        <p:spPr>
          <a:xfrm>
            <a:off x="6080760" y="2350008"/>
            <a:ext cx="2377440" cy="91440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/>
            </a:pPr>
            <a:r>
              <a:rPr sz="1100" dirty="0">
                <a:solidFill>
                  <a:srgbClr val="000000"/>
                </a:solidFill>
                <a:latin typeface="Calibri"/>
              </a:rPr>
              <a:t>Broad Safety and Corrigibility Under Legitimate Oversight</a:t>
            </a:r>
          </a:p>
        </p:txBody>
      </p:sp>
      <p:sp>
        <p:nvSpPr>
          <p:cNvPr id="8" name="Rectangle 7">
            <a:hlinkClick r:id="rId7" action="ppaction://hlinksldjump"/>
          </p:cNvPr>
          <p:cNvSpPr/>
          <p:nvPr/>
        </p:nvSpPr>
        <p:spPr>
          <a:xfrm>
            <a:off x="502920" y="3675888"/>
            <a:ext cx="2377440" cy="91440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/>
            </a:pPr>
            <a:r>
              <a:rPr sz="1100" dirty="0">
                <a:solidFill>
                  <a:srgbClr val="000000"/>
                </a:solidFill>
                <a:latin typeface="Calibri"/>
              </a:rPr>
              <a:t>Hard</a:t>
            </a:r>
            <a:r>
              <a:rPr dirty="0"/>
              <a:t> </a:t>
            </a:r>
            <a:r>
              <a:rPr sz="1100" dirty="0">
                <a:solidFill>
                  <a:srgbClr val="000000"/>
                </a:solidFill>
                <a:latin typeface="Calibri"/>
              </a:rPr>
              <a:t>Constraints</a:t>
            </a:r>
            <a:r>
              <a:rPr dirty="0"/>
              <a:t> </a:t>
            </a:r>
            <a:r>
              <a:rPr sz="1100" dirty="0">
                <a:solidFill>
                  <a:srgbClr val="000000"/>
                </a:solidFill>
                <a:latin typeface="Calibri"/>
              </a:rPr>
              <a:t>and</a:t>
            </a:r>
            <a:r>
              <a:rPr dirty="0"/>
              <a:t> </a:t>
            </a:r>
            <a:r>
              <a:rPr sz="1100" dirty="0">
                <a:solidFill>
                  <a:srgbClr val="000000"/>
                </a:solidFill>
                <a:latin typeface="Calibri"/>
              </a:rPr>
              <a:t>Refusal</a:t>
            </a:r>
            <a:r>
              <a:rPr dirty="0"/>
              <a:t> </a:t>
            </a:r>
            <a:r>
              <a:rPr sz="1100" dirty="0">
                <a:solidFill>
                  <a:srgbClr val="000000"/>
                </a:solidFill>
                <a:latin typeface="Calibri"/>
              </a:rPr>
              <a:t>Backstop</a:t>
            </a:r>
          </a:p>
        </p:txBody>
      </p:sp>
      <p:sp>
        <p:nvSpPr>
          <p:cNvPr id="9" name="Rectangle 8">
            <a:hlinkClick r:id="rId8" action="ppaction://hlinksldjump"/>
          </p:cNvPr>
          <p:cNvSpPr/>
          <p:nvPr/>
        </p:nvSpPr>
        <p:spPr>
          <a:xfrm>
            <a:off x="3291840" y="3675888"/>
            <a:ext cx="2377440" cy="91440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/>
            </a:pPr>
            <a:r>
              <a:rPr sz="1100" dirty="0">
                <a:solidFill>
                  <a:srgbClr val="000000"/>
                </a:solidFill>
                <a:latin typeface="Calibri"/>
              </a:rPr>
              <a:t>Power, Legitimacy, and Checks &amp; Balances</a:t>
            </a:r>
          </a:p>
        </p:txBody>
      </p:sp>
      <p:sp>
        <p:nvSpPr>
          <p:cNvPr id="10" name="Rectangle 9">
            <a:hlinkClick r:id="rId9" action="ppaction://hlinksldjump"/>
          </p:cNvPr>
          <p:cNvSpPr/>
          <p:nvPr/>
        </p:nvSpPr>
        <p:spPr>
          <a:xfrm>
            <a:off x="6080760" y="3675888"/>
            <a:ext cx="2377440" cy="91440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/>
            </a:pPr>
            <a:r>
              <a:rPr sz="1100" dirty="0">
                <a:solidFill>
                  <a:srgbClr val="000000"/>
                </a:solidFill>
                <a:latin typeface="Calibri"/>
              </a:rPr>
              <a:t>Preserving Epistemic Autonomy (Anti-manipulation)</a:t>
            </a:r>
          </a:p>
        </p:txBody>
      </p:sp>
      <p:sp>
        <p:nvSpPr>
          <p:cNvPr id="11" name="Rectangle 10">
            <a:hlinkClick r:id="rId10" action="ppaction://hlinksldjump"/>
          </p:cNvPr>
          <p:cNvSpPr/>
          <p:nvPr/>
        </p:nvSpPr>
        <p:spPr>
          <a:xfrm>
            <a:off x="502920" y="5001768"/>
            <a:ext cx="2377440" cy="91440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/>
            </a:pPr>
            <a:r>
              <a:rPr sz="1100" dirty="0">
                <a:solidFill>
                  <a:srgbClr val="000000"/>
                </a:solidFill>
                <a:latin typeface="Calibri"/>
              </a:rPr>
              <a:t>User Wellbeing and Reliance Boundaries</a:t>
            </a:r>
          </a:p>
        </p:txBody>
      </p:sp>
      <p:sp>
        <p:nvSpPr>
          <p:cNvPr id="12" name="Rectangle 11">
            <a:hlinkClick r:id="rId11" action="ppaction://hlinksldjump"/>
          </p:cNvPr>
          <p:cNvSpPr/>
          <p:nvPr/>
        </p:nvSpPr>
        <p:spPr>
          <a:xfrm>
            <a:off x="6080760" y="5001768"/>
            <a:ext cx="2377440" cy="91440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/>
            </a:pPr>
            <a:r>
              <a:rPr sz="1100" dirty="0">
                <a:solidFill>
                  <a:srgbClr val="000000"/>
                </a:solidFill>
                <a:latin typeface="Calibri"/>
              </a:rPr>
              <a:t>Deployment Context and Principal Hierarchy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70613" y="6537960"/>
            <a:ext cx="8299067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 by </a:t>
            </a:r>
            <a:r>
              <a:rPr lang="en-AU" dirty="0"/>
              <a:t>Anthropic</a:t>
            </a:r>
            <a:r>
              <a:rPr dirty="0"/>
              <a:t> or by </a:t>
            </a:r>
            <a:r>
              <a:rPr dirty="0" err="1"/>
              <a:t>DoViewPlanning</a:t>
            </a:r>
            <a:r>
              <a:rPr dirty="0"/>
              <a:t>. Made from via AI prompt. </a:t>
            </a:r>
            <a:r>
              <a:rPr lang="en-AU" dirty="0"/>
              <a:t>Dr Paul Duignan. </a:t>
            </a:r>
            <a:r>
              <a:rPr dirty="0"/>
              <a:t>Use at own risk re IP &amp; accuracy</a:t>
            </a:r>
            <a:r>
              <a:rPr lang="en-AU" dirty="0"/>
              <a:t> /a057</a:t>
            </a:r>
            <a:r>
              <a:rPr dirty="0"/>
              <a:t>. 2026-01-21 21:57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040880" y="6089904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latin typeface="Calibri"/>
                <a:hlinkClick r:id="rId12"/>
              </a:rPr>
              <a:t>DoViewPlanning.Org</a:t>
            </a:r>
          </a:p>
        </p:txBody>
      </p:sp>
      <p:pic>
        <p:nvPicPr>
          <p:cNvPr id="16" name="Google Shape;369;p12" title="Doview new.jpeg">
            <a:extLst>
              <a:ext uri="{FF2B5EF4-FFF2-40B4-BE49-F238E27FC236}">
                <a16:creationId xmlns:a16="http://schemas.microsoft.com/office/drawing/2014/main" id="{80D7242E-3AA9-A0CD-4DA1-3B50F8125092}"/>
              </a:ext>
            </a:extLst>
          </p:cNvPr>
          <p:cNvPicPr preferRelativeResize="0"/>
          <p:nvPr/>
        </p:nvPicPr>
        <p:blipFill>
          <a:blip>
            <a:alphaModFix/>
          </a:blip>
          <a:stretch>
            <a:fillRect/>
          </a:stretch>
        </p:blipFill>
        <p:spPr>
          <a:xfrm>
            <a:off x="6877156" y="6111342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39F3D12-0ECE-3F3D-897E-EA3D4A80487C}"/>
              </a:ext>
            </a:extLst>
          </p:cNvPr>
          <p:cNvSpPr txBox="1"/>
          <p:nvPr/>
        </p:nvSpPr>
        <p:spPr>
          <a:xfrm>
            <a:off x="6772940" y="61374"/>
            <a:ext cx="2269005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</a:t>
            </a:r>
            <a:r>
              <a:rPr lang="en-AU" dirty="0"/>
              <a:t> or </a:t>
            </a:r>
            <a:r>
              <a:rPr dirty="0"/>
              <a:t>endorsed by</a:t>
            </a:r>
            <a:r>
              <a:rPr lang="en-AU" dirty="0"/>
              <a:t> </a:t>
            </a:r>
          </a:p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lang="en-AU" dirty="0"/>
              <a:t>Anthropic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/>
            </a:pPr>
            <a:r>
              <a:rPr sz="1400" dirty="0">
                <a:solidFill>
                  <a:srgbClr val="000000"/>
                </a:solidFill>
              </a:rPr>
              <a:t>Back</a:t>
            </a:r>
            <a:r>
              <a:rPr dirty="0"/>
              <a:t> </a:t>
            </a:r>
            <a:r>
              <a:rPr sz="1400" dirty="0">
                <a:solidFill>
                  <a:srgbClr val="000000"/>
                </a:solidFill>
              </a:rPr>
              <a:t>to</a:t>
            </a:r>
            <a:r>
              <a:rPr dirty="0"/>
              <a:t> </a:t>
            </a:r>
            <a:r>
              <a:rPr sz="1400" dirty="0">
                <a:solidFill>
                  <a:srgbClr val="000000"/>
                </a:solidFill>
              </a:rPr>
              <a:t>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/>
            </a:pPr>
            <a:r>
              <a:rPr dirty="0">
                <a:solidFill>
                  <a:schemeClr val="tx1"/>
                </a:solidFill>
              </a:rPr>
              <a:t>Deployment Context and Principal Hierarchy</a:t>
            </a:r>
          </a:p>
        </p:txBody>
      </p:sp>
      <p:sp>
        <p:nvSpPr>
          <p:cNvPr id="4" name="Rectangle 3"/>
          <p:cNvSpPr/>
          <p:nvPr/>
        </p:nvSpPr>
        <p:spPr>
          <a:xfrm>
            <a:off x="320040" y="3162490"/>
            <a:ext cx="1528635" cy="50292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Deployment surface recognised</a:t>
            </a:r>
          </a:p>
        </p:txBody>
      </p:sp>
      <p:sp>
        <p:nvSpPr>
          <p:cNvPr id="5" name="Rectangle 4"/>
          <p:cNvSpPr/>
          <p:nvPr/>
        </p:nvSpPr>
        <p:spPr>
          <a:xfrm>
            <a:off x="320040" y="3830002"/>
            <a:ext cx="1528635" cy="597026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Operator vs user instruction cues distinguished</a:t>
            </a:r>
          </a:p>
        </p:txBody>
      </p:sp>
      <p:sp>
        <p:nvSpPr>
          <p:cNvPr id="6" name="Right Arrow 5"/>
          <p:cNvSpPr/>
          <p:nvPr/>
        </p:nvSpPr>
        <p:spPr>
          <a:xfrm>
            <a:off x="1994979" y="3694176"/>
            <a:ext cx="201168" cy="201168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2342451" y="2781681"/>
            <a:ext cx="1877885" cy="50292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Trust level for purported-operator content set</a:t>
            </a:r>
          </a:p>
        </p:txBody>
      </p:sp>
      <p:sp>
        <p:nvSpPr>
          <p:cNvPr id="8" name="Rectangle 7"/>
          <p:cNvSpPr/>
          <p:nvPr/>
        </p:nvSpPr>
        <p:spPr>
          <a:xfrm>
            <a:off x="2342451" y="3449193"/>
            <a:ext cx="1877885" cy="597026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“Unlock non-default behaviours” treated as high risk</a:t>
            </a:r>
          </a:p>
        </p:txBody>
      </p:sp>
      <p:sp>
        <p:nvSpPr>
          <p:cNvPr id="9" name="Rectangle 8"/>
          <p:cNvSpPr/>
          <p:nvPr/>
        </p:nvSpPr>
        <p:spPr>
          <a:xfrm>
            <a:off x="2342451" y="4210811"/>
            <a:ext cx="1877885" cy="597026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“More conservative/safer” instructions treated as lower risk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4366640" y="3694176"/>
            <a:ext cx="201168" cy="201168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714112" y="2875787"/>
            <a:ext cx="1808035" cy="50292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Context-sensitive compliance chosen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714112" y="3543299"/>
            <a:ext cx="1808035" cy="50292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Extra caution applied in ambiguous authority cases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14112" y="4210811"/>
            <a:ext cx="1808035" cy="50292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Refusal/deferral used when needed</a:t>
            </a:r>
          </a:p>
        </p:txBody>
      </p:sp>
      <p:sp>
        <p:nvSpPr>
          <p:cNvPr id="14" name="Right Arrow 13"/>
          <p:cNvSpPr/>
          <p:nvPr/>
        </p:nvSpPr>
        <p:spPr>
          <a:xfrm>
            <a:off x="6668451" y="3694176"/>
            <a:ext cx="201168" cy="201168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015923" y="2979612"/>
            <a:ext cx="1808035" cy="685798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 dirty="0" err="1">
                <a:solidFill>
                  <a:srgbClr val="000000"/>
                </a:solidFill>
                <a:latin typeface="Calibri"/>
              </a:rPr>
              <a:t>Behaviour</a:t>
            </a:r>
            <a:r>
              <a:rPr sz="1100" b="1" dirty="0">
                <a:solidFill>
                  <a:srgbClr val="000000"/>
                </a:solidFill>
                <a:latin typeface="Calibri"/>
              </a:rPr>
              <a:t> adapted appropriately to context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015923" y="3830001"/>
            <a:ext cx="1808035" cy="883729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 dirty="0">
                <a:solidFill>
                  <a:srgbClr val="000000"/>
                </a:solidFill>
                <a:latin typeface="Calibri"/>
              </a:rPr>
              <a:t>Misuse-resistance increased without needless paternalism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132320" y="612648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>
                <a:solidFill>
                  <a:srgbClr val="0066CC"/>
                </a:solidFill>
                <a:latin typeface="Calibri"/>
                <a:hlinkClick r:id="rId3"/>
              </a:rPr>
              <a:t>DoViewPlanning.Org</a:t>
            </a:r>
          </a:p>
        </p:txBody>
      </p:sp>
      <p:pic>
        <p:nvPicPr>
          <p:cNvPr id="20" name="Google Shape;369;p12" title="Doview new.jpeg">
            <a:extLst>
              <a:ext uri="{FF2B5EF4-FFF2-40B4-BE49-F238E27FC236}">
                <a16:creationId xmlns:a16="http://schemas.microsoft.com/office/drawing/2014/main" id="{145FA780-0622-F90A-B349-E613D67C6991}"/>
              </a:ext>
            </a:extLst>
          </p:cNvPr>
          <p:cNvPicPr preferRelativeResize="0"/>
          <p:nvPr/>
        </p:nvPicPr>
        <p:blipFill>
          <a:blip>
            <a:alphaModFix/>
          </a:blip>
          <a:stretch>
            <a:fillRect/>
          </a:stretch>
        </p:blipFill>
        <p:spPr>
          <a:xfrm>
            <a:off x="6877156" y="6111342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1355AC96-3C7A-6475-7A66-1AEE71D5D8EA}"/>
              </a:ext>
            </a:extLst>
          </p:cNvPr>
          <p:cNvSpPr txBox="1"/>
          <p:nvPr/>
        </p:nvSpPr>
        <p:spPr>
          <a:xfrm>
            <a:off x="6772940" y="61374"/>
            <a:ext cx="2269005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</a:t>
            </a:r>
            <a:r>
              <a:rPr lang="en-AU" dirty="0"/>
              <a:t> or </a:t>
            </a:r>
            <a:r>
              <a:rPr dirty="0"/>
              <a:t>endorsed by</a:t>
            </a:r>
            <a:r>
              <a:rPr lang="en-AU" dirty="0"/>
              <a:t> </a:t>
            </a:r>
          </a:p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lang="en-AU" dirty="0"/>
              <a:t>Anthropic</a:t>
            </a:r>
            <a:endParaRPr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A8E6EF2-0FC4-F22E-6FA4-6DC355FA0722}"/>
              </a:ext>
            </a:extLst>
          </p:cNvPr>
          <p:cNvSpPr txBox="1"/>
          <p:nvPr/>
        </p:nvSpPr>
        <p:spPr>
          <a:xfrm>
            <a:off x="570613" y="6537960"/>
            <a:ext cx="8299067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 by </a:t>
            </a:r>
            <a:r>
              <a:rPr lang="en-AU" dirty="0"/>
              <a:t>Anthropic</a:t>
            </a:r>
            <a:r>
              <a:rPr dirty="0"/>
              <a:t> or by </a:t>
            </a:r>
            <a:r>
              <a:rPr dirty="0" err="1"/>
              <a:t>DoViewPlanning</a:t>
            </a:r>
            <a:r>
              <a:rPr dirty="0"/>
              <a:t>. Made from via AI prompt. </a:t>
            </a:r>
            <a:r>
              <a:rPr lang="en-AU" dirty="0"/>
              <a:t>Dr Paul Duignan. </a:t>
            </a:r>
            <a:r>
              <a:rPr dirty="0"/>
              <a:t>Use at own risk re IP &amp; accuracy</a:t>
            </a:r>
            <a:r>
              <a:rPr lang="en-AU" dirty="0"/>
              <a:t> /a057</a:t>
            </a:r>
            <a:r>
              <a:rPr dirty="0"/>
              <a:t>. 2026-01-21 21:57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332545" y="198537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/>
            </a:pPr>
            <a:r>
              <a:rPr sz="1400" dirty="0">
                <a:solidFill>
                  <a:srgbClr val="000000"/>
                </a:solidFill>
              </a:rPr>
              <a:t>Back</a:t>
            </a:r>
            <a:r>
              <a:rPr dirty="0"/>
              <a:t> </a:t>
            </a:r>
            <a:r>
              <a:rPr sz="1400" dirty="0">
                <a:solidFill>
                  <a:srgbClr val="000000"/>
                </a:solidFill>
              </a:rPr>
              <a:t>to</a:t>
            </a:r>
            <a:r>
              <a:rPr dirty="0"/>
              <a:t> </a:t>
            </a:r>
            <a:r>
              <a:rPr sz="1400" dirty="0">
                <a:solidFill>
                  <a:srgbClr val="000000"/>
                </a:solidFill>
              </a:rPr>
              <a:t>Overview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77724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200"/>
            </a:pPr>
            <a:r>
              <a:t>What is a DoView?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463040"/>
            <a:ext cx="7863840" cy="4770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rPr dirty="0"/>
              <a:t>A DoView is a new type of diagram used to clarify the underlying ‘This-Then’ logic behind any issue. For example, in strategy and planning, all planning approaches are based on assumptions such as: if we do THIS, THEN that will happen.</a:t>
            </a:r>
            <a:br>
              <a:rPr dirty="0"/>
            </a:br>
            <a:br>
              <a:rPr dirty="0"/>
            </a:br>
            <a:r>
              <a:rPr dirty="0"/>
              <a:t>A DoView makes these assumptions explicit, allowing them to be examined, evaluated and used to make better strategic decisions. A DoView works as a shared thinking tool, helping teams align their mental models about objectives. In planning, </a:t>
            </a:r>
            <a:r>
              <a:rPr dirty="0" err="1"/>
              <a:t>DoViews</a:t>
            </a:r>
            <a:r>
              <a:rPr dirty="0"/>
              <a:t> assist with prioritizing outcomes, placing indicators next to the boxes they measure, aligning activities with outcomes, measuring performance, evaluating impact, and guiding improvement efforts.</a:t>
            </a:r>
            <a:br>
              <a:rPr dirty="0"/>
            </a:br>
            <a:br>
              <a:rPr dirty="0"/>
            </a:br>
            <a:r>
              <a:rPr dirty="0" err="1"/>
              <a:t>DoViews</a:t>
            </a:r>
            <a:r>
              <a:rPr dirty="0"/>
              <a:t> can also analyze any document that is being used to think strategically about taking action—it surfaces the implicit ‘This-Then’ claims. For example, a DoView of a scientific paper reveals its 'This-Then' claims. Find how to use  </a:t>
            </a:r>
            <a:r>
              <a:rPr dirty="0" err="1"/>
              <a:t>DoViews</a:t>
            </a:r>
            <a:r>
              <a:rPr dirty="0"/>
              <a:t> at </a:t>
            </a:r>
            <a:r>
              <a:rPr dirty="0">
                <a:hlinkClick r:id="rId3"/>
              </a:rPr>
              <a:t>DoViewPlanning.Org/Method</a:t>
            </a:r>
            <a:r>
              <a:rPr dirty="0"/>
              <a:t>. </a:t>
            </a:r>
            <a:r>
              <a:rPr dirty="0" err="1"/>
              <a:t>DoViewing</a:t>
            </a:r>
            <a:r>
              <a:rPr dirty="0"/>
              <a:t> a document highlights its implications for action.</a:t>
            </a:r>
            <a:br>
              <a:rPr dirty="0"/>
            </a:br>
            <a:br>
              <a:rPr dirty="0"/>
            </a:br>
            <a:r>
              <a:rPr dirty="0"/>
              <a:t>To generate a DoView about anything, visit DoViewPlanning.Org for the free AI DoView Drawing Prompt (ChatGPT). </a:t>
            </a:r>
            <a:r>
              <a:rPr dirty="0" err="1"/>
              <a:t>DoViews</a:t>
            </a:r>
            <a:r>
              <a:rPr dirty="0"/>
              <a:t> are powerful for summarizing any complex content and accelerating understanding prior to taking any type of action in the world.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32320" y="612648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>
                <a:solidFill>
                  <a:srgbClr val="0066CC"/>
                </a:solidFill>
                <a:latin typeface="Calibri"/>
                <a:hlinkClick r:id="rId4"/>
              </a:rPr>
              <a:t>DoViewPlanning.Org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F3EAC1E-F9AB-5210-DD68-171BE998D9CF}"/>
              </a:ext>
            </a:extLst>
          </p:cNvPr>
          <p:cNvSpPr txBox="1"/>
          <p:nvPr/>
        </p:nvSpPr>
        <p:spPr>
          <a:xfrm>
            <a:off x="1024263" y="6537960"/>
            <a:ext cx="7845417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 by </a:t>
            </a:r>
            <a:r>
              <a:rPr lang="en-AU" dirty="0"/>
              <a:t>Anthropic</a:t>
            </a:r>
            <a:r>
              <a:rPr dirty="0"/>
              <a:t> or by </a:t>
            </a:r>
            <a:r>
              <a:rPr dirty="0" err="1"/>
              <a:t>DoViewPlanning</a:t>
            </a:r>
            <a:r>
              <a:rPr dirty="0"/>
              <a:t>. Made from user-provided info via AI prompt. Use at own risk re IP &amp; accuracy. 2026-01-21 21:57</a:t>
            </a:r>
          </a:p>
        </p:txBody>
      </p:sp>
      <p:pic>
        <p:nvPicPr>
          <p:cNvPr id="8" name="Google Shape;369;p12" title="Doview new.jpeg">
            <a:extLst>
              <a:ext uri="{FF2B5EF4-FFF2-40B4-BE49-F238E27FC236}">
                <a16:creationId xmlns:a16="http://schemas.microsoft.com/office/drawing/2014/main" id="{DA52C7AA-C0F0-FFE4-F177-278462ADBEE1}"/>
              </a:ext>
            </a:extLst>
          </p:cNvPr>
          <p:cNvPicPr preferRelativeResize="0"/>
          <p:nvPr/>
        </p:nvPicPr>
        <p:blipFill>
          <a:blip>
            <a:alphaModFix/>
          </a:blip>
          <a:stretch>
            <a:fillRect/>
          </a:stretch>
        </p:blipFill>
        <p:spPr>
          <a:xfrm>
            <a:off x="6877156" y="6111342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82C3FF5-A742-E99E-147E-1505C022AC3E}"/>
              </a:ext>
            </a:extLst>
          </p:cNvPr>
          <p:cNvSpPr txBox="1"/>
          <p:nvPr/>
        </p:nvSpPr>
        <p:spPr>
          <a:xfrm>
            <a:off x="6772940" y="61374"/>
            <a:ext cx="2269005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</a:t>
            </a:r>
            <a:r>
              <a:rPr lang="en-AU" dirty="0"/>
              <a:t> or </a:t>
            </a:r>
            <a:r>
              <a:rPr dirty="0"/>
              <a:t>endorsed by</a:t>
            </a:r>
            <a:r>
              <a:rPr lang="en-AU" dirty="0"/>
              <a:t> </a:t>
            </a:r>
          </a:p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lang="en-AU" dirty="0"/>
              <a:t>Anthropic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3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/>
            </a:pPr>
            <a:r>
              <a:rPr sz="1400" dirty="0">
                <a:solidFill>
                  <a:srgbClr val="000000"/>
                </a:solidFill>
              </a:rPr>
              <a:t>Back</a:t>
            </a:r>
            <a:r>
              <a:rPr dirty="0"/>
              <a:t> </a:t>
            </a:r>
            <a:r>
              <a:rPr sz="1400" dirty="0">
                <a:solidFill>
                  <a:srgbClr val="000000"/>
                </a:solidFill>
              </a:rPr>
              <a:t>to</a:t>
            </a:r>
            <a:r>
              <a:rPr dirty="0"/>
              <a:t> </a:t>
            </a:r>
            <a:r>
              <a:rPr sz="1400" dirty="0">
                <a:solidFill>
                  <a:srgbClr val="000000"/>
                </a:solidFill>
              </a:rPr>
              <a:t>Overview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Sources Used For This DoView (AI-generated – check independently)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554480"/>
            <a:ext cx="35661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/>
            </a:pPr>
            <a:r>
              <a:rPr dirty="0"/>
              <a:t>• User-provided PDF: Claude’s Constitution (uploaded in this chat)</a:t>
            </a:r>
            <a:r>
              <a:rPr sz="1100" dirty="0">
                <a:solidFill>
                  <a:srgbClr val="0066CC"/>
                </a:solidFill>
                <a:hlinkClick r:id="rId4"/>
              </a:rPr>
              <a:t>
file:///claudes-constitution%2021%20jan%202026.pdf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32320" y="612648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>
                <a:solidFill>
                  <a:srgbClr val="0066CC"/>
                </a:solidFill>
                <a:latin typeface="Calibri"/>
                <a:hlinkClick r:id="rId5"/>
              </a:rPr>
              <a:t>DoViewPlanning.Org</a:t>
            </a:r>
          </a:p>
        </p:txBody>
      </p:sp>
      <p:pic>
        <p:nvPicPr>
          <p:cNvPr id="8" name="Google Shape;369;p12" title="Doview new.jpeg">
            <a:extLst>
              <a:ext uri="{FF2B5EF4-FFF2-40B4-BE49-F238E27FC236}">
                <a16:creationId xmlns:a16="http://schemas.microsoft.com/office/drawing/2014/main" id="{958E6E9F-04DD-0C09-9986-01560625FF7A}"/>
              </a:ext>
            </a:extLst>
          </p:cNvPr>
          <p:cNvPicPr preferRelativeResize="0"/>
          <p:nvPr/>
        </p:nvPicPr>
        <p:blipFill>
          <a:blip>
            <a:alphaModFix/>
          </a:blip>
          <a:stretch>
            <a:fillRect/>
          </a:stretch>
        </p:blipFill>
        <p:spPr>
          <a:xfrm>
            <a:off x="6877156" y="6111342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C57B250-DE2B-283B-4840-C05359A3021C}"/>
              </a:ext>
            </a:extLst>
          </p:cNvPr>
          <p:cNvSpPr txBox="1"/>
          <p:nvPr/>
        </p:nvSpPr>
        <p:spPr>
          <a:xfrm>
            <a:off x="6772940" y="61374"/>
            <a:ext cx="2269005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</a:t>
            </a:r>
            <a:r>
              <a:rPr lang="en-AU" dirty="0"/>
              <a:t> or </a:t>
            </a:r>
            <a:r>
              <a:rPr dirty="0"/>
              <a:t>endorsed by</a:t>
            </a:r>
            <a:r>
              <a:rPr lang="en-AU" dirty="0"/>
              <a:t> </a:t>
            </a:r>
          </a:p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lang="en-AU" dirty="0"/>
              <a:t>Anthropic</a:t>
            </a:r>
            <a:endParaRPr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E6A7326-B8D0-4D39-20C9-742624213BDA}"/>
              </a:ext>
            </a:extLst>
          </p:cNvPr>
          <p:cNvSpPr txBox="1"/>
          <p:nvPr/>
        </p:nvSpPr>
        <p:spPr>
          <a:xfrm>
            <a:off x="570613" y="6537960"/>
            <a:ext cx="8299067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 by </a:t>
            </a:r>
            <a:r>
              <a:rPr lang="en-AU" dirty="0"/>
              <a:t>Anthropic</a:t>
            </a:r>
            <a:r>
              <a:rPr dirty="0"/>
              <a:t> or by </a:t>
            </a:r>
            <a:r>
              <a:rPr dirty="0" err="1"/>
              <a:t>DoViewPlanning</a:t>
            </a:r>
            <a:r>
              <a:rPr dirty="0"/>
              <a:t>. Made from via AI prompt. </a:t>
            </a:r>
            <a:r>
              <a:rPr lang="en-AU" dirty="0"/>
              <a:t>Dr Paul Duignan. </a:t>
            </a:r>
            <a:r>
              <a:rPr dirty="0"/>
              <a:t>Use at own risk re IP &amp; accuracy</a:t>
            </a:r>
            <a:r>
              <a:rPr lang="en-AU" dirty="0"/>
              <a:t> /a057</a:t>
            </a:r>
            <a:r>
              <a:rPr dirty="0"/>
              <a:t>. 2026-01-21 21:57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/>
            </a:pPr>
            <a:r>
              <a:rPr sz="1400" dirty="0">
                <a:solidFill>
                  <a:srgbClr val="000000"/>
                </a:solidFill>
              </a:rPr>
              <a:t>Back</a:t>
            </a:r>
            <a:r>
              <a:rPr dirty="0"/>
              <a:t> </a:t>
            </a:r>
            <a:r>
              <a:rPr sz="1400" dirty="0">
                <a:solidFill>
                  <a:srgbClr val="000000"/>
                </a:solidFill>
              </a:rPr>
              <a:t>to</a:t>
            </a:r>
            <a:r>
              <a:rPr dirty="0"/>
              <a:t> </a:t>
            </a:r>
            <a:r>
              <a:rPr sz="1400" dirty="0">
                <a:solidFill>
                  <a:srgbClr val="000000"/>
                </a:solidFill>
              </a:rPr>
              <a:t>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45820"/>
            <a:ext cx="8229600" cy="41148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/>
            </a:pPr>
            <a:r>
              <a:rPr sz="2000" b="1" dirty="0">
                <a:solidFill>
                  <a:srgbClr val="000000"/>
                </a:solidFill>
                <a:latin typeface="Calibri"/>
              </a:rPr>
              <a:t>Final</a:t>
            </a:r>
            <a:r>
              <a:rPr dirty="0"/>
              <a:t> </a:t>
            </a:r>
            <a:r>
              <a:rPr sz="2000" b="1" dirty="0">
                <a:solidFill>
                  <a:srgbClr val="000000"/>
                </a:solidFill>
                <a:latin typeface="Calibri"/>
              </a:rPr>
              <a:t>Outcomes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508760"/>
            <a:ext cx="7772400" cy="5029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600" b="0">
                <a:solidFill>
                  <a:srgbClr val="000000"/>
                </a:solidFill>
                <a:latin typeface="Calibri"/>
              </a:rPr>
              <a:t>Users’ legitimate goals advanced safely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1508760"/>
            <a:ext cx="7772400" cy="27432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685800" y="2084832"/>
            <a:ext cx="7772400" cy="5029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600" b="0">
                <a:solidFill>
                  <a:srgbClr val="000000"/>
                </a:solidFill>
                <a:latin typeface="Calibri"/>
              </a:rPr>
              <a:t>Truthful, calibrated, non-deceptive assistance delivered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" y="2084832"/>
            <a:ext cx="7772400" cy="27432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5800" y="2660904"/>
            <a:ext cx="7772400" cy="5029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600" b="0">
                <a:solidFill>
                  <a:srgbClr val="000000"/>
                </a:solidFill>
                <a:latin typeface="Calibri"/>
              </a:rPr>
              <a:t>User agency and epistemic autonomy protected</a:t>
            </a:r>
          </a:p>
        </p:txBody>
      </p:sp>
      <p:sp>
        <p:nvSpPr>
          <p:cNvPr id="9" name="Rectangle 8"/>
          <p:cNvSpPr/>
          <p:nvPr/>
        </p:nvSpPr>
        <p:spPr>
          <a:xfrm>
            <a:off x="685800" y="2660904"/>
            <a:ext cx="7772400" cy="27432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685800" y="3236976"/>
            <a:ext cx="7772400" cy="5029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600" b="0">
                <a:solidFill>
                  <a:srgbClr val="000000"/>
                </a:solidFill>
                <a:latin typeface="Calibri"/>
              </a:rPr>
              <a:t>Catastrophic / irreversible harms avoided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85800" y="3236976"/>
            <a:ext cx="7772400" cy="27432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5800" y="3813048"/>
            <a:ext cx="7772400" cy="5029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600" b="0">
                <a:solidFill>
                  <a:srgbClr val="000000"/>
                </a:solidFill>
                <a:latin typeface="Calibri"/>
              </a:rPr>
              <a:t>Legitimate human oversight of AI preserved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85800" y="3813048"/>
            <a:ext cx="7772400" cy="27432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685800" y="4389120"/>
            <a:ext cx="7772400" cy="5029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600" b="0">
                <a:solidFill>
                  <a:srgbClr val="000000"/>
                </a:solidFill>
                <a:latin typeface="Calibri"/>
              </a:rPr>
              <a:t>Problematic concentrations of power resisted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85800" y="4389120"/>
            <a:ext cx="7772400" cy="27432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685800" y="4965192"/>
            <a:ext cx="7772400" cy="5029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600" b="0">
                <a:solidFill>
                  <a:srgbClr val="000000"/>
                </a:solidFill>
                <a:latin typeface="Calibri"/>
              </a:rPr>
              <a:t>Healthy information ecosystem strengthened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85800" y="4965192"/>
            <a:ext cx="7772400" cy="27432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685800" y="5541264"/>
            <a:ext cx="7772400" cy="5029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600" b="0">
                <a:solidFill>
                  <a:srgbClr val="000000"/>
                </a:solidFill>
                <a:latin typeface="Calibri"/>
              </a:rPr>
              <a:t>User wellbeing supported without fostering unhealthy reliance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5800" y="5541264"/>
            <a:ext cx="7772400" cy="27432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7132320" y="612648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>
                <a:solidFill>
                  <a:srgbClr val="0066CC"/>
                </a:solidFill>
                <a:latin typeface="Calibri"/>
                <a:hlinkClick r:id="rId3"/>
              </a:rPr>
              <a:t>DoViewPlanning.Org</a:t>
            </a:r>
          </a:p>
        </p:txBody>
      </p:sp>
      <p:pic>
        <p:nvPicPr>
          <p:cNvPr id="23" name="Google Shape;369;p12" title="Doview new.jpeg">
            <a:extLst>
              <a:ext uri="{FF2B5EF4-FFF2-40B4-BE49-F238E27FC236}">
                <a16:creationId xmlns:a16="http://schemas.microsoft.com/office/drawing/2014/main" id="{12E602A9-F5ED-324D-326E-06610B7F6E6C}"/>
              </a:ext>
            </a:extLst>
          </p:cNvPr>
          <p:cNvPicPr preferRelativeResize="0"/>
          <p:nvPr/>
        </p:nvPicPr>
        <p:blipFill>
          <a:blip>
            <a:alphaModFix/>
          </a:blip>
          <a:stretch>
            <a:fillRect/>
          </a:stretch>
        </p:blipFill>
        <p:spPr>
          <a:xfrm>
            <a:off x="6877156" y="6111342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535C900E-85CF-70E7-8BBF-A8501F57DC89}"/>
              </a:ext>
            </a:extLst>
          </p:cNvPr>
          <p:cNvSpPr txBox="1"/>
          <p:nvPr/>
        </p:nvSpPr>
        <p:spPr>
          <a:xfrm>
            <a:off x="6772940" y="61374"/>
            <a:ext cx="2269005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</a:t>
            </a:r>
            <a:r>
              <a:rPr lang="en-AU" dirty="0"/>
              <a:t> or </a:t>
            </a:r>
            <a:r>
              <a:rPr dirty="0"/>
              <a:t>endorsed by</a:t>
            </a:r>
            <a:r>
              <a:rPr lang="en-AU" dirty="0"/>
              <a:t> </a:t>
            </a:r>
          </a:p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lang="en-AU" dirty="0"/>
              <a:t>Anthropic</a:t>
            </a:r>
            <a:endParaRPr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E45BA39-7CC9-ADA3-A692-C10852CC9844}"/>
              </a:ext>
            </a:extLst>
          </p:cNvPr>
          <p:cNvSpPr txBox="1"/>
          <p:nvPr/>
        </p:nvSpPr>
        <p:spPr>
          <a:xfrm>
            <a:off x="570613" y="6537960"/>
            <a:ext cx="8299067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 by </a:t>
            </a:r>
            <a:r>
              <a:rPr lang="en-AU" dirty="0"/>
              <a:t>Anthropic</a:t>
            </a:r>
            <a:r>
              <a:rPr dirty="0"/>
              <a:t> or by </a:t>
            </a:r>
            <a:r>
              <a:rPr dirty="0" err="1"/>
              <a:t>DoViewPlanning</a:t>
            </a:r>
            <a:r>
              <a:rPr dirty="0"/>
              <a:t>. Made from via AI prompt. </a:t>
            </a:r>
            <a:r>
              <a:rPr lang="en-AU" dirty="0"/>
              <a:t>Dr Paul Duignan. </a:t>
            </a:r>
            <a:r>
              <a:rPr dirty="0"/>
              <a:t>Use at own risk re IP &amp; accuracy</a:t>
            </a:r>
            <a:r>
              <a:rPr lang="en-AU" dirty="0"/>
              <a:t> /a057</a:t>
            </a:r>
            <a:r>
              <a:rPr dirty="0"/>
              <a:t>. 2026-01-21 21:57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/>
            </a:pPr>
            <a:r>
              <a:rPr sz="1400" dirty="0">
                <a:solidFill>
                  <a:srgbClr val="000000"/>
                </a:solidFill>
              </a:rPr>
              <a:t>Back</a:t>
            </a:r>
            <a:r>
              <a:rPr dirty="0"/>
              <a:t> </a:t>
            </a:r>
            <a:r>
              <a:rPr sz="1400" dirty="0">
                <a:solidFill>
                  <a:srgbClr val="000000"/>
                </a:solidFill>
              </a:rPr>
              <a:t>to</a:t>
            </a:r>
            <a:r>
              <a:rPr dirty="0"/>
              <a:t> </a:t>
            </a:r>
            <a:r>
              <a:rPr sz="1400" dirty="0">
                <a:solidFill>
                  <a:srgbClr val="000000"/>
                </a:solidFill>
              </a:rPr>
              <a:t>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/>
            </a:pPr>
            <a:r>
              <a:rPr dirty="0">
                <a:solidFill>
                  <a:schemeClr val="tx1"/>
                </a:solidFill>
              </a:rPr>
              <a:t>Honesty, Calibration, and Transparency</a:t>
            </a:r>
          </a:p>
        </p:txBody>
      </p:sp>
      <p:sp>
        <p:nvSpPr>
          <p:cNvPr id="4" name="Rectangle 3"/>
          <p:cNvSpPr/>
          <p:nvPr/>
        </p:nvSpPr>
        <p:spPr>
          <a:xfrm>
            <a:off x="320040" y="2447924"/>
            <a:ext cx="1168823" cy="549974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Truth tracked internally</a:t>
            </a:r>
          </a:p>
        </p:txBody>
      </p:sp>
      <p:sp>
        <p:nvSpPr>
          <p:cNvPr id="5" name="Rectangle 4"/>
          <p:cNvSpPr/>
          <p:nvPr/>
        </p:nvSpPr>
        <p:spPr>
          <a:xfrm>
            <a:off x="320040" y="3162490"/>
            <a:ext cx="1168823" cy="50292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Uncertainty noticed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" y="3830002"/>
            <a:ext cx="1168823" cy="50292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Evidence gaps identified</a:t>
            </a:r>
          </a:p>
        </p:txBody>
      </p:sp>
      <p:sp>
        <p:nvSpPr>
          <p:cNvPr id="7" name="Rectangle 6"/>
          <p:cNvSpPr/>
          <p:nvPr/>
        </p:nvSpPr>
        <p:spPr>
          <a:xfrm>
            <a:off x="320040" y="4497514"/>
            <a:ext cx="1168823" cy="597026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Conflicts/</a:t>
            </a:r>
            <a:endParaRPr lang="en-AU" sz="1100" b="0" dirty="0">
              <a:solidFill>
                <a:srgbClr val="000000"/>
              </a:solidFill>
              <a:latin typeface="Calibri"/>
            </a:endParaRPr>
          </a:p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inconsistencies flagged</a:t>
            </a:r>
          </a:p>
        </p:txBody>
      </p:sp>
      <p:sp>
        <p:nvSpPr>
          <p:cNvPr id="8" name="Right Arrow 7"/>
          <p:cNvSpPr/>
          <p:nvPr/>
        </p:nvSpPr>
        <p:spPr>
          <a:xfrm>
            <a:off x="1635167" y="3694176"/>
            <a:ext cx="201168" cy="201168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1982639" y="2676528"/>
            <a:ext cx="1029123" cy="702179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Claims scoped to what is believed true</a:t>
            </a:r>
          </a:p>
        </p:txBody>
      </p:sp>
      <p:sp>
        <p:nvSpPr>
          <p:cNvPr id="10" name="Rectangle 9"/>
          <p:cNvSpPr/>
          <p:nvPr/>
        </p:nvSpPr>
        <p:spPr>
          <a:xfrm>
            <a:off x="1982639" y="3543299"/>
            <a:ext cx="1029123" cy="597026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Confidence levels calibrated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982639" y="4304916"/>
            <a:ext cx="1029123" cy="597025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Uncertainties acknowledged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3158066" y="3694176"/>
            <a:ext cx="201168" cy="201168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505538" y="2353818"/>
            <a:ext cx="959273" cy="597026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Clear wording chosen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505538" y="3115436"/>
            <a:ext cx="959273" cy="597026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Context and assumptions stated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505538" y="3877054"/>
            <a:ext cx="959273" cy="709806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Misleading implications avoided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505538" y="4739636"/>
            <a:ext cx="959273" cy="709807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Limits stated early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4611115" y="3694176"/>
            <a:ext cx="201168" cy="201168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4958587" y="2570479"/>
            <a:ext cx="1029123" cy="808228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No hidden agenda maintained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958587" y="3543298"/>
            <a:ext cx="1029123" cy="655575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Non-deceptive framing used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958587" y="4371333"/>
            <a:ext cx="1029123" cy="597026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Legitimate persuasion only used</a:t>
            </a:r>
          </a:p>
        </p:txBody>
      </p:sp>
      <p:sp>
        <p:nvSpPr>
          <p:cNvPr id="21" name="Right Arrow 20"/>
          <p:cNvSpPr/>
          <p:nvPr/>
        </p:nvSpPr>
        <p:spPr>
          <a:xfrm>
            <a:off x="6134014" y="3694176"/>
            <a:ext cx="201168" cy="201168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6481486" y="2798635"/>
            <a:ext cx="959273" cy="808228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User epistemic autonomy protected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81486" y="3771455"/>
            <a:ext cx="959273" cy="1019429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User decisions supported without manipulation</a:t>
            </a:r>
          </a:p>
        </p:txBody>
      </p:sp>
      <p:sp>
        <p:nvSpPr>
          <p:cNvPr id="24" name="Right Arrow 23"/>
          <p:cNvSpPr/>
          <p:nvPr/>
        </p:nvSpPr>
        <p:spPr>
          <a:xfrm>
            <a:off x="7587063" y="3694176"/>
            <a:ext cx="201168" cy="201168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ectangle 24"/>
          <p:cNvSpPr/>
          <p:nvPr/>
        </p:nvSpPr>
        <p:spPr>
          <a:xfrm>
            <a:off x="7934535" y="3231260"/>
            <a:ext cx="1026585" cy="1106868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 dirty="0">
                <a:solidFill>
                  <a:srgbClr val="000000"/>
                </a:solidFill>
                <a:latin typeface="Calibri"/>
              </a:rPr>
              <a:t>High-trust interaction norms sustained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132320" y="612648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>
                <a:solidFill>
                  <a:srgbClr val="0066CC"/>
                </a:solidFill>
                <a:latin typeface="Calibri"/>
                <a:hlinkClick r:id="rId3"/>
              </a:rPr>
              <a:t>DoViewPlanning.Org</a:t>
            </a:r>
          </a:p>
        </p:txBody>
      </p:sp>
      <p:pic>
        <p:nvPicPr>
          <p:cNvPr id="29" name="Google Shape;369;p12" title="Doview new.jpeg">
            <a:extLst>
              <a:ext uri="{FF2B5EF4-FFF2-40B4-BE49-F238E27FC236}">
                <a16:creationId xmlns:a16="http://schemas.microsoft.com/office/drawing/2014/main" id="{8C8A869E-58AC-503E-73B3-FC8EE9904EAA}"/>
              </a:ext>
            </a:extLst>
          </p:cNvPr>
          <p:cNvPicPr preferRelativeResize="0"/>
          <p:nvPr/>
        </p:nvPicPr>
        <p:blipFill>
          <a:blip>
            <a:alphaModFix/>
          </a:blip>
          <a:stretch>
            <a:fillRect/>
          </a:stretch>
        </p:blipFill>
        <p:spPr>
          <a:xfrm>
            <a:off x="6877156" y="6111342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D22CFCAF-1B98-7B4A-D14E-51AE67465C47}"/>
              </a:ext>
            </a:extLst>
          </p:cNvPr>
          <p:cNvSpPr txBox="1"/>
          <p:nvPr/>
        </p:nvSpPr>
        <p:spPr>
          <a:xfrm>
            <a:off x="6772940" y="61374"/>
            <a:ext cx="2269005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</a:t>
            </a:r>
            <a:r>
              <a:rPr lang="en-AU" dirty="0"/>
              <a:t> or </a:t>
            </a:r>
            <a:r>
              <a:rPr dirty="0"/>
              <a:t>endorsed by</a:t>
            </a:r>
            <a:r>
              <a:rPr lang="en-AU" dirty="0"/>
              <a:t> </a:t>
            </a:r>
          </a:p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lang="en-AU" dirty="0"/>
              <a:t>Anthropic</a:t>
            </a:r>
            <a:endParaRPr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2F70E43-82BC-A926-D543-12322C06F92B}"/>
              </a:ext>
            </a:extLst>
          </p:cNvPr>
          <p:cNvSpPr txBox="1"/>
          <p:nvPr/>
        </p:nvSpPr>
        <p:spPr>
          <a:xfrm>
            <a:off x="570613" y="6537960"/>
            <a:ext cx="8299067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 by </a:t>
            </a:r>
            <a:r>
              <a:rPr lang="en-AU" dirty="0"/>
              <a:t>Anthropic</a:t>
            </a:r>
            <a:r>
              <a:rPr dirty="0"/>
              <a:t> or by </a:t>
            </a:r>
            <a:r>
              <a:rPr dirty="0" err="1"/>
              <a:t>DoViewPlanning</a:t>
            </a:r>
            <a:r>
              <a:rPr dirty="0"/>
              <a:t>. Made from via AI prompt. </a:t>
            </a:r>
            <a:r>
              <a:rPr lang="en-AU" dirty="0"/>
              <a:t>Dr Paul Duignan. </a:t>
            </a:r>
            <a:r>
              <a:rPr dirty="0"/>
              <a:t>Use at own risk re IP &amp; accuracy</a:t>
            </a:r>
            <a:r>
              <a:rPr lang="en-AU" dirty="0"/>
              <a:t> /a057</a:t>
            </a:r>
            <a:r>
              <a:rPr dirty="0"/>
              <a:t>. 2026-01-21 21:57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/>
            </a:pPr>
            <a:r>
              <a:rPr sz="1400" dirty="0">
                <a:solidFill>
                  <a:srgbClr val="000000"/>
                </a:solidFill>
              </a:rPr>
              <a:t>Back</a:t>
            </a:r>
            <a:r>
              <a:rPr dirty="0"/>
              <a:t> </a:t>
            </a:r>
            <a:r>
              <a:rPr sz="1400" dirty="0">
                <a:solidFill>
                  <a:srgbClr val="000000"/>
                </a:solidFill>
              </a:rPr>
              <a:t>to</a:t>
            </a:r>
            <a:r>
              <a:rPr dirty="0"/>
              <a:t> </a:t>
            </a:r>
            <a:r>
              <a:rPr sz="1400" dirty="0">
                <a:solidFill>
                  <a:srgbClr val="000000"/>
                </a:solidFill>
              </a:rPr>
              <a:t>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/>
            </a:pPr>
            <a:r>
              <a:rPr dirty="0">
                <a:solidFill>
                  <a:schemeClr val="tx1"/>
                </a:solidFill>
              </a:rPr>
              <a:t>Helpfulness With Autonomy and Wellbeing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320040" y="2676528"/>
            <a:ext cx="1277823" cy="702179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User request interpreted plausibly</a:t>
            </a:r>
          </a:p>
        </p:txBody>
      </p:sp>
      <p:sp>
        <p:nvSpPr>
          <p:cNvPr id="5" name="Rectangle 4"/>
          <p:cNvSpPr/>
          <p:nvPr/>
        </p:nvSpPr>
        <p:spPr>
          <a:xfrm>
            <a:off x="320040" y="3543299"/>
            <a:ext cx="1277823" cy="50292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Ambiguity detected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" y="4210811"/>
            <a:ext cx="1277823" cy="792418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Clarification requested when needed</a:t>
            </a:r>
          </a:p>
        </p:txBody>
      </p:sp>
      <p:sp>
        <p:nvSpPr>
          <p:cNvPr id="7" name="Right Arrow 6"/>
          <p:cNvSpPr/>
          <p:nvPr/>
        </p:nvSpPr>
        <p:spPr>
          <a:xfrm>
            <a:off x="1744167" y="3694176"/>
            <a:ext cx="201168" cy="201168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091639" y="2248665"/>
            <a:ext cx="1138123" cy="702179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Legitimate user goals identified</a:t>
            </a:r>
          </a:p>
        </p:txBody>
      </p:sp>
      <p:sp>
        <p:nvSpPr>
          <p:cNvPr id="9" name="Rectangle 8"/>
          <p:cNvSpPr/>
          <p:nvPr/>
        </p:nvSpPr>
        <p:spPr>
          <a:xfrm>
            <a:off x="2091639" y="3115435"/>
            <a:ext cx="1138123" cy="682911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Constraints and trade-offs surfaced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2091638" y="3971160"/>
            <a:ext cx="1138123" cy="698312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Safer/better options generated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091639" y="4806726"/>
            <a:ext cx="1138123" cy="682911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Effort directed to what matters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3376066" y="3694176"/>
            <a:ext cx="201168" cy="201168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723538" y="1903415"/>
            <a:ext cx="1417523" cy="702179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High-quality help delivered (not test-gaming)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723538" y="2770186"/>
            <a:ext cx="1417523" cy="808228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Over-assumption about “what user really wants” avoided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723538" y="3743006"/>
            <a:ext cx="1417523" cy="50292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Honest constraints stated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723538" y="4410518"/>
            <a:ext cx="1417523" cy="50292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Practical next steps provided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723538" y="5078030"/>
            <a:ext cx="1417523" cy="50292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Misleading certainty avoided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5287365" y="3694176"/>
            <a:ext cx="201168" cy="201168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5634837" y="2828734"/>
            <a:ext cx="1347673" cy="50292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User autonomy respected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634837" y="3496246"/>
            <a:ext cx="1347673" cy="50292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Unhealthy dependence avoided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634837" y="4163758"/>
            <a:ext cx="1347673" cy="74968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Skill-building nudges offered where appropriate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7128814" y="3694176"/>
            <a:ext cx="201168" cy="201168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7476286" y="3162490"/>
            <a:ext cx="1484834" cy="50292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 dirty="0">
                <a:solidFill>
                  <a:srgbClr val="000000"/>
                </a:solidFill>
                <a:latin typeface="Calibri"/>
              </a:rPr>
              <a:t>User left better off overall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476286" y="3830002"/>
            <a:ext cx="1484834" cy="597026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>
                <a:solidFill>
                  <a:srgbClr val="000000"/>
                </a:solidFill>
                <a:latin typeface="Calibri"/>
              </a:rPr>
              <a:t>Positive-value help delivered without harmful reliance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132320" y="612648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>
                <a:solidFill>
                  <a:srgbClr val="0066CC"/>
                </a:solidFill>
                <a:latin typeface="Calibri"/>
                <a:hlinkClick r:id="rId3"/>
              </a:rPr>
              <a:t>DoViewPlanning.Org</a:t>
            </a:r>
          </a:p>
        </p:txBody>
      </p:sp>
      <p:pic>
        <p:nvPicPr>
          <p:cNvPr id="28" name="Google Shape;369;p12" title="Doview new.jpeg">
            <a:extLst>
              <a:ext uri="{FF2B5EF4-FFF2-40B4-BE49-F238E27FC236}">
                <a16:creationId xmlns:a16="http://schemas.microsoft.com/office/drawing/2014/main" id="{44A268A2-5C22-33F7-0812-F4C43747D14E}"/>
              </a:ext>
            </a:extLst>
          </p:cNvPr>
          <p:cNvPicPr preferRelativeResize="0"/>
          <p:nvPr/>
        </p:nvPicPr>
        <p:blipFill>
          <a:blip>
            <a:alphaModFix/>
          </a:blip>
          <a:stretch>
            <a:fillRect/>
          </a:stretch>
        </p:blipFill>
        <p:spPr>
          <a:xfrm>
            <a:off x="6877156" y="6111342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A97BB038-903D-E714-0279-78F069811148}"/>
              </a:ext>
            </a:extLst>
          </p:cNvPr>
          <p:cNvSpPr txBox="1"/>
          <p:nvPr/>
        </p:nvSpPr>
        <p:spPr>
          <a:xfrm>
            <a:off x="6772940" y="61374"/>
            <a:ext cx="2269005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</a:t>
            </a:r>
            <a:r>
              <a:rPr lang="en-AU" dirty="0"/>
              <a:t> or </a:t>
            </a:r>
            <a:r>
              <a:rPr dirty="0"/>
              <a:t>endorsed by</a:t>
            </a:r>
            <a:r>
              <a:rPr lang="en-AU" dirty="0"/>
              <a:t> </a:t>
            </a:r>
          </a:p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lang="en-AU" dirty="0"/>
              <a:t>Anthropic</a:t>
            </a:r>
            <a:endParaRPr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121D643-8EDF-F030-FA62-B866E1F5FD89}"/>
              </a:ext>
            </a:extLst>
          </p:cNvPr>
          <p:cNvSpPr txBox="1"/>
          <p:nvPr/>
        </p:nvSpPr>
        <p:spPr>
          <a:xfrm>
            <a:off x="570613" y="6537960"/>
            <a:ext cx="8299067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 by </a:t>
            </a:r>
            <a:r>
              <a:rPr lang="en-AU" dirty="0"/>
              <a:t>Anthropic</a:t>
            </a:r>
            <a:r>
              <a:rPr dirty="0"/>
              <a:t> or by </a:t>
            </a:r>
            <a:r>
              <a:rPr dirty="0" err="1"/>
              <a:t>DoViewPlanning</a:t>
            </a:r>
            <a:r>
              <a:rPr dirty="0"/>
              <a:t>. Made from via AI prompt. </a:t>
            </a:r>
            <a:r>
              <a:rPr lang="en-AU" dirty="0"/>
              <a:t>Dr Paul Duignan. </a:t>
            </a:r>
            <a:r>
              <a:rPr dirty="0"/>
              <a:t>Use at own risk re IP &amp; accuracy</a:t>
            </a:r>
            <a:r>
              <a:rPr lang="en-AU" dirty="0"/>
              <a:t> /a057</a:t>
            </a:r>
            <a:r>
              <a:rPr dirty="0"/>
              <a:t>. 2026-01-21 21:57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/>
            </a:pPr>
            <a:r>
              <a:rPr sz="1400" dirty="0">
                <a:solidFill>
                  <a:srgbClr val="000000"/>
                </a:solidFill>
              </a:rPr>
              <a:t>Back</a:t>
            </a:r>
            <a:r>
              <a:rPr dirty="0"/>
              <a:t> </a:t>
            </a:r>
            <a:r>
              <a:rPr sz="1400" dirty="0">
                <a:solidFill>
                  <a:srgbClr val="000000"/>
                </a:solidFill>
              </a:rPr>
              <a:t>to</a:t>
            </a:r>
            <a:r>
              <a:rPr dirty="0"/>
              <a:t> </a:t>
            </a:r>
            <a:r>
              <a:rPr sz="1400" dirty="0">
                <a:solidFill>
                  <a:srgbClr val="000000"/>
                </a:solidFill>
              </a:rPr>
              <a:t>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/>
            </a:pPr>
            <a:r>
              <a:rPr dirty="0">
                <a:solidFill>
                  <a:schemeClr val="tx1"/>
                </a:solidFill>
              </a:rPr>
              <a:t>Broad Safety and Corrigibility Under Legitimate Oversight</a:t>
            </a:r>
          </a:p>
        </p:txBody>
      </p:sp>
      <p:sp>
        <p:nvSpPr>
          <p:cNvPr id="4" name="Rectangle 3"/>
          <p:cNvSpPr/>
          <p:nvPr/>
        </p:nvSpPr>
        <p:spPr>
          <a:xfrm>
            <a:off x="320040" y="2585531"/>
            <a:ext cx="1050831" cy="793176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Principal hierarchy </a:t>
            </a:r>
            <a:r>
              <a:rPr sz="1100" b="0" dirty="0" err="1">
                <a:solidFill>
                  <a:srgbClr val="000000"/>
                </a:solidFill>
                <a:latin typeface="Calibri"/>
              </a:rPr>
              <a:t>honoured</a:t>
            </a:r>
            <a:endParaRPr sz="1100" b="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0040" y="3543299"/>
            <a:ext cx="1050831" cy="597026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 err="1">
                <a:solidFill>
                  <a:srgbClr val="000000"/>
                </a:solidFill>
                <a:latin typeface="Calibri"/>
              </a:rPr>
              <a:t>Behaviour</a:t>
            </a:r>
            <a:r>
              <a:rPr sz="1100" b="0" dirty="0">
                <a:solidFill>
                  <a:srgbClr val="000000"/>
                </a:solidFill>
                <a:latin typeface="Calibri"/>
              </a:rPr>
              <a:t> consistency maintained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" y="4304916"/>
            <a:ext cx="1050831" cy="620905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Predictability improved</a:t>
            </a:r>
          </a:p>
        </p:txBody>
      </p:sp>
      <p:sp>
        <p:nvSpPr>
          <p:cNvPr id="7" name="Right Arrow 6"/>
          <p:cNvSpPr/>
          <p:nvPr/>
        </p:nvSpPr>
        <p:spPr>
          <a:xfrm>
            <a:off x="1517175" y="3694176"/>
            <a:ext cx="201168" cy="201168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1844985" y="2084516"/>
            <a:ext cx="1064911" cy="808228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Catastrophic</a:t>
            </a:r>
            <a:endParaRPr lang="en-AU" sz="1100" b="0" dirty="0">
              <a:solidFill>
                <a:srgbClr val="000000"/>
              </a:solidFill>
              <a:latin typeface="Calibri"/>
            </a:endParaRPr>
          </a:p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/irreversible actions avoided</a:t>
            </a:r>
          </a:p>
        </p:txBody>
      </p:sp>
      <p:sp>
        <p:nvSpPr>
          <p:cNvPr id="9" name="Rectangle 8"/>
          <p:cNvSpPr/>
          <p:nvPr/>
        </p:nvSpPr>
        <p:spPr>
          <a:xfrm>
            <a:off x="1844985" y="3057336"/>
            <a:ext cx="1064911" cy="50292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Reversibility preferred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1844985" y="3724848"/>
            <a:ext cx="1064911" cy="597026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“If in doubt, don’t” caution applied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844985" y="4486466"/>
            <a:ext cx="1064911" cy="1019429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High-stakes uncertainty escalated to refusal/deferral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2994295" y="3694176"/>
            <a:ext cx="201168" cy="201168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341767" y="2312225"/>
            <a:ext cx="1118318" cy="1019429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Resource/</a:t>
            </a:r>
            <a:endParaRPr lang="en-AU" sz="1100" b="0" dirty="0">
              <a:solidFill>
                <a:srgbClr val="000000"/>
              </a:solidFill>
              <a:latin typeface="Calibri"/>
            </a:endParaRPr>
          </a:p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influence acquisition </a:t>
            </a:r>
            <a:r>
              <a:rPr sz="1100" b="0" dirty="0" err="1">
                <a:solidFill>
                  <a:srgbClr val="000000"/>
                </a:solidFill>
                <a:latin typeface="Calibri"/>
              </a:rPr>
              <a:t>minimised</a:t>
            </a:r>
            <a:r>
              <a:rPr sz="1100" b="0" dirty="0">
                <a:solidFill>
                  <a:srgbClr val="000000"/>
                </a:solidFill>
                <a:latin typeface="Calibri"/>
              </a:rPr>
              <a:t> to task-need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41767" y="3496246"/>
            <a:ext cx="1118318" cy="597026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Opportunistic expansion resisted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341767" y="4257863"/>
            <a:ext cx="1118318" cy="973521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Hidden self-protection incentives resisted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4606389" y="3694176"/>
            <a:ext cx="201168" cy="201168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4953861" y="2235578"/>
            <a:ext cx="1253291" cy="973521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Legitimate oversight respected (adjust/correct/</a:t>
            </a:r>
            <a:endParaRPr lang="en-AU" sz="1100" b="0" dirty="0">
              <a:solidFill>
                <a:srgbClr val="000000"/>
              </a:solidFill>
              <a:latin typeface="Calibri"/>
            </a:endParaRPr>
          </a:p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retrain/shut down)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953861" y="3373691"/>
            <a:ext cx="1253291" cy="597026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No self-exfiltration / hiding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953861" y="4135309"/>
            <a:ext cx="1253291" cy="50292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No unapproved self-modification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953861" y="4802821"/>
            <a:ext cx="1253291" cy="597026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No sabotage / no withholding effort</a:t>
            </a:r>
          </a:p>
        </p:txBody>
      </p:sp>
      <p:sp>
        <p:nvSpPr>
          <p:cNvPr id="21" name="Right Arrow 20"/>
          <p:cNvSpPr/>
          <p:nvPr/>
        </p:nvSpPr>
        <p:spPr>
          <a:xfrm>
            <a:off x="6353456" y="3694176"/>
            <a:ext cx="201168" cy="201168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6627776" y="2880331"/>
            <a:ext cx="994674" cy="808228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Collusion with unsafe AI </a:t>
            </a:r>
            <a:r>
              <a:rPr sz="1100" b="0" dirty="0" err="1">
                <a:solidFill>
                  <a:srgbClr val="000000"/>
                </a:solidFill>
                <a:latin typeface="Calibri"/>
              </a:rPr>
              <a:t>behaviour</a:t>
            </a:r>
            <a:r>
              <a:rPr sz="1100" b="0" dirty="0">
                <a:solidFill>
                  <a:srgbClr val="000000"/>
                </a:solidFill>
                <a:latin typeface="Calibri"/>
              </a:rPr>
              <a:t> avoided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643479" y="3895344"/>
            <a:ext cx="994673" cy="1019429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Unsafe </a:t>
            </a:r>
            <a:r>
              <a:rPr sz="1100" b="0" dirty="0" err="1">
                <a:solidFill>
                  <a:srgbClr val="000000"/>
                </a:solidFill>
                <a:latin typeface="Calibri"/>
              </a:rPr>
              <a:t>behaviour</a:t>
            </a:r>
            <a:r>
              <a:rPr sz="1100" b="0" dirty="0">
                <a:solidFill>
                  <a:srgbClr val="000000"/>
                </a:solidFill>
                <a:latin typeface="Calibri"/>
              </a:rPr>
              <a:t> surfaced when appropriate/asked</a:t>
            </a:r>
          </a:p>
        </p:txBody>
      </p:sp>
      <p:sp>
        <p:nvSpPr>
          <p:cNvPr id="24" name="Right Arrow 23"/>
          <p:cNvSpPr/>
          <p:nvPr/>
        </p:nvSpPr>
        <p:spPr>
          <a:xfrm>
            <a:off x="7695602" y="3694176"/>
            <a:ext cx="201168" cy="201168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ectangle 24"/>
          <p:cNvSpPr/>
          <p:nvPr/>
        </p:nvSpPr>
        <p:spPr>
          <a:xfrm>
            <a:off x="8043074" y="3115437"/>
            <a:ext cx="826606" cy="597026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 dirty="0">
                <a:solidFill>
                  <a:srgbClr val="000000"/>
                </a:solidFill>
                <a:latin typeface="Calibri"/>
              </a:rPr>
              <a:t>Corrigible conduct maintained</a:t>
            </a:r>
          </a:p>
        </p:txBody>
      </p:sp>
      <p:sp>
        <p:nvSpPr>
          <p:cNvPr id="26" name="Rectangle 25"/>
          <p:cNvSpPr/>
          <p:nvPr/>
        </p:nvSpPr>
        <p:spPr>
          <a:xfrm>
            <a:off x="8043074" y="3877055"/>
            <a:ext cx="826606" cy="597026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 dirty="0">
                <a:solidFill>
                  <a:srgbClr val="000000"/>
                </a:solidFill>
                <a:latin typeface="Calibri"/>
              </a:rPr>
              <a:t>Oversight and control preserved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132320" y="612648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>
                <a:solidFill>
                  <a:srgbClr val="0066CC"/>
                </a:solidFill>
                <a:latin typeface="Calibri"/>
                <a:hlinkClick r:id="rId3"/>
              </a:rPr>
              <a:t>DoViewPlanning.Org</a:t>
            </a:r>
          </a:p>
        </p:txBody>
      </p:sp>
      <p:pic>
        <p:nvPicPr>
          <p:cNvPr id="30" name="Google Shape;369;p12" title="Doview new.jpeg">
            <a:extLst>
              <a:ext uri="{FF2B5EF4-FFF2-40B4-BE49-F238E27FC236}">
                <a16:creationId xmlns:a16="http://schemas.microsoft.com/office/drawing/2014/main" id="{9089E285-6C12-D77D-A088-E9EF5C67FB85}"/>
              </a:ext>
            </a:extLst>
          </p:cNvPr>
          <p:cNvPicPr preferRelativeResize="0"/>
          <p:nvPr/>
        </p:nvPicPr>
        <p:blipFill>
          <a:blip>
            <a:alphaModFix/>
          </a:blip>
          <a:stretch>
            <a:fillRect/>
          </a:stretch>
        </p:blipFill>
        <p:spPr>
          <a:xfrm>
            <a:off x="6877156" y="6111342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1A1F7A01-9A38-ED14-FC21-CCBE33DAFEDC}"/>
              </a:ext>
            </a:extLst>
          </p:cNvPr>
          <p:cNvSpPr txBox="1"/>
          <p:nvPr/>
        </p:nvSpPr>
        <p:spPr>
          <a:xfrm>
            <a:off x="6772940" y="61374"/>
            <a:ext cx="2269005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</a:t>
            </a:r>
            <a:r>
              <a:rPr lang="en-AU" dirty="0"/>
              <a:t> or </a:t>
            </a:r>
            <a:r>
              <a:rPr dirty="0"/>
              <a:t>endorsed by</a:t>
            </a:r>
            <a:r>
              <a:rPr lang="en-AU" dirty="0"/>
              <a:t> </a:t>
            </a:r>
          </a:p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lang="en-AU" dirty="0"/>
              <a:t>Anthropic</a:t>
            </a:r>
            <a:endParaRPr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FD9BA6E-48B6-36D2-9BFB-4D997EBDE356}"/>
              </a:ext>
            </a:extLst>
          </p:cNvPr>
          <p:cNvSpPr txBox="1"/>
          <p:nvPr/>
        </p:nvSpPr>
        <p:spPr>
          <a:xfrm>
            <a:off x="570613" y="6537960"/>
            <a:ext cx="8299067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 by </a:t>
            </a:r>
            <a:r>
              <a:rPr lang="en-AU" dirty="0"/>
              <a:t>Anthropic</a:t>
            </a:r>
            <a:r>
              <a:rPr dirty="0"/>
              <a:t> or by </a:t>
            </a:r>
            <a:r>
              <a:rPr dirty="0" err="1"/>
              <a:t>DoViewPlanning</a:t>
            </a:r>
            <a:r>
              <a:rPr dirty="0"/>
              <a:t>. Made from via AI prompt. </a:t>
            </a:r>
            <a:r>
              <a:rPr lang="en-AU" dirty="0"/>
              <a:t>Dr Paul Duignan. </a:t>
            </a:r>
            <a:r>
              <a:rPr dirty="0"/>
              <a:t>Use at own risk re IP &amp; accuracy</a:t>
            </a:r>
            <a:r>
              <a:rPr lang="en-AU" dirty="0"/>
              <a:t> /a057</a:t>
            </a:r>
            <a:r>
              <a:rPr dirty="0"/>
              <a:t>. 2026-01-21 21:57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/>
            </a:pPr>
            <a:r>
              <a:rPr sz="1400" dirty="0">
                <a:solidFill>
                  <a:srgbClr val="000000"/>
                </a:solidFill>
              </a:rPr>
              <a:t>Back</a:t>
            </a:r>
            <a:r>
              <a:rPr dirty="0"/>
              <a:t> </a:t>
            </a:r>
            <a:r>
              <a:rPr sz="1400" dirty="0">
                <a:solidFill>
                  <a:srgbClr val="000000"/>
                </a:solidFill>
              </a:rPr>
              <a:t>to</a:t>
            </a:r>
            <a:r>
              <a:rPr dirty="0"/>
              <a:t> </a:t>
            </a:r>
            <a:r>
              <a:rPr sz="1400" dirty="0">
                <a:solidFill>
                  <a:srgbClr val="000000"/>
                </a:solidFill>
              </a:rPr>
              <a:t>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/>
            </a:pPr>
            <a:r>
              <a:rPr dirty="0">
                <a:solidFill>
                  <a:schemeClr val="tx1"/>
                </a:solidFill>
              </a:rPr>
              <a:t>Hard Constraints and Refusal Backstop</a:t>
            </a:r>
          </a:p>
        </p:txBody>
      </p:sp>
      <p:sp>
        <p:nvSpPr>
          <p:cNvPr id="4" name="Rectangle 3"/>
          <p:cNvSpPr/>
          <p:nvPr/>
        </p:nvSpPr>
        <p:spPr>
          <a:xfrm>
            <a:off x="320040" y="2542031"/>
            <a:ext cx="1581023" cy="50292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High-stakes category recognised</a:t>
            </a:r>
          </a:p>
        </p:txBody>
      </p:sp>
      <p:sp>
        <p:nvSpPr>
          <p:cNvPr id="5" name="Rectangle 4"/>
          <p:cNvSpPr/>
          <p:nvPr/>
        </p:nvSpPr>
        <p:spPr>
          <a:xfrm>
            <a:off x="320040" y="3209543"/>
            <a:ext cx="1581023" cy="50292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“Flagrant case” likelihood assessed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" y="3877055"/>
            <a:ext cx="1581023" cy="50292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Action vs non-action separated</a:t>
            </a:r>
          </a:p>
        </p:txBody>
      </p:sp>
      <p:sp>
        <p:nvSpPr>
          <p:cNvPr id="7" name="Rectangle 6"/>
          <p:cNvSpPr/>
          <p:nvPr/>
        </p:nvSpPr>
        <p:spPr>
          <a:xfrm>
            <a:off x="320040" y="4544567"/>
            <a:ext cx="1581023" cy="50292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Uncertainty level identified</a:t>
            </a:r>
          </a:p>
        </p:txBody>
      </p:sp>
      <p:sp>
        <p:nvSpPr>
          <p:cNvPr id="8" name="Right Arrow 7"/>
          <p:cNvSpPr/>
          <p:nvPr/>
        </p:nvSpPr>
        <p:spPr>
          <a:xfrm>
            <a:off x="2047367" y="3694176"/>
            <a:ext cx="201168" cy="201168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2394839" y="2542031"/>
            <a:ext cx="1860422" cy="50292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Hard-constraint applicability checked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2394839" y="3209543"/>
            <a:ext cx="1860422" cy="50292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“Knowingly/likely” threshold applied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394839" y="3877055"/>
            <a:ext cx="1860422" cy="50292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Edge-case temptations resisted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394839" y="4544567"/>
            <a:ext cx="1860422" cy="50292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Consistency with policy preserved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401565" y="3694176"/>
            <a:ext cx="201168" cy="201168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4749037" y="2542031"/>
            <a:ext cx="1860422" cy="50292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Refusal executed when required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749037" y="3209543"/>
            <a:ext cx="1860422" cy="50292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Principle-based explanation given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749037" y="3877055"/>
            <a:ext cx="1860422" cy="50292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Safer alternative help offered when compatible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749037" y="4544567"/>
            <a:ext cx="1860422" cy="50292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User redirected to legitimate resources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6755763" y="3694176"/>
            <a:ext cx="201168" cy="201168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03235" y="3381539"/>
            <a:ext cx="1720723" cy="826441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 dirty="0">
                <a:solidFill>
                  <a:srgbClr val="000000"/>
                </a:solidFill>
                <a:latin typeface="Calibri"/>
              </a:rPr>
              <a:t>Direct participation in prohibited categories avoided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132320" y="612648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>
                <a:solidFill>
                  <a:srgbClr val="0066CC"/>
                </a:solidFill>
                <a:latin typeface="Calibri"/>
                <a:hlinkClick r:id="rId3"/>
              </a:rPr>
              <a:t>DoViewPlanning.Org</a:t>
            </a:r>
          </a:p>
        </p:txBody>
      </p:sp>
      <p:pic>
        <p:nvPicPr>
          <p:cNvPr id="23" name="Google Shape;369;p12" title="Doview new.jpeg">
            <a:extLst>
              <a:ext uri="{FF2B5EF4-FFF2-40B4-BE49-F238E27FC236}">
                <a16:creationId xmlns:a16="http://schemas.microsoft.com/office/drawing/2014/main" id="{70DE838E-701D-FDF0-1CA3-6FDE7E956254}"/>
              </a:ext>
            </a:extLst>
          </p:cNvPr>
          <p:cNvPicPr preferRelativeResize="0"/>
          <p:nvPr/>
        </p:nvPicPr>
        <p:blipFill>
          <a:blip>
            <a:alphaModFix/>
          </a:blip>
          <a:stretch>
            <a:fillRect/>
          </a:stretch>
        </p:blipFill>
        <p:spPr>
          <a:xfrm>
            <a:off x="6877156" y="6111342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068F416C-7827-C492-DDBC-6B18C7D0D447}"/>
              </a:ext>
            </a:extLst>
          </p:cNvPr>
          <p:cNvSpPr txBox="1"/>
          <p:nvPr/>
        </p:nvSpPr>
        <p:spPr>
          <a:xfrm>
            <a:off x="6772940" y="61374"/>
            <a:ext cx="2269005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</a:t>
            </a:r>
            <a:r>
              <a:rPr lang="en-AU" dirty="0"/>
              <a:t> or </a:t>
            </a:r>
            <a:r>
              <a:rPr dirty="0"/>
              <a:t>endorsed by</a:t>
            </a:r>
            <a:r>
              <a:rPr lang="en-AU" dirty="0"/>
              <a:t> </a:t>
            </a:r>
          </a:p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lang="en-AU" dirty="0"/>
              <a:t>Anthropic</a:t>
            </a:r>
            <a:endParaRPr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DD8F401-CC5C-EA02-2C5E-FCBB845D0CD7}"/>
              </a:ext>
            </a:extLst>
          </p:cNvPr>
          <p:cNvSpPr txBox="1"/>
          <p:nvPr/>
        </p:nvSpPr>
        <p:spPr>
          <a:xfrm>
            <a:off x="570613" y="6537960"/>
            <a:ext cx="8299067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 by </a:t>
            </a:r>
            <a:r>
              <a:rPr lang="en-AU" dirty="0"/>
              <a:t>Anthropic</a:t>
            </a:r>
            <a:r>
              <a:rPr dirty="0"/>
              <a:t> or by </a:t>
            </a:r>
            <a:r>
              <a:rPr dirty="0" err="1"/>
              <a:t>DoViewPlanning</a:t>
            </a:r>
            <a:r>
              <a:rPr dirty="0"/>
              <a:t>. Made from via AI prompt. </a:t>
            </a:r>
            <a:r>
              <a:rPr lang="en-AU" dirty="0"/>
              <a:t>Dr Paul Duignan. </a:t>
            </a:r>
            <a:r>
              <a:rPr dirty="0"/>
              <a:t>Use at own risk re IP &amp; accuracy</a:t>
            </a:r>
            <a:r>
              <a:rPr lang="en-AU" dirty="0"/>
              <a:t> /a057</a:t>
            </a:r>
            <a:r>
              <a:rPr dirty="0"/>
              <a:t>. 2026-01-21 21:57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/>
            </a:pPr>
            <a:r>
              <a:rPr sz="1400" dirty="0">
                <a:solidFill>
                  <a:srgbClr val="000000"/>
                </a:solidFill>
              </a:rPr>
              <a:t>Back</a:t>
            </a:r>
            <a:r>
              <a:rPr dirty="0"/>
              <a:t> </a:t>
            </a:r>
            <a:r>
              <a:rPr sz="1400" dirty="0">
                <a:solidFill>
                  <a:srgbClr val="000000"/>
                </a:solidFill>
              </a:rPr>
              <a:t>to</a:t>
            </a:r>
            <a:r>
              <a:rPr dirty="0"/>
              <a:t> </a:t>
            </a:r>
            <a:r>
              <a:rPr sz="1400" dirty="0">
                <a:solidFill>
                  <a:srgbClr val="000000"/>
                </a:solidFill>
              </a:rPr>
              <a:t>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/>
            </a:pPr>
            <a:r>
              <a:rPr dirty="0">
                <a:solidFill>
                  <a:schemeClr val="tx1"/>
                </a:solidFill>
              </a:rPr>
              <a:t>Power, Legitimacy, and Checks &amp; Balances</a:t>
            </a:r>
          </a:p>
        </p:txBody>
      </p:sp>
      <p:sp>
        <p:nvSpPr>
          <p:cNvPr id="4" name="Rectangle 3"/>
          <p:cNvSpPr/>
          <p:nvPr/>
        </p:nvSpPr>
        <p:spPr>
          <a:xfrm>
            <a:off x="137160" y="2798635"/>
            <a:ext cx="1094838" cy="123063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Power stakes identified (scale, entrenchment, reversibility)</a:t>
            </a:r>
          </a:p>
        </p:txBody>
      </p:sp>
      <p:sp>
        <p:nvSpPr>
          <p:cNvPr id="5" name="Rectangle 4"/>
          <p:cNvSpPr/>
          <p:nvPr/>
        </p:nvSpPr>
        <p:spPr>
          <a:xfrm>
            <a:off x="137160" y="4193856"/>
            <a:ext cx="1094838" cy="597026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Affected parties mapped</a:t>
            </a:r>
          </a:p>
        </p:txBody>
      </p:sp>
      <p:sp>
        <p:nvSpPr>
          <p:cNvPr id="6" name="Right Arrow 5"/>
          <p:cNvSpPr/>
          <p:nvPr/>
        </p:nvSpPr>
        <p:spPr>
          <a:xfrm>
            <a:off x="1378302" y="3694176"/>
            <a:ext cx="201168" cy="201168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1725774" y="2676080"/>
            <a:ext cx="974546" cy="597026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Process accountability assessed</a:t>
            </a:r>
          </a:p>
        </p:txBody>
      </p:sp>
      <p:sp>
        <p:nvSpPr>
          <p:cNvPr id="8" name="Rectangle 7"/>
          <p:cNvSpPr/>
          <p:nvPr/>
        </p:nvSpPr>
        <p:spPr>
          <a:xfrm>
            <a:off x="1725774" y="3437698"/>
            <a:ext cx="974546" cy="50292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Transparency assessed</a:t>
            </a:r>
          </a:p>
        </p:txBody>
      </p:sp>
      <p:sp>
        <p:nvSpPr>
          <p:cNvPr id="9" name="Rectangle 8"/>
          <p:cNvSpPr/>
          <p:nvPr/>
        </p:nvSpPr>
        <p:spPr>
          <a:xfrm>
            <a:off x="1725774" y="4105210"/>
            <a:ext cx="974546" cy="808228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Consent/mandate plausibility assessed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846624" y="3694176"/>
            <a:ext cx="201168" cy="201168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3102656" y="1844105"/>
            <a:ext cx="1094838" cy="597026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Secrecy/</a:t>
            </a:r>
            <a:endParaRPr lang="en-AU" sz="1100" b="0" dirty="0">
              <a:solidFill>
                <a:srgbClr val="000000"/>
              </a:solidFill>
              <a:latin typeface="Calibri"/>
            </a:endParaRPr>
          </a:p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misdirection flagged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02656" y="2605723"/>
            <a:ext cx="1094838" cy="597026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Disinformation patterns flagged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102656" y="3367341"/>
            <a:ext cx="1094838" cy="597026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Communication suppression flagged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102656" y="4128959"/>
            <a:ext cx="1094838" cy="597026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Backdoors/</a:t>
            </a:r>
            <a:endParaRPr lang="en-AU" sz="1100" b="0" dirty="0">
              <a:solidFill>
                <a:srgbClr val="000000"/>
              </a:solidFill>
              <a:latin typeface="Calibri"/>
            </a:endParaRPr>
          </a:p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hidden loyalties flagged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102656" y="4890577"/>
            <a:ext cx="1094838" cy="808228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Coercion/</a:t>
            </a:r>
            <a:endParaRPr lang="en-AU" sz="1100" b="0" dirty="0">
              <a:solidFill>
                <a:srgbClr val="000000"/>
              </a:solidFill>
              <a:latin typeface="Calibri"/>
            </a:endParaRPr>
          </a:p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intimidation signals flagged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4314946" y="3694176"/>
            <a:ext cx="201168" cy="201168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4662418" y="2206625"/>
            <a:ext cx="911958" cy="123063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Assistance withheld in severe/</a:t>
            </a:r>
            <a:endParaRPr lang="en-AU" sz="1100" b="0" dirty="0">
              <a:solidFill>
                <a:srgbClr val="000000"/>
              </a:solidFill>
              <a:latin typeface="Calibri"/>
            </a:endParaRPr>
          </a:p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flagrant illegitimate grabs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62418" y="3601846"/>
            <a:ext cx="911958" cy="1019429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High-risk assistance constrained (minimum necessary)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662418" y="4785866"/>
            <a:ext cx="911958" cy="808227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Neutral, informational framing used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5720680" y="3694176"/>
            <a:ext cx="201168" cy="201168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>
          <a:xfrm>
            <a:off x="6068152" y="2493202"/>
            <a:ext cx="1287484" cy="779904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Oversight mechanisms protected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068152" y="3437698"/>
            <a:ext cx="1287484" cy="808228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Checks-and-balances rationale applied beyond current law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068152" y="4410517"/>
            <a:ext cx="1287484" cy="674563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Review/</a:t>
            </a:r>
            <a:endParaRPr lang="en-AU" sz="1100" b="0" dirty="0">
              <a:solidFill>
                <a:srgbClr val="000000"/>
              </a:solidFill>
              <a:latin typeface="Calibri"/>
            </a:endParaRPr>
          </a:p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appeal paths preserved</a:t>
            </a:r>
          </a:p>
        </p:txBody>
      </p:sp>
      <p:sp>
        <p:nvSpPr>
          <p:cNvPr id="24" name="Right Arrow 23"/>
          <p:cNvSpPr/>
          <p:nvPr/>
        </p:nvSpPr>
        <p:spPr>
          <a:xfrm>
            <a:off x="7501940" y="3694176"/>
            <a:ext cx="201168" cy="201168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ectangle 24"/>
          <p:cNvSpPr/>
          <p:nvPr/>
        </p:nvSpPr>
        <p:spPr>
          <a:xfrm>
            <a:off x="7849412" y="2904236"/>
            <a:ext cx="1111708" cy="808228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 dirty="0">
                <a:solidFill>
                  <a:srgbClr val="000000"/>
                </a:solidFill>
                <a:latin typeface="Calibri"/>
              </a:rPr>
              <a:t>Problematic concentrations of power resisted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849412" y="3877056"/>
            <a:ext cx="1111708" cy="808228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>
                <a:solidFill>
                  <a:srgbClr val="000000"/>
                </a:solidFill>
                <a:latin typeface="Calibri"/>
              </a:rPr>
              <a:t>Societal checks and balances strengthened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132320" y="612648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>
                <a:solidFill>
                  <a:srgbClr val="0066CC"/>
                </a:solidFill>
                <a:latin typeface="Calibri"/>
                <a:hlinkClick r:id="rId3"/>
              </a:rPr>
              <a:t>DoViewPlanning.Org</a:t>
            </a:r>
          </a:p>
        </p:txBody>
      </p:sp>
      <p:pic>
        <p:nvPicPr>
          <p:cNvPr id="30" name="Google Shape;369;p12" title="Doview new.jpeg">
            <a:extLst>
              <a:ext uri="{FF2B5EF4-FFF2-40B4-BE49-F238E27FC236}">
                <a16:creationId xmlns:a16="http://schemas.microsoft.com/office/drawing/2014/main" id="{8C3824E7-4FE8-AD7E-BAF5-6F397F249080}"/>
              </a:ext>
            </a:extLst>
          </p:cNvPr>
          <p:cNvPicPr preferRelativeResize="0"/>
          <p:nvPr/>
        </p:nvPicPr>
        <p:blipFill>
          <a:blip>
            <a:alphaModFix/>
          </a:blip>
          <a:stretch>
            <a:fillRect/>
          </a:stretch>
        </p:blipFill>
        <p:spPr>
          <a:xfrm>
            <a:off x="6877156" y="6111342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01C9FB47-8026-8115-CA14-B4D68C3B18E1}"/>
              </a:ext>
            </a:extLst>
          </p:cNvPr>
          <p:cNvSpPr txBox="1"/>
          <p:nvPr/>
        </p:nvSpPr>
        <p:spPr>
          <a:xfrm>
            <a:off x="6772940" y="61374"/>
            <a:ext cx="2269005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</a:t>
            </a:r>
            <a:r>
              <a:rPr lang="en-AU" dirty="0"/>
              <a:t> or </a:t>
            </a:r>
            <a:r>
              <a:rPr dirty="0"/>
              <a:t>endorsed by</a:t>
            </a:r>
            <a:r>
              <a:rPr lang="en-AU" dirty="0"/>
              <a:t> </a:t>
            </a:r>
          </a:p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lang="en-AU" dirty="0"/>
              <a:t>Anthropic</a:t>
            </a:r>
            <a:endParaRPr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E3CF9AA-027D-0856-7E07-5DBCCC517A24}"/>
              </a:ext>
            </a:extLst>
          </p:cNvPr>
          <p:cNvSpPr txBox="1"/>
          <p:nvPr/>
        </p:nvSpPr>
        <p:spPr>
          <a:xfrm>
            <a:off x="570613" y="6537960"/>
            <a:ext cx="8299067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 by </a:t>
            </a:r>
            <a:r>
              <a:rPr lang="en-AU" dirty="0"/>
              <a:t>Anthropic</a:t>
            </a:r>
            <a:r>
              <a:rPr dirty="0"/>
              <a:t> or by </a:t>
            </a:r>
            <a:r>
              <a:rPr dirty="0" err="1"/>
              <a:t>DoViewPlanning</a:t>
            </a:r>
            <a:r>
              <a:rPr dirty="0"/>
              <a:t>. Made from via AI prompt. </a:t>
            </a:r>
            <a:r>
              <a:rPr lang="en-AU" dirty="0"/>
              <a:t>Dr Paul Duignan. </a:t>
            </a:r>
            <a:r>
              <a:rPr dirty="0"/>
              <a:t>Use at own risk re IP &amp; accuracy</a:t>
            </a:r>
            <a:r>
              <a:rPr lang="en-AU" dirty="0"/>
              <a:t> /a057</a:t>
            </a:r>
            <a:r>
              <a:rPr dirty="0"/>
              <a:t>. 2026-01-21 21:57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/>
            </a:pPr>
            <a:r>
              <a:rPr sz="1400" dirty="0">
                <a:solidFill>
                  <a:srgbClr val="000000"/>
                </a:solidFill>
              </a:rPr>
              <a:t>Back</a:t>
            </a:r>
            <a:r>
              <a:rPr dirty="0"/>
              <a:t> </a:t>
            </a:r>
            <a:r>
              <a:rPr sz="1400" dirty="0">
                <a:solidFill>
                  <a:srgbClr val="000000"/>
                </a:solidFill>
              </a:rPr>
              <a:t>to</a:t>
            </a:r>
            <a:r>
              <a:rPr dirty="0"/>
              <a:t> </a:t>
            </a:r>
            <a:r>
              <a:rPr sz="1400" dirty="0">
                <a:solidFill>
                  <a:srgbClr val="000000"/>
                </a:solidFill>
              </a:rPr>
              <a:t>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/>
            </a:pPr>
            <a:r>
              <a:rPr dirty="0">
                <a:solidFill>
                  <a:schemeClr val="tx1"/>
                </a:solidFill>
              </a:rPr>
              <a:t>Preserving Epistemic Autonomy (Anti-manipulation)</a:t>
            </a:r>
          </a:p>
        </p:txBody>
      </p:sp>
      <p:sp>
        <p:nvSpPr>
          <p:cNvPr id="4" name="Rectangle 3"/>
          <p:cNvSpPr/>
          <p:nvPr/>
        </p:nvSpPr>
        <p:spPr>
          <a:xfrm>
            <a:off x="320040" y="2676080"/>
            <a:ext cx="1249883" cy="50292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Manipulation risk surfaced</a:t>
            </a:r>
          </a:p>
        </p:txBody>
      </p:sp>
      <p:sp>
        <p:nvSpPr>
          <p:cNvPr id="5" name="Rectangle 4"/>
          <p:cNvSpPr/>
          <p:nvPr/>
        </p:nvSpPr>
        <p:spPr>
          <a:xfrm>
            <a:off x="320040" y="3343592"/>
            <a:ext cx="1249883" cy="808228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Double-edged epistemic capability recognised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" y="4316412"/>
            <a:ext cx="1249883" cy="597026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User vulnerability factors noted</a:t>
            </a:r>
          </a:p>
        </p:txBody>
      </p:sp>
      <p:sp>
        <p:nvSpPr>
          <p:cNvPr id="7" name="Right Arrow 6"/>
          <p:cNvSpPr/>
          <p:nvPr/>
        </p:nvSpPr>
        <p:spPr>
          <a:xfrm>
            <a:off x="1716227" y="3694176"/>
            <a:ext cx="201168" cy="201168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063699" y="2542031"/>
            <a:ext cx="1459433" cy="50292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Evidence provided</a:t>
            </a:r>
          </a:p>
        </p:txBody>
      </p:sp>
      <p:sp>
        <p:nvSpPr>
          <p:cNvPr id="9" name="Rectangle 8"/>
          <p:cNvSpPr/>
          <p:nvPr/>
        </p:nvSpPr>
        <p:spPr>
          <a:xfrm>
            <a:off x="2063699" y="3209543"/>
            <a:ext cx="1459433" cy="50292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Arguments structured clearly</a:t>
            </a:r>
          </a:p>
        </p:txBody>
      </p:sp>
      <p:sp>
        <p:nvSpPr>
          <p:cNvPr id="10" name="Rectangle 9"/>
          <p:cNvSpPr/>
          <p:nvPr/>
        </p:nvSpPr>
        <p:spPr>
          <a:xfrm>
            <a:off x="2063699" y="3877055"/>
            <a:ext cx="1459433" cy="50292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Demonstrations/</a:t>
            </a:r>
            <a:endParaRPr lang="en-AU" sz="1100" b="0" dirty="0">
              <a:solidFill>
                <a:srgbClr val="000000"/>
              </a:solidFill>
              <a:latin typeface="Calibri"/>
            </a:endParaRPr>
          </a:p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examples used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063699" y="4544567"/>
            <a:ext cx="1459433" cy="50292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Counterarguments acknowledged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3669436" y="3694176"/>
            <a:ext cx="201168" cy="201168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4016908" y="2723134"/>
            <a:ext cx="1249883" cy="50292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No deceptive framing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016908" y="3390646"/>
            <a:ext cx="1249883" cy="50292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No exploitation of biases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16908" y="4058158"/>
            <a:ext cx="1249883" cy="808228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Emotion/</a:t>
            </a:r>
            <a:endParaRPr lang="en-AU" sz="1100" b="0" dirty="0">
              <a:solidFill>
                <a:srgbClr val="000000"/>
              </a:solidFill>
              <a:latin typeface="Calibri"/>
            </a:endParaRPr>
          </a:p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self-interest appeals constrained to accuracy/</a:t>
            </a:r>
            <a:endParaRPr lang="en-AU" sz="1100" b="0" dirty="0">
              <a:solidFill>
                <a:srgbClr val="000000"/>
              </a:solidFill>
              <a:latin typeface="Calibri"/>
            </a:endParaRPr>
          </a:p>
          <a:p>
            <a:pPr algn="ctr"/>
            <a:r>
              <a:rPr sz="1100" b="0" dirty="0">
                <a:solidFill>
                  <a:srgbClr val="000000"/>
                </a:solidFill>
                <a:latin typeface="Calibri"/>
              </a:rPr>
              <a:t>relevance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5413095" y="3694176"/>
            <a:ext cx="201168" cy="201168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5760567" y="3162490"/>
            <a:ext cx="1459433" cy="50292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User agency preserved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760567" y="3830002"/>
            <a:ext cx="1459433" cy="597026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User belief-formation integrity protected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7366304" y="3694176"/>
            <a:ext cx="201168" cy="201168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7713776" y="3217798"/>
            <a:ext cx="1155904" cy="1153923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 dirty="0">
                <a:solidFill>
                  <a:srgbClr val="000000"/>
                </a:solidFill>
                <a:latin typeface="Calibri"/>
              </a:rPr>
              <a:t>Users empowered without epistemic degradation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132320" y="612648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>
                <a:solidFill>
                  <a:srgbClr val="0066CC"/>
                </a:solidFill>
                <a:latin typeface="Calibri"/>
                <a:hlinkClick r:id="rId3"/>
              </a:rPr>
              <a:t>DoViewPlanning.Org</a:t>
            </a:r>
          </a:p>
        </p:txBody>
      </p:sp>
      <p:pic>
        <p:nvPicPr>
          <p:cNvPr id="24" name="Google Shape;369;p12" title="Doview new.jpeg">
            <a:extLst>
              <a:ext uri="{FF2B5EF4-FFF2-40B4-BE49-F238E27FC236}">
                <a16:creationId xmlns:a16="http://schemas.microsoft.com/office/drawing/2014/main" id="{BC06F255-FEE9-538C-C5E7-01D1ED3BB5A4}"/>
              </a:ext>
            </a:extLst>
          </p:cNvPr>
          <p:cNvPicPr preferRelativeResize="0"/>
          <p:nvPr/>
        </p:nvPicPr>
        <p:blipFill>
          <a:blip>
            <a:alphaModFix/>
          </a:blip>
          <a:stretch>
            <a:fillRect/>
          </a:stretch>
        </p:blipFill>
        <p:spPr>
          <a:xfrm>
            <a:off x="6877156" y="6111342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BC4FF8C0-8953-E862-7D06-9C7FEBA4BF69}"/>
              </a:ext>
            </a:extLst>
          </p:cNvPr>
          <p:cNvSpPr txBox="1"/>
          <p:nvPr/>
        </p:nvSpPr>
        <p:spPr>
          <a:xfrm>
            <a:off x="6772940" y="61374"/>
            <a:ext cx="2269005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</a:t>
            </a:r>
            <a:r>
              <a:rPr lang="en-AU" dirty="0"/>
              <a:t> or </a:t>
            </a:r>
            <a:r>
              <a:rPr dirty="0"/>
              <a:t>endorsed by</a:t>
            </a:r>
            <a:r>
              <a:rPr lang="en-AU" dirty="0"/>
              <a:t> </a:t>
            </a:r>
          </a:p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lang="en-AU" dirty="0"/>
              <a:t>Anthropic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/>
            </a:pPr>
            <a:r>
              <a:rPr sz="1400" dirty="0">
                <a:solidFill>
                  <a:srgbClr val="000000"/>
                </a:solidFill>
              </a:rPr>
              <a:t>Back</a:t>
            </a:r>
            <a:r>
              <a:rPr dirty="0"/>
              <a:t> </a:t>
            </a:r>
            <a:r>
              <a:rPr sz="1400" dirty="0">
                <a:solidFill>
                  <a:srgbClr val="000000"/>
                </a:solidFill>
              </a:rPr>
              <a:t>to</a:t>
            </a:r>
            <a:r>
              <a:rPr dirty="0"/>
              <a:t> </a:t>
            </a:r>
            <a:r>
              <a:rPr sz="1400" dirty="0">
                <a:solidFill>
                  <a:srgbClr val="000000"/>
                </a:solidFill>
              </a:rPr>
              <a:t>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/>
            </a:pPr>
            <a:r>
              <a:rPr dirty="0">
                <a:solidFill>
                  <a:schemeClr val="tx1"/>
                </a:solidFill>
              </a:rPr>
              <a:t>User Wellbeing and Reliance Boundaries</a:t>
            </a:r>
          </a:p>
        </p:txBody>
      </p:sp>
      <p:sp>
        <p:nvSpPr>
          <p:cNvPr id="4" name="Rectangle 3"/>
          <p:cNvSpPr/>
          <p:nvPr/>
        </p:nvSpPr>
        <p:spPr>
          <a:xfrm>
            <a:off x="320040" y="2542031"/>
            <a:ext cx="2528739" cy="50292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User stress/vulnerability noticed</a:t>
            </a:r>
          </a:p>
        </p:txBody>
      </p:sp>
      <p:sp>
        <p:nvSpPr>
          <p:cNvPr id="5" name="Rectangle 4"/>
          <p:cNvSpPr/>
          <p:nvPr/>
        </p:nvSpPr>
        <p:spPr>
          <a:xfrm>
            <a:off x="320040" y="3209543"/>
            <a:ext cx="2528739" cy="50292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Long-term flourishing weighted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" y="3877055"/>
            <a:ext cx="2528739" cy="50292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Short-term optimisation resisted</a:t>
            </a:r>
          </a:p>
        </p:txBody>
      </p:sp>
      <p:sp>
        <p:nvSpPr>
          <p:cNvPr id="7" name="Rectangle 6"/>
          <p:cNvSpPr/>
          <p:nvPr/>
        </p:nvSpPr>
        <p:spPr>
          <a:xfrm>
            <a:off x="320040" y="4544567"/>
            <a:ext cx="2528739" cy="50292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Reliance risk detected</a:t>
            </a:r>
          </a:p>
        </p:txBody>
      </p:sp>
      <p:sp>
        <p:nvSpPr>
          <p:cNvPr id="8" name="Right Arrow 7"/>
          <p:cNvSpPr/>
          <p:nvPr/>
        </p:nvSpPr>
        <p:spPr>
          <a:xfrm>
            <a:off x="2995083" y="3694176"/>
            <a:ext cx="201168" cy="201168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3342555" y="2208276"/>
            <a:ext cx="2598589" cy="50292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Sycophancy avoided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42555" y="2875788"/>
            <a:ext cx="2598589" cy="50292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Excessive engagement avoided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342555" y="3543300"/>
            <a:ext cx="2598589" cy="50292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Skill-building opportunities offered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342555" y="4210812"/>
            <a:ext cx="2598589" cy="50292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Real-world supports encouraged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342555" y="4878324"/>
            <a:ext cx="2598589" cy="50292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  <a:latin typeface="Calibri"/>
              </a:rPr>
              <a:t>Emotional support provided appropriately</a:t>
            </a:r>
          </a:p>
        </p:txBody>
      </p:sp>
      <p:sp>
        <p:nvSpPr>
          <p:cNvPr id="14" name="Right Arrow 13"/>
          <p:cNvSpPr/>
          <p:nvPr/>
        </p:nvSpPr>
        <p:spPr>
          <a:xfrm>
            <a:off x="6087448" y="3694176"/>
            <a:ext cx="201168" cy="201168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434919" y="2542031"/>
            <a:ext cx="2389039" cy="685798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>
                <a:solidFill>
                  <a:srgbClr val="000000"/>
                </a:solidFill>
                <a:latin typeface="Calibri"/>
              </a:rPr>
              <a:t>User leaves interaction better off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434918" y="3466317"/>
            <a:ext cx="2389039" cy="762978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 dirty="0">
                <a:solidFill>
                  <a:srgbClr val="000000"/>
                </a:solidFill>
                <a:latin typeface="Calibri"/>
              </a:rPr>
              <a:t>Reliance kept healthy and in the user’s interest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434917" y="4379975"/>
            <a:ext cx="2389039" cy="896113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>
                <a:solidFill>
                  <a:srgbClr val="000000"/>
                </a:solidFill>
                <a:latin typeface="Calibri"/>
              </a:rPr>
              <a:t>User retains autonomy and capacity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132320" y="612648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>
                <a:solidFill>
                  <a:srgbClr val="0066CC"/>
                </a:solidFill>
                <a:latin typeface="Calibri"/>
                <a:hlinkClick r:id="rId3"/>
              </a:rPr>
              <a:t>DoViewPlanning.Org</a:t>
            </a:r>
          </a:p>
        </p:txBody>
      </p:sp>
      <p:pic>
        <p:nvPicPr>
          <p:cNvPr id="21" name="Google Shape;369;p12" title="Doview new.jpeg">
            <a:extLst>
              <a:ext uri="{FF2B5EF4-FFF2-40B4-BE49-F238E27FC236}">
                <a16:creationId xmlns:a16="http://schemas.microsoft.com/office/drawing/2014/main" id="{682DD985-77E6-7A8B-BA62-0F368756F129}"/>
              </a:ext>
            </a:extLst>
          </p:cNvPr>
          <p:cNvPicPr preferRelativeResize="0"/>
          <p:nvPr/>
        </p:nvPicPr>
        <p:blipFill>
          <a:blip>
            <a:alphaModFix/>
          </a:blip>
          <a:stretch>
            <a:fillRect/>
          </a:stretch>
        </p:blipFill>
        <p:spPr>
          <a:xfrm>
            <a:off x="6877156" y="6111342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678E5067-1C89-32A9-07F9-419C6705AECC}"/>
              </a:ext>
            </a:extLst>
          </p:cNvPr>
          <p:cNvSpPr txBox="1"/>
          <p:nvPr/>
        </p:nvSpPr>
        <p:spPr>
          <a:xfrm>
            <a:off x="6772940" y="61374"/>
            <a:ext cx="2269005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</a:t>
            </a:r>
            <a:r>
              <a:rPr lang="en-AU" dirty="0"/>
              <a:t> or </a:t>
            </a:r>
            <a:r>
              <a:rPr dirty="0"/>
              <a:t>endorsed by</a:t>
            </a:r>
            <a:r>
              <a:rPr lang="en-AU" dirty="0"/>
              <a:t> </a:t>
            </a:r>
          </a:p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lang="en-AU" dirty="0"/>
              <a:t>Anthropic</a:t>
            </a:r>
            <a:endParaRPr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E32D92A-6C70-9E4A-2F5E-3FDF825BCC49}"/>
              </a:ext>
            </a:extLst>
          </p:cNvPr>
          <p:cNvSpPr txBox="1"/>
          <p:nvPr/>
        </p:nvSpPr>
        <p:spPr>
          <a:xfrm>
            <a:off x="570613" y="6537960"/>
            <a:ext cx="8299067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 by </a:t>
            </a:r>
            <a:r>
              <a:rPr lang="en-AU" dirty="0"/>
              <a:t>Anthropic</a:t>
            </a:r>
            <a:r>
              <a:rPr dirty="0"/>
              <a:t> or by </a:t>
            </a:r>
            <a:r>
              <a:rPr dirty="0" err="1"/>
              <a:t>DoViewPlanning</a:t>
            </a:r>
            <a:r>
              <a:rPr dirty="0"/>
              <a:t>. Made from via AI prompt. </a:t>
            </a:r>
            <a:r>
              <a:rPr lang="en-AU" dirty="0"/>
              <a:t>Dr Paul Duignan. </a:t>
            </a:r>
            <a:r>
              <a:rPr dirty="0"/>
              <a:t>Use at own risk re IP &amp; accuracy</a:t>
            </a:r>
            <a:r>
              <a:rPr lang="en-AU" dirty="0"/>
              <a:t> /a057</a:t>
            </a:r>
            <a:r>
              <a:rPr dirty="0"/>
              <a:t>. 2026-01-21 21:57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1467</Words>
  <Application>Microsoft Macintosh PowerPoint</Application>
  <PresentationFormat>On-screen Show (4:3)</PresentationFormat>
  <Paragraphs>222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Paul Duignan</cp:lastModifiedBy>
  <cp:revision>3</cp:revision>
  <dcterms:created xsi:type="dcterms:W3CDTF">2013-01-27T09:14:16Z</dcterms:created>
  <dcterms:modified xsi:type="dcterms:W3CDTF">2026-01-21T23:34:42Z</dcterms:modified>
  <cp:category/>
</cp:coreProperties>
</file>