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71fd1613a8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71fd1613a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142625" y="9232482"/>
            <a:ext cx="7487153" cy="391991"/>
            <a:chOff x="0" y="9175900"/>
            <a:chExt cx="7772400" cy="406925"/>
          </a:xfrm>
        </p:grpSpPr>
        <p:sp>
          <p:nvSpPr>
            <p:cNvPr id="55" name="Google Shape;55;p13"/>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900">
                  <a:solidFill>
                    <a:schemeClr val="dk1"/>
                  </a:solidFill>
                </a:rPr>
                <a:t>Stars &amp; Planets</a:t>
              </a:r>
              <a:endParaRPr sz="900">
                <a:solidFill>
                  <a:schemeClr val="dk1"/>
                </a:solidFill>
              </a:endParaRPr>
            </a:p>
            <a:p>
              <a:pPr indent="0" lvl="0" marL="0" rtl="0" algn="ctr">
                <a:spcBef>
                  <a:spcPts val="0"/>
                </a:spcBef>
                <a:spcAft>
                  <a:spcPts val="0"/>
                </a:spcAft>
                <a:buNone/>
              </a:pPr>
              <a:r>
                <a:t/>
              </a:r>
              <a:endParaRPr sz="900"/>
            </a:p>
          </p:txBody>
        </p:sp>
        <p:pic>
          <p:nvPicPr>
            <p:cNvPr id="56" name="Google Shape;56;p13"/>
            <p:cNvPicPr preferRelativeResize="0"/>
            <p:nvPr/>
          </p:nvPicPr>
          <p:blipFill rotWithShape="1">
            <a:blip r:embed="rId3">
              <a:alphaModFix/>
            </a:blip>
            <a:srcRect b="-34811" l="0" r="-3852" t="-11579"/>
            <a:stretch/>
          </p:blipFill>
          <p:spPr>
            <a:xfrm>
              <a:off x="3004538" y="9175900"/>
              <a:ext cx="1763323" cy="328500"/>
            </a:xfrm>
            <a:prstGeom prst="rect">
              <a:avLst/>
            </a:prstGeom>
            <a:noFill/>
            <a:ln>
              <a:noFill/>
            </a:ln>
          </p:spPr>
        </p:pic>
      </p:grpSp>
      <p:sp>
        <p:nvSpPr>
          <p:cNvPr id="57" name="Google Shape;57;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Name </a:t>
            </a:r>
            <a:r>
              <a:rPr lang="en" sz="1100">
                <a:solidFill>
                  <a:srgbClr val="B7B7B7"/>
                </a:solidFill>
              </a:rPr>
              <a:t>_____________________</a:t>
            </a:r>
            <a:endParaRPr sz="1100">
              <a:solidFill>
                <a:srgbClr val="B7B7B7"/>
              </a:solidFill>
            </a:endParaRPr>
          </a:p>
        </p:txBody>
      </p:sp>
      <p:sp>
        <p:nvSpPr>
          <p:cNvPr id="58" name="Google Shape;58;p13"/>
          <p:cNvSpPr txBox="1"/>
          <p:nvPr/>
        </p:nvSpPr>
        <p:spPr>
          <a:xfrm>
            <a:off x="499575" y="513350"/>
            <a:ext cx="7152000" cy="859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4700">
                <a:solidFill>
                  <a:schemeClr val="dk1"/>
                </a:solidFill>
                <a:latin typeface="Londrina Shadow"/>
                <a:ea typeface="Londrina Shadow"/>
                <a:cs typeface="Londrina Shadow"/>
                <a:sym typeface="Londrina Shadow"/>
              </a:rPr>
              <a:t>A Simple Invention That Changed the World</a:t>
            </a:r>
            <a:endParaRPr b="1" sz="4700">
              <a:solidFill>
                <a:schemeClr val="dk1"/>
              </a:solidFill>
              <a:latin typeface="Londrina Shadow"/>
              <a:ea typeface="Londrina Shadow"/>
              <a:cs typeface="Londrina Shadow"/>
              <a:sym typeface="Londrina Shadow"/>
            </a:endParaRPr>
          </a:p>
        </p:txBody>
      </p:sp>
      <p:sp>
        <p:nvSpPr>
          <p:cNvPr id="59" name="Google Shape;59;p13"/>
          <p:cNvSpPr/>
          <p:nvPr/>
        </p:nvSpPr>
        <p:spPr>
          <a:xfrm>
            <a:off x="499563" y="2271975"/>
            <a:ext cx="6672316" cy="71351"/>
          </a:xfrm>
          <a:custGeom>
            <a:rect b="b" l="l" r="r" t="t"/>
            <a:pathLst>
              <a:path extrusionOk="0" h="3044" w="212867">
                <a:moveTo>
                  <a:pt x="0" y="3044"/>
                </a:moveTo>
                <a:cubicBezTo>
                  <a:pt x="70712" y="-2842"/>
                  <a:pt x="141910" y="1903"/>
                  <a:pt x="212867" y="1903"/>
                </a:cubicBezTo>
              </a:path>
            </a:pathLst>
          </a:custGeom>
          <a:noFill/>
          <a:ln cap="flat" cmpd="sng" w="28575">
            <a:solidFill>
              <a:schemeClr val="dk2"/>
            </a:solidFill>
            <a:prstDash val="solid"/>
            <a:round/>
            <a:headEnd len="med" w="med" type="none"/>
            <a:tailEnd len="med" w="med" type="none"/>
          </a:ln>
        </p:spPr>
      </p:sp>
      <p:sp>
        <p:nvSpPr>
          <p:cNvPr id="60" name="Google Shape;60;p13"/>
          <p:cNvSpPr txBox="1"/>
          <p:nvPr/>
        </p:nvSpPr>
        <p:spPr>
          <a:xfrm>
            <a:off x="463875" y="2475175"/>
            <a:ext cx="6743700" cy="7111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600">
                <a:solidFill>
                  <a:schemeClr val="dk1"/>
                </a:solidFill>
                <a:latin typeface="Poppins SemiBold"/>
                <a:ea typeface="Poppins SemiBold"/>
                <a:cs typeface="Poppins SemiBold"/>
                <a:sym typeface="Poppins SemiBold"/>
              </a:rPr>
              <a:t>Four hundred years ago, Galileo Galilei was a math professor in Italy.</a:t>
            </a:r>
            <a:r>
              <a:rPr lang="en" sz="1800">
                <a:solidFill>
                  <a:schemeClr val="dk1"/>
                </a:solidFill>
              </a:rPr>
              <a:t> </a:t>
            </a:r>
            <a:r>
              <a:rPr lang="en" sz="1200">
                <a:solidFill>
                  <a:schemeClr val="dk1"/>
                </a:solidFill>
              </a:rPr>
              <a:t>He changed the world with a simple invention called the “optik tube,” or telescope.  </a:t>
            </a:r>
            <a:endParaRPr sz="1200">
              <a:solidFill>
                <a:schemeClr val="dk1"/>
              </a:solidFill>
            </a:endParaRPr>
          </a:p>
          <a:p>
            <a:pPr indent="0" lvl="0" marL="0" rtl="0" algn="l">
              <a:spcBef>
                <a:spcPts val="0"/>
              </a:spcBef>
              <a:spcAft>
                <a:spcPts val="0"/>
              </a:spcAft>
              <a:buNone/>
            </a:pPr>
            <a:r>
              <a:t/>
            </a:r>
            <a:endParaRPr sz="1700">
              <a:solidFill>
                <a:schemeClr val="dk1"/>
              </a:solidFill>
            </a:endParaRPr>
          </a:p>
          <a:p>
            <a:pPr indent="0" lvl="0" marL="0" rtl="0" algn="l">
              <a:lnSpc>
                <a:spcPct val="150000"/>
              </a:lnSpc>
              <a:spcBef>
                <a:spcPts val="0"/>
              </a:spcBef>
              <a:spcAft>
                <a:spcPts val="0"/>
              </a:spcAft>
              <a:buNone/>
            </a:pPr>
            <a:r>
              <a:rPr lang="en" sz="1200">
                <a:solidFill>
                  <a:schemeClr val="dk1"/>
                </a:solidFill>
              </a:rPr>
              <a:t>His simple version of what we now call the telescope was</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built out of two lenses inside a tube, which allowed him to </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see 10 times farther than with his naked eye. While not very </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powerful compared to telescopes today, it was considered </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amazing during the 1600s when the best telescope could </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only let you see twice as far. This allowed him to see things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rPr>
              <a:t>that nobody had seen before.</a:t>
            </a:r>
            <a:endParaRPr sz="1200">
              <a:solidFill>
                <a:schemeClr val="dk1"/>
              </a:solidFill>
            </a:endParaRPr>
          </a:p>
          <a:p>
            <a:pPr indent="0" lvl="0" marL="0" rtl="0" algn="l">
              <a:spcBef>
                <a:spcPts val="0"/>
              </a:spcBef>
              <a:spcAft>
                <a:spcPts val="0"/>
              </a:spcAft>
              <a:buNone/>
            </a:pPr>
            <a:r>
              <a:t/>
            </a:r>
            <a:endParaRPr sz="1500">
              <a:solidFill>
                <a:schemeClr val="dk1"/>
              </a:solidFill>
            </a:endParaRPr>
          </a:p>
          <a:p>
            <a:pPr indent="0" lvl="0" marL="0" rtl="0" algn="l">
              <a:lnSpc>
                <a:spcPct val="150000"/>
              </a:lnSpc>
              <a:spcBef>
                <a:spcPts val="0"/>
              </a:spcBef>
              <a:spcAft>
                <a:spcPts val="0"/>
              </a:spcAft>
              <a:buNone/>
            </a:pPr>
            <a:r>
              <a:rPr lang="en" sz="1200">
                <a:solidFill>
                  <a:schemeClr val="dk1"/>
                </a:solidFill>
              </a:rPr>
              <a:t>What most people don’t know is the professor had not </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created the instrument to look up into the skies. He was </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making it as a way to earn more money by selling it to the </a:t>
            </a:r>
            <a:endParaRPr sz="1200">
              <a:solidFill>
                <a:schemeClr val="dk1"/>
              </a:solidFill>
            </a:endParaRPr>
          </a:p>
          <a:p>
            <a:pPr indent="0" lvl="0" marL="0" rtl="0" algn="l">
              <a:lnSpc>
                <a:spcPct val="150000"/>
              </a:lnSpc>
              <a:spcBef>
                <a:spcPts val="0"/>
              </a:spcBef>
              <a:spcAft>
                <a:spcPts val="0"/>
              </a:spcAft>
              <a:buNone/>
            </a:pPr>
            <a:r>
              <a:rPr lang="en" sz="1200">
                <a:solidFill>
                  <a:schemeClr val="dk1"/>
                </a:solidFill>
              </a:rPr>
              <a:t>authorities as a “spyglass” to track pirates who were hijacking</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rPr>
              <a:t>their trade ships.</a:t>
            </a:r>
            <a:endParaRPr sz="1200">
              <a:solidFill>
                <a:schemeClr val="dk1"/>
              </a:solidFill>
            </a:endParaRPr>
          </a:p>
          <a:p>
            <a:pPr indent="0" lvl="0" marL="0" rtl="0" algn="l">
              <a:lnSpc>
                <a:spcPct val="150000"/>
              </a:lnSpc>
              <a:spcBef>
                <a:spcPts val="0"/>
              </a:spcBef>
              <a:spcAft>
                <a:spcPts val="0"/>
              </a:spcAft>
              <a:buNone/>
            </a:pPr>
            <a:br>
              <a:rPr lang="en" sz="1200">
                <a:solidFill>
                  <a:schemeClr val="dk1"/>
                </a:solidFill>
              </a:rPr>
            </a:br>
            <a:r>
              <a:rPr lang="en" sz="1200">
                <a:solidFill>
                  <a:schemeClr val="dk1"/>
                </a:solidFill>
              </a:rPr>
              <a:t>But when Galileo pointed his invention up to the skies, he made some amazing discoveries—and most importantly, he provided evidence that all planets revolved around the Sun using his telescope. However, these discoveries brought the brilliant mathematician very little fame or money. That is because the leaders of the Catholic Church were not ready to accept such ideas. He was warned to stop spreading his views around. When Galileo continued his research, he was placed under house arrest. This is how he spent the rest of his life until he passed away in 1642. Today, the Italian is known as a genius and the father of modern observational astronomy.</a:t>
            </a:r>
            <a:endParaRPr sz="1200">
              <a:solidFill>
                <a:schemeClr val="dk1"/>
              </a:solidFill>
            </a:endParaRPr>
          </a:p>
          <a:p>
            <a:pPr indent="0" lvl="0" marL="0" rtl="0" algn="l">
              <a:spcBef>
                <a:spcPts val="0"/>
              </a:spcBef>
              <a:spcAft>
                <a:spcPts val="0"/>
              </a:spcAft>
              <a:buNone/>
            </a:pPr>
            <a:r>
              <a:t/>
            </a:r>
            <a:endParaRPr sz="1200">
              <a:solidFill>
                <a:schemeClr val="dk1"/>
              </a:solidFill>
            </a:endParaRPr>
          </a:p>
          <a:p>
            <a:pPr indent="0" lvl="0" marL="0" rtl="0" algn="l">
              <a:spcBef>
                <a:spcPts val="0"/>
              </a:spcBef>
              <a:spcAft>
                <a:spcPts val="0"/>
              </a:spcAft>
              <a:buNone/>
            </a:pPr>
            <a:r>
              <a:t/>
            </a:r>
            <a:endParaRPr sz="1200">
              <a:solidFill>
                <a:schemeClr val="dk1"/>
              </a:solidFill>
            </a:endParaRPr>
          </a:p>
        </p:txBody>
      </p:sp>
      <p:pic>
        <p:nvPicPr>
          <p:cNvPr descr="gal752-004-6FE60E05.jpg" id="61" name="Google Shape;61;p13"/>
          <p:cNvPicPr preferRelativeResize="0"/>
          <p:nvPr/>
        </p:nvPicPr>
        <p:blipFill>
          <a:blip r:embed="rId4">
            <a:alphaModFix/>
          </a:blip>
          <a:stretch>
            <a:fillRect/>
          </a:stretch>
        </p:blipFill>
        <p:spPr>
          <a:xfrm>
            <a:off x="4739237" y="3266550"/>
            <a:ext cx="2432638" cy="3457475"/>
          </a:xfrm>
          <a:prstGeom prst="rect">
            <a:avLst/>
          </a:prstGeom>
          <a:noFill/>
          <a:ln cap="flat" cmpd="sng" w="9525">
            <a:solidFill>
              <a:srgbClr val="000000"/>
            </a:solidFill>
            <a:prstDash val="solid"/>
            <a:round/>
            <a:headEnd len="sm" w="sm" type="none"/>
            <a:tailEnd len="sm" w="sm" type="none"/>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