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35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1" autoAdjust="0"/>
    <p:restoredTop sz="96292" autoAdjust="0"/>
  </p:normalViewPr>
  <p:slideViewPr>
    <p:cSldViewPr snapToGrid="0" showGuides="1">
      <p:cViewPr varScale="1">
        <p:scale>
          <a:sx n="106" d="100"/>
          <a:sy n="106" d="100"/>
        </p:scale>
        <p:origin x="648" y="78"/>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3D3DE-D01B-6594-40B5-7BCE938D926B}"/>
            </a:ext>
          </a:extLst>
        </p:cNvPr>
        <p:cNvGrpSpPr/>
        <p:nvPr/>
      </p:nvGrpSpPr>
      <p:grpSpPr>
        <a:xfrm>
          <a:off x="0" y="0"/>
          <a:ext cx="0" cy="0"/>
          <a:chOff x="0" y="0"/>
          <a:chExt cx="0" cy="0"/>
        </a:xfrm>
      </p:grpSpPr>
      <p:sp>
        <p:nvSpPr>
          <p:cNvPr id="36" name="Text Placeholder 35">
            <a:extLst>
              <a:ext uri="{FF2B5EF4-FFF2-40B4-BE49-F238E27FC236}">
                <a16:creationId xmlns:a16="http://schemas.microsoft.com/office/drawing/2014/main" id="{63C9B6A5-8760-6145-E3FB-9E641AD43F57}"/>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37" name="Text Placeholder 36">
            <a:extLst>
              <a:ext uri="{FF2B5EF4-FFF2-40B4-BE49-F238E27FC236}">
                <a16:creationId xmlns:a16="http://schemas.microsoft.com/office/drawing/2014/main" id="{56837902-8277-A0C1-EEAE-7B9A710BF3BE}"/>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33" name="Text Placeholder 32">
            <a:extLst>
              <a:ext uri="{FF2B5EF4-FFF2-40B4-BE49-F238E27FC236}">
                <a16:creationId xmlns:a16="http://schemas.microsoft.com/office/drawing/2014/main" id="{D513A25B-3F29-FD76-410C-C2FB1BEA0257}"/>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0" name="Slide Number Placeholder 29">
            <a:extLst>
              <a:ext uri="{FF2B5EF4-FFF2-40B4-BE49-F238E27FC236}">
                <a16:creationId xmlns:a16="http://schemas.microsoft.com/office/drawing/2014/main" id="{1EC25DBB-2E44-730B-4DAC-53347BE236F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a:t>
            </a:fld>
            <a:endParaRPr lang="en-US" dirty="0"/>
          </a:p>
        </p:txBody>
      </p:sp>
      <p:sp>
        <p:nvSpPr>
          <p:cNvPr id="35" name="Text Placeholder 34">
            <a:extLst>
              <a:ext uri="{FF2B5EF4-FFF2-40B4-BE49-F238E27FC236}">
                <a16:creationId xmlns:a16="http://schemas.microsoft.com/office/drawing/2014/main" id="{D8FA33E1-4D2B-D9AE-81E6-E2BC21F9B01C}"/>
              </a:ext>
            </a:extLst>
          </p:cNvPr>
          <p:cNvSpPr>
            <a:spLocks noGrp="1"/>
          </p:cNvSpPr>
          <p:nvPr>
            <p:ph type="body" sz="quarter" idx="15"/>
          </p:nvPr>
        </p:nvSpPr>
        <p:spPr>
          <a:xfrm>
            <a:off x="609600" y="393301"/>
            <a:ext cx="10972800" cy="757599"/>
          </a:xfrm>
        </p:spPr>
        <p:txBody>
          <a:bodyPr>
            <a:noAutofit/>
          </a:bodyPr>
          <a:lstStyle/>
          <a:p>
            <a:r>
              <a:rPr lang="en-US" dirty="0"/>
              <a:t>Why Digital Transformation Still Matters It's not just about tech — it’s about staying competitive and resilient.</a:t>
            </a:r>
          </a:p>
        </p:txBody>
      </p:sp>
      <p:sp>
        <p:nvSpPr>
          <p:cNvPr id="5" name="TextBox 4">
            <a:extLst>
              <a:ext uri="{FF2B5EF4-FFF2-40B4-BE49-F238E27FC236}">
                <a16:creationId xmlns:a16="http://schemas.microsoft.com/office/drawing/2014/main" id="{BE34CCE4-2A65-928A-0D48-F2DDE73767F7}"/>
              </a:ext>
            </a:extLst>
          </p:cNvPr>
          <p:cNvSpPr txBox="1"/>
          <p:nvPr/>
        </p:nvSpPr>
        <p:spPr>
          <a:xfrm>
            <a:off x="609599" y="2088338"/>
            <a:ext cx="5392776" cy="3649621"/>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In recent years, digital transformation has become one of the most overused terms in the business world. </a:t>
            </a:r>
          </a:p>
          <a:p>
            <a:pPr>
              <a:lnSpc>
                <a:spcPct val="114000"/>
              </a:lnSpc>
            </a:pPr>
            <a:endParaRPr lang="en-US" dirty="0"/>
          </a:p>
          <a:p>
            <a:pPr>
              <a:lnSpc>
                <a:spcPct val="114000"/>
              </a:lnSpc>
            </a:pPr>
            <a:r>
              <a:rPr lang="en-US" dirty="0"/>
              <a:t>The COVID-19 pandemic acted as a global accelerator, forcing companies to adopt digital tools almost overnight. </a:t>
            </a:r>
          </a:p>
          <a:p>
            <a:pPr>
              <a:lnSpc>
                <a:spcPct val="114000"/>
              </a:lnSpc>
            </a:pPr>
            <a:endParaRPr lang="en-US" dirty="0"/>
          </a:p>
          <a:p>
            <a:pPr>
              <a:lnSpc>
                <a:spcPct val="114000"/>
              </a:lnSpc>
            </a:pPr>
            <a:r>
              <a:rPr lang="en-US" dirty="0"/>
              <a:t>Remote work, cloud platforms, and digital channels became the new standard. But while many organizations moved quickly to digitize, few truly transformed.</a:t>
            </a:r>
          </a:p>
          <a:p>
            <a:pPr>
              <a:lnSpc>
                <a:spcPct val="114000"/>
              </a:lnSpc>
            </a:pPr>
            <a:endParaRPr lang="en-US" dirty="0"/>
          </a:p>
          <a:p>
            <a:pPr>
              <a:lnSpc>
                <a:spcPct val="114000"/>
              </a:lnSpc>
            </a:pPr>
            <a:r>
              <a:rPr lang="en-US" dirty="0"/>
              <a:t>Today, the urgency hasn’t faded. If anything, it has grown. Organizations are facing complexity from supply chain disruptions and shifting customer expectations to labor shortages and economic uncertainty. </a:t>
            </a:r>
          </a:p>
        </p:txBody>
      </p:sp>
      <p:cxnSp>
        <p:nvCxnSpPr>
          <p:cNvPr id="6" name="Straight Connector 5">
            <a:extLst>
              <a:ext uri="{FF2B5EF4-FFF2-40B4-BE49-F238E27FC236}">
                <a16:creationId xmlns:a16="http://schemas.microsoft.com/office/drawing/2014/main" id="{53DA5A90-CD22-5984-E070-131E089C5010}"/>
              </a:ext>
            </a:extLst>
          </p:cNvPr>
          <p:cNvCxnSpPr>
            <a:cxnSpLocks/>
          </p:cNvCxnSpPr>
          <p:nvPr/>
        </p:nvCxnSpPr>
        <p:spPr>
          <a:xfrm>
            <a:off x="609600" y="1937004"/>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13F728A2-88C5-38AE-0432-8E3AC10C0407}"/>
              </a:ext>
            </a:extLst>
          </p:cNvPr>
          <p:cNvSpPr txBox="1">
            <a:spLocks/>
          </p:cNvSpPr>
          <p:nvPr/>
        </p:nvSpPr>
        <p:spPr>
          <a:xfrm>
            <a:off x="609600" y="1625600"/>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From Crisis Response to Strategic Transformation</a:t>
            </a:r>
          </a:p>
        </p:txBody>
      </p:sp>
      <p:sp>
        <p:nvSpPr>
          <p:cNvPr id="8" name="TextBox 7">
            <a:extLst>
              <a:ext uri="{FF2B5EF4-FFF2-40B4-BE49-F238E27FC236}">
                <a16:creationId xmlns:a16="http://schemas.microsoft.com/office/drawing/2014/main" id="{8384BD61-01C4-6735-0BB1-78405BA1D1B7}"/>
              </a:ext>
            </a:extLst>
          </p:cNvPr>
          <p:cNvSpPr txBox="1">
            <a:spLocks/>
          </p:cNvSpPr>
          <p:nvPr/>
        </p:nvSpPr>
        <p:spPr>
          <a:xfrm>
            <a:off x="6189624" y="2088338"/>
            <a:ext cx="5392776" cy="3649621"/>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As businesses grapple with this new reality, it’s clear that digital transformation is no longer just about implementing new technology — it’s about fundamentally reimagining how work gets done, how decisions are made, and how value is delivered. </a:t>
            </a:r>
          </a:p>
          <a:p>
            <a:pPr>
              <a:lnSpc>
                <a:spcPct val="114000"/>
              </a:lnSpc>
            </a:pPr>
            <a:endParaRPr lang="en-US" dirty="0"/>
          </a:p>
          <a:p>
            <a:pPr>
              <a:lnSpc>
                <a:spcPct val="114000"/>
              </a:lnSpc>
            </a:pPr>
            <a:r>
              <a:rPr lang="en-US" dirty="0"/>
              <a:t>The focus must shift from short-term fixes to building future-ready organizations capable of thriving amid constant uncertainty. </a:t>
            </a:r>
          </a:p>
          <a:p>
            <a:pPr>
              <a:lnSpc>
                <a:spcPct val="114000"/>
              </a:lnSpc>
            </a:pPr>
            <a:endParaRPr lang="en-US" dirty="0"/>
          </a:p>
          <a:p>
            <a:pPr>
              <a:lnSpc>
                <a:spcPct val="114000"/>
              </a:lnSpc>
            </a:pPr>
            <a:r>
              <a:rPr lang="en-US" dirty="0"/>
              <a:t>Leaders need to look beyond adopting digital tools and instead prioritize reshaping core business processes, cultivating agile, collaborative cultures, and developing resilient operating models that can rapidly adapt to shifting market dynamics. </a:t>
            </a:r>
          </a:p>
        </p:txBody>
      </p:sp>
      <p:cxnSp>
        <p:nvCxnSpPr>
          <p:cNvPr id="9" name="Straight Connector 8">
            <a:extLst>
              <a:ext uri="{FF2B5EF4-FFF2-40B4-BE49-F238E27FC236}">
                <a16:creationId xmlns:a16="http://schemas.microsoft.com/office/drawing/2014/main" id="{7C096464-3998-C30D-8EA0-12E391B96C61}"/>
              </a:ext>
            </a:extLst>
          </p:cNvPr>
          <p:cNvCxnSpPr>
            <a:cxnSpLocks/>
          </p:cNvCxnSpPr>
          <p:nvPr/>
        </p:nvCxnSpPr>
        <p:spPr>
          <a:xfrm>
            <a:off x="6189624" y="1937004"/>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1" name="Text Placeholder 5">
            <a:extLst>
              <a:ext uri="{FF2B5EF4-FFF2-40B4-BE49-F238E27FC236}">
                <a16:creationId xmlns:a16="http://schemas.microsoft.com/office/drawing/2014/main" id="{5826D2B5-9800-6DAB-4C4F-F8B2138B1E48}"/>
              </a:ext>
            </a:extLst>
          </p:cNvPr>
          <p:cNvSpPr txBox="1">
            <a:spLocks/>
          </p:cNvSpPr>
          <p:nvPr/>
        </p:nvSpPr>
        <p:spPr>
          <a:xfrm>
            <a:off x="6189624" y="1625600"/>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Rethinking the Future of Work and Operations</a:t>
            </a:r>
          </a:p>
        </p:txBody>
      </p:sp>
    </p:spTree>
    <p:extLst>
      <p:ext uri="{BB962C8B-B14F-4D97-AF65-F5344CB8AC3E}">
        <p14:creationId xmlns:p14="http://schemas.microsoft.com/office/powerpoint/2010/main" val="1618903648"/>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8718</TotalTime>
  <Words>232</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Montserrat</vt:lpstr>
      <vt:lpstr>Montserrat Black</vt:lpstr>
      <vt:lpstr>Montserrat ExtraBold</vt:lpstr>
      <vt:lpstr>Montserrat SemiBold</vt:lpstr>
      <vt:lpstr>1_Office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61</cp:revision>
  <dcterms:created xsi:type="dcterms:W3CDTF">2025-04-10T11:11:23Z</dcterms:created>
  <dcterms:modified xsi:type="dcterms:W3CDTF">2025-10-16T06:25:36Z</dcterms:modified>
  <cp:category/>
</cp:coreProperties>
</file>