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598" r:id="rId2"/>
    <p:sldId id="724" r:id="rId3"/>
    <p:sldId id="674" r:id="rId4"/>
    <p:sldId id="577" r:id="rId5"/>
    <p:sldId id="617" r:id="rId6"/>
    <p:sldId id="628" r:id="rId7"/>
    <p:sldId id="578" r:id="rId8"/>
    <p:sldId id="621" r:id="rId9"/>
    <p:sldId id="763" r:id="rId10"/>
    <p:sldId id="580" r:id="rId11"/>
    <p:sldId id="620" r:id="rId12"/>
    <p:sldId id="579" r:id="rId13"/>
    <p:sldId id="622" r:id="rId14"/>
    <p:sldId id="764" r:id="rId15"/>
    <p:sldId id="613" r:id="rId16"/>
    <p:sldId id="635" r:id="rId17"/>
    <p:sldId id="614" r:id="rId18"/>
    <p:sldId id="765" r:id="rId19"/>
    <p:sldId id="631" r:id="rId20"/>
    <p:sldId id="767" r:id="rId21"/>
    <p:sldId id="744" r:id="rId22"/>
    <p:sldId id="641" r:id="rId23"/>
    <p:sldId id="581" r:id="rId24"/>
    <p:sldId id="749" r:id="rId25"/>
    <p:sldId id="768" r:id="rId26"/>
    <p:sldId id="751" r:id="rId27"/>
    <p:sldId id="757" r:id="rId28"/>
    <p:sldId id="753" r:id="rId29"/>
    <p:sldId id="769" r:id="rId30"/>
    <p:sldId id="662" r:id="rId31"/>
    <p:sldId id="663" r:id="rId32"/>
    <p:sldId id="745" r:id="rId33"/>
    <p:sldId id="770" r:id="rId34"/>
    <p:sldId id="664" r:id="rId35"/>
    <p:sldId id="699" r:id="rId36"/>
    <p:sldId id="760" r:id="rId37"/>
    <p:sldId id="777" r:id="rId38"/>
    <p:sldId id="632" r:id="rId39"/>
    <p:sldId id="349" r:id="rId40"/>
    <p:sldId id="1454" r:id="rId41"/>
    <p:sldId id="585" r:id="rId42"/>
    <p:sldId id="599" r:id="rId43"/>
    <p:sldId id="1453" r:id="rId44"/>
    <p:sldId id="1455" r:id="rId45"/>
    <p:sldId id="659" r:id="rId46"/>
    <p:sldId id="1456" r:id="rId47"/>
    <p:sldId id="728" r:id="rId48"/>
    <p:sldId id="1457" r:id="rId49"/>
    <p:sldId id="1459" r:id="rId50"/>
    <p:sldId id="1460" r:id="rId51"/>
    <p:sldId id="1461" r:id="rId52"/>
    <p:sldId id="1462" r:id="rId53"/>
    <p:sldId id="1458" r:id="rId54"/>
    <p:sldId id="779" r:id="rId55"/>
    <p:sldId id="1452" r:id="rId56"/>
    <p:sldId id="761" r:id="rId57"/>
    <p:sldId id="739" r:id="rId58"/>
    <p:sldId id="731" r:id="rId59"/>
    <p:sldId id="732" r:id="rId60"/>
    <p:sldId id="733" r:id="rId61"/>
    <p:sldId id="735" r:id="rId62"/>
    <p:sldId id="738" r:id="rId63"/>
    <p:sldId id="775" r:id="rId64"/>
    <p:sldId id="651" r:id="rId65"/>
    <p:sldId id="776" r:id="rId66"/>
    <p:sldId id="652" r:id="rId67"/>
    <p:sldId id="653" r:id="rId68"/>
    <p:sldId id="654" r:id="rId69"/>
    <p:sldId id="762" r:id="rId70"/>
    <p:sldId id="742" r:id="rId71"/>
    <p:sldId id="658" r:id="rId72"/>
    <p:sldId id="657" r:id="rId7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99"/>
    <a:srgbClr val="66FFCC"/>
    <a:srgbClr val="99FF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05" autoAdjust="0"/>
    <p:restoredTop sz="93548" autoAdjust="0"/>
  </p:normalViewPr>
  <p:slideViewPr>
    <p:cSldViewPr snapToGrid="0" showGuides="1">
      <p:cViewPr varScale="1">
        <p:scale>
          <a:sx n="61" d="100"/>
          <a:sy n="61" d="100"/>
        </p:scale>
        <p:origin x="55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D65BF-B91C-40ED-94EF-716AA806D9BC}" type="datetimeFigureOut">
              <a:rPr lang="zh-TW" altLang="en-US" smtClean="0"/>
              <a:t>2024/6/15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223A6-8B7C-4316-9AFA-D1BA80083A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75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F16F91-0213-4065-AE77-AE7867A85AE4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160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0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R="3175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看到圖先別急著畫，當下決定從哪開始建模，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口訣：先填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後除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鑽孔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再導角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，面對複雜模型不再恐懼如何下手。避免每人說法不一樣，造成初學者用聽說來建模。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內化</a:t>
            </a: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SOP</a:t>
            </a:r>
            <a:endParaRPr lang="zh-TW" altLang="zh-TW" sz="1800" b="1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marR="3175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透過建模規則、系統理論、口語化記憶，一體適用所有模型，看到所有模型都畫得出來，這些觀念是多年經驗系統化為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SOP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實務案例倒數判斷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依序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階段講解建構原則：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模型第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個特徵、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模型建構節奏、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建模判斷實務。利用實務案例，倒數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5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秒讓學員判斷，經依教學經驗，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秒內答得出來。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C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建模前置觀念</a:t>
            </a: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5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大階段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建模前置觀念依序分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5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大階段：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初學繪圖要領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建模之草圖規則與型態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b="1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模型建構</a:t>
            </a:r>
            <a:r>
              <a:rPr lang="en-US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SOP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工程視圖最佳草圖輪廓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5.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最佳模型顯示狀態，本章講解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05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303D9-E069-4F6B-AF34-521B7022FDBE}" type="slidenum">
              <a:rPr lang="zh-TW" altLang="en-US"/>
              <a:pPr/>
              <a:t>11</a:t>
            </a:fld>
            <a:endParaRPr lang="en-US" altLang="zh-TW"/>
          </a:p>
        </p:txBody>
      </p:sp>
      <p:sp>
        <p:nvSpPr>
          <p:cNvPr id="157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55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B37D5-5012-4940-8EDD-772DDEE6C15E}" type="slidenum">
              <a:rPr lang="zh-TW" altLang="en-US"/>
              <a:pPr/>
              <a:t>12</a:t>
            </a:fld>
            <a:endParaRPr lang="en-US" altLang="zh-TW"/>
          </a:p>
        </p:txBody>
      </p:sp>
      <p:sp>
        <p:nvSpPr>
          <p:cNvPr id="156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6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	</a:t>
            </a:r>
            <a:r>
              <a:rPr lang="en-US" altLang="zh-TW" sz="1800" b="1"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rPr>
              <a:t>實務演練</a:t>
            </a:r>
            <a:endParaRPr lang="en-US" altLang="zh-TW" sz="1800" b="1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marR="35560" indent="269875" algn="just" fontAlgn="base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正確答案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底座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最大面積，圓心包含基準，又是基準有給別人快畫完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=2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全奇美。這時沒人猜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方塊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，雖然方塊是底部，已經學會不見得一定由下方開始。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有些同學選</a:t>
            </a:r>
            <a:r>
              <a:rPr lang="en-US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圓筒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，由小地方向外擴建慢工出細活，也失去給別人感覺快畫完的觀念。這想法和個性有關會越畫越累，這個性要改，先修正再說。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47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B37D5-5012-4940-8EDD-772DDEE6C15E}" type="slidenum">
              <a:rPr lang="zh-TW" altLang="en-US"/>
              <a:pPr/>
              <a:t>13</a:t>
            </a:fld>
            <a:endParaRPr lang="en-US" altLang="zh-TW"/>
          </a:p>
        </p:txBody>
      </p:sp>
      <p:sp>
        <p:nvSpPr>
          <p:cNvPr id="156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6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9302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5AF65-E186-4B6D-9D73-6545B2B45EC4}" type="slidenum">
              <a:rPr lang="zh-TW" altLang="en-US"/>
              <a:pPr/>
              <a:t>15</a:t>
            </a:fld>
            <a:endParaRPr lang="en-US" altLang="zh-TW"/>
          </a:p>
        </p:txBody>
      </p:sp>
      <p:sp>
        <p:nvSpPr>
          <p:cNvPr id="165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5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旋轉底部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有沒有發現旋轉體都是基準，下圖左。該不會先畫腳吧！這樣反推就懂了，下圖右。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4372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7CA0D-1F92-432B-915A-040FFEB39B6F}" type="slidenum">
              <a:rPr lang="zh-TW" altLang="en-US"/>
              <a:pPr/>
              <a:t>16</a:t>
            </a:fld>
            <a:endParaRPr lang="en-US" altLang="zh-TW"/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	</a:t>
            </a:r>
            <a:r>
              <a:rPr lang="en-US" altLang="zh-TW" sz="1800" b="1"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rPr>
              <a:t>實務演練</a:t>
            </a: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先畫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旋轉底座，還是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法蘭，下圖左。先畫法蘭會覺得騰空感覺，雖然法蘭是接口，但法蘭不是基準，下圖右。常遇到大學生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秒就答出來，很直覺反應答案，即便一開始是錯的，老師再解釋為何同學會學習修正，只要課堂誘發興趣就會發揮潛能。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850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D5281-3417-4124-A4CD-F487E0990E3D}" type="slidenum">
              <a:rPr lang="zh-TW" altLang="en-US"/>
              <a:pPr/>
              <a:t>17</a:t>
            </a:fld>
            <a:endParaRPr lang="en-US" altLang="zh-TW"/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	</a:t>
            </a:r>
            <a:r>
              <a:rPr lang="en-US" altLang="zh-TW" sz="1800" b="1"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rPr>
              <a:t>實務演練</a:t>
            </a: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2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個以上旋轉體還是以底部旋轉為主。很多人會先畫中央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方形，雖然看起來比較簡單也好畫但他是騰空。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339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309FB-D0E1-46B6-849F-300F1343EF1B}" type="slidenum">
              <a:rPr lang="zh-TW" altLang="en-US"/>
              <a:pPr/>
              <a:t>19</a:t>
            </a:fld>
            <a:endParaRPr lang="en-US" altLang="zh-TW"/>
          </a:p>
        </p:txBody>
      </p:sp>
      <p:sp>
        <p:nvSpPr>
          <p:cNvPr id="166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6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17-1-4 2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個旋轉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2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個旋轉體還是以基準為主，先畫哪個：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中心軸、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輪圈、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輪幅（類似鋼圈，不是肋呦）。應該</a:t>
            </a:r>
            <a:r>
              <a:rPr lang="en-US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中心軸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，因為她是基準，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輪圈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騰空不穩，至少不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輪幅就好。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94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176E5-2094-4F0F-921A-96161A2346C8}" type="slidenum">
              <a:rPr lang="zh-TW" altLang="en-US"/>
              <a:pPr/>
              <a:t>21</a:t>
            </a:fld>
            <a:endParaRPr lang="en-US" altLang="zh-TW"/>
          </a:p>
        </p:txBody>
      </p:sp>
      <p:sp>
        <p:nvSpPr>
          <p:cNvPr id="157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規則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大方向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第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主體特徵要完成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70%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，先畫主體剩下是細節，肋和圓角都是細節，設計也不會這先設計。常遇到一開始畫太細，雖然也可以和大方向同時間完成，但是大方向的同事很輕鬆畫完，也讓主管看到感覺快畫完了。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在乎別人對你的感覺</a:t>
            </a:r>
          </a:p>
          <a:p>
            <a:pPr marR="35560" indent="269875" algn="just" fontAlgn="base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先畫圓盤感覺快畫完，否則由中心圓軸開始畫，老闆一看到還有很多沒畫，會感到憂慮，不時追問何時完成，你又覺得煩，雖然趕上卻很喘。</a:t>
            </a:r>
          </a:p>
          <a:p>
            <a:pPr marR="35560" indent="269875" algn="just" fontAlgn="base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當別人先畫大圓盤，老闆一看到感覺快畫完會放心，過程中一定很輕鬆完成該模型，甚至還可休息喝咖啡。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大方與一致性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建模和個性有關，小氣由圓軸開始畫，經多年磨練建模一定會變大方，例如：圓盤先畫。工作大方生活卻小氣，所以很多人說我們擁有雙重人格。好比說工作不遲到，反之生活常常遲到，這時就要修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一致性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745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176E5-2094-4F0F-921A-96161A2346C8}" type="slidenum">
              <a:rPr lang="zh-TW" altLang="en-US"/>
              <a:pPr/>
              <a:t>22</a:t>
            </a:fld>
            <a:endParaRPr lang="en-US" altLang="zh-TW"/>
          </a:p>
        </p:txBody>
      </p:sp>
      <p:sp>
        <p:nvSpPr>
          <p:cNvPr id="157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	</a:t>
            </a:r>
            <a:r>
              <a:rPr lang="en-US" altLang="zh-TW" sz="1800" b="1"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rPr>
              <a:t>一體成形</a:t>
            </a:r>
            <a:endParaRPr lang="en-US" altLang="zh-TW" sz="1800" b="1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一體成形手法需要訓練，看完答案能理解這樣比較快沒錯。這題也可以先由下方的方型或側邊溝槽開始畫，但是會越畫越累，最終會以多個特徵用湊的把模型畫完。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238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176E5-2094-4F0F-921A-96161A2346C8}" type="slidenum">
              <a:rPr lang="zh-TW" altLang="en-US"/>
              <a:pPr/>
              <a:t>23</a:t>
            </a:fld>
            <a:endParaRPr lang="en-US" altLang="zh-TW"/>
          </a:p>
        </p:txBody>
      </p:sp>
      <p:sp>
        <p:nvSpPr>
          <p:cNvPr id="157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被複雜所苦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看模型第一眼會被細節吸引（干擾），先往鑽孔與圓角思考而失去大方向繪製的邏輯。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07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82095-CE11-4C01-A0A3-63003A7AE9E5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166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6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4088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176E5-2094-4F0F-921A-96161A2346C8}" type="slidenum">
              <a:rPr lang="zh-TW" altLang="en-US"/>
              <a:pPr/>
              <a:t>24</a:t>
            </a:fld>
            <a:endParaRPr lang="en-US" altLang="zh-TW"/>
          </a:p>
        </p:txBody>
      </p:sp>
      <p:sp>
        <p:nvSpPr>
          <p:cNvPr id="157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C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簡單和複雜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你覺得先畫左邊還右邊哪個比較簡單，初學者會由簡單容易畫，不過特徵會比較多，進階者比較複雜一點。初學者不必很急要畫到很複雜，當草圖掌握穩定後，再往進階有效率發展。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15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176E5-2094-4F0F-921A-96161A2346C8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157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17-1-6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兩側對稱－往中間斷面思考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絕大部分為對稱模型，由工程圖可見只要中心線超過輪廓視同對稱，下圖左。成形過程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兩側對稱（箭頭所示）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符合對稱型態，下圖右。</a:t>
            </a:r>
          </a:p>
        </p:txBody>
      </p:sp>
    </p:spTree>
    <p:extLst>
      <p:ext uri="{BB962C8B-B14F-4D97-AF65-F5344CB8AC3E}">
        <p14:creationId xmlns:p14="http://schemas.microsoft.com/office/powerpoint/2010/main" val="413035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176E5-2094-4F0F-921A-96161A2346C8}" type="slidenum">
              <a:rPr lang="zh-TW" altLang="en-US"/>
              <a:pPr/>
              <a:t>27</a:t>
            </a:fld>
            <a:endParaRPr lang="en-US" altLang="zh-TW"/>
          </a:p>
        </p:txBody>
      </p:sp>
      <p:sp>
        <p:nvSpPr>
          <p:cNvPr id="157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沒事兩側對稱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2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利於後續建模參考，對稱設計最簡單且穩定，組合件組裝更提供中間基準面參考。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相同空間</a:t>
            </a:r>
          </a:p>
          <a:p>
            <a:r>
              <a:rPr lang="en-US" altLang="zh-TW" sz="12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給定深度</a:t>
            </a:r>
            <a:r>
              <a:rPr lang="zh-TW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讓模型面和</a:t>
            </a:r>
            <a:r>
              <a:rPr lang="zh-TW" altLang="zh-TW" sz="12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前基準面</a:t>
            </a:r>
            <a:r>
              <a:rPr lang="zh-TW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相同位置會浪費空間，這部分在組合件組裝常用到，例如：鏡射就要用中間面為鏡射基準，下圖右。</a:t>
            </a: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330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176E5-2094-4F0F-921A-96161A2346C8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157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C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旋轉體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旋轉體都是對稱圖形，基準都在中間斷面，而且草圖只要畫一半就可以成形。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087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D343C-3D4D-4F94-AF16-B4457D3B07B3}" type="slidenum">
              <a:rPr lang="zh-TW" altLang="en-US"/>
              <a:pPr/>
              <a:t>30</a:t>
            </a:fld>
            <a:endParaRPr lang="en-US" altLang="zh-TW"/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17-1-7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來源先完成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有複製特徵先把來源完成，分段思考例如：直線、環狀、鏡射複製排列。複製的模型給人感覺複雜要花很多時間來畫，拆開來想就不覺得很複雜。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一個個畫出來，要畫也是可以，只是不想這樣自找麻煩。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833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ABB9E-147D-40C6-AA12-C389FE7F7DBF}" type="slidenum">
              <a:rPr lang="zh-TW" altLang="en-US"/>
              <a:pPr/>
              <a:t>31</a:t>
            </a:fld>
            <a:endParaRPr lang="en-US" altLang="zh-TW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3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ABB9E-147D-40C6-AA12-C389FE7F7DBF}" type="slidenum">
              <a:rPr lang="zh-TW" altLang="en-US"/>
              <a:pPr/>
              <a:t>32</a:t>
            </a:fld>
            <a:endParaRPr lang="en-US" altLang="zh-TW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845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B74C8-DCB6-4F2C-A3F9-5248D8040B2E}" type="slidenum">
              <a:rPr lang="zh-TW" altLang="en-US"/>
              <a:pPr/>
              <a:t>34</a:t>
            </a:fld>
            <a:endParaRPr lang="en-US" altLang="zh-TW"/>
          </a:p>
        </p:txBody>
      </p:sp>
      <p:sp>
        <p:nvSpPr>
          <p:cNvPr id="157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17-1-8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細部留最後</a:t>
            </a:r>
          </a:p>
          <a:p>
            <a:r>
              <a:rPr lang="en-US" altLang="zh-TW" sz="1800" spc="6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 spc="6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細部特徵容易感到複雜，例如：鑽孔、導角、肋、複製排列…等特徵留到最後做，不要看到什麼就畫什麼，容易出錯更容易少畫特徵，等到發覺後要修改就很麻煩。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908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B74C8-DCB6-4F2C-A3F9-5248D8040B2E}" type="slidenum">
              <a:rPr lang="zh-TW" altLang="en-US"/>
              <a:pPr/>
              <a:t>35</a:t>
            </a:fld>
            <a:endParaRPr lang="en-US" altLang="zh-TW"/>
          </a:p>
        </p:txBody>
      </p:sp>
      <p:sp>
        <p:nvSpPr>
          <p:cNvPr id="157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	</a:t>
            </a:r>
            <a:r>
              <a:rPr lang="en-US" altLang="zh-TW" sz="1800" b="1"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rPr>
              <a:t>實務演練</a:t>
            </a:r>
            <a:endParaRPr lang="en-US" altLang="zh-TW" sz="1800" b="1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以下模型感覺很複雜，初學者會往細節想，好像做不完或懷疑自己有這能力，拆開特徵來看就覺得還好。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492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82095-CE11-4C01-A0A3-63003A7AE9E5}" type="slidenum">
              <a:rPr lang="zh-TW" altLang="en-US"/>
              <a:pPr/>
              <a:t>36</a:t>
            </a:fld>
            <a:endParaRPr lang="en-US" altLang="zh-TW"/>
          </a:p>
        </p:txBody>
      </p:sp>
      <p:sp>
        <p:nvSpPr>
          <p:cNvPr id="166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6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74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第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個特徵最重要，決定建模方向、基準和建模效率，依順序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8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大規則。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264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643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C6387B-6CAE-4913-97E3-C7E37DCC64DB}" type="slidenum">
              <a:rPr lang="zh-TW" altLang="en-US"/>
              <a:pPr/>
              <a:t>38</a:t>
            </a:fld>
            <a:endParaRPr lang="en-US" altLang="zh-TW"/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7326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CBC47-497B-4012-8C68-973475EFF862}" type="slidenum">
              <a:rPr lang="zh-TW" altLang="en-US"/>
              <a:pPr/>
              <a:t>39</a:t>
            </a:fld>
            <a:endParaRPr lang="en-US" altLang="zh-TW"/>
          </a:p>
        </p:txBody>
      </p:sp>
      <p:sp>
        <p:nvSpPr>
          <p:cNvPr id="162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2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R="35560" indent="269875" algn="just" fontAlgn="base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大郎獨創口訣也是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SOP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：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先填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後除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鑽孔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再導角，適用所有模型。不必背一定會，可避免特徵沒畫到，指令換來換去，恨自己這麼粗心。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口訣與加工和設計連結</a:t>
            </a:r>
          </a:p>
          <a:p>
            <a:pPr marR="35560" indent="269875" algn="just" fontAlgn="base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建模順序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設計流程，不必拋開先前經驗而是觀念提升。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取得共識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建模順序不是聽老師要你先這樣，而是老師說明讓同學也覺得這樣的順序的確比較好。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524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73603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C6387B-6CAE-4913-97E3-C7E37DCC64DB}" type="slidenum">
              <a:rPr lang="zh-TW" altLang="en-US"/>
              <a:pPr/>
              <a:t>41</a:t>
            </a:fld>
            <a:endParaRPr lang="en-US" altLang="zh-TW"/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17-2-1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先填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模型就是先填料，才可進行後續加工（除料），要先畫哪裡，下面對吧。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8577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DF3BB-60D3-4741-A812-A9DF50497252}" type="slidenum">
              <a:rPr lang="zh-TW" altLang="en-US"/>
              <a:pPr/>
              <a:t>42</a:t>
            </a:fld>
            <a:endParaRPr lang="en-US" altLang="zh-TW"/>
          </a:p>
        </p:txBody>
      </p:sp>
      <p:sp>
        <p:nvSpPr>
          <p:cNvPr id="161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17-2-2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後除料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除料分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種，也是順序：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外觀、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配合、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螺絲孔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，本節先說明前面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項。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外觀（外型）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先做外部的大方向除料，這類除料比較簡單，例如：減重、閃機構、除料順序玵不是老師要你先這先對簡單外觀除料，只是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配合和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鑽孔的特徵順序一開始無法理解。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配合</a:t>
            </a:r>
          </a:p>
          <a:p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設定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模型的組裝需要公差，例如：中間會有圓柱，軸孔要設定公差屬於精度要求並不複雜，只要先輸入大小，例如：</a:t>
            </a:r>
            <a:r>
              <a:rPr lang="en-US" altLang="zh-TW" sz="1800">
                <a:effectLst/>
                <a:latin typeface="Vrinda" panose="020B0502040204020203" pitchFamily="34" charset="0"/>
                <a:ea typeface="華康細圓體" panose="020F0309000000000000" pitchFamily="49" charset="-120"/>
              </a:rPr>
              <a:t>Ø</a:t>
            </a:r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10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67443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DF3BB-60D3-4741-A812-A9DF50497252}" type="slidenum">
              <a:rPr lang="zh-TW" altLang="en-US"/>
              <a:pPr/>
              <a:t>43</a:t>
            </a:fld>
            <a:endParaRPr lang="en-US" altLang="zh-TW"/>
          </a:p>
        </p:txBody>
      </p:sp>
      <p:sp>
        <p:nvSpPr>
          <p:cNvPr id="161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9779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9489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2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17-2-3 </a:t>
            </a:r>
            <a:r>
              <a:rPr lang="zh-TW" altLang="zh-TW" sz="12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鑽孔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看到都是孔的圖面感覺很亂很複雜，但是同學要怎麼形容它的複雜。設計流程中機件固鎖最後再想，所以</a:t>
            </a:r>
            <a:r>
              <a:rPr lang="zh-TW" altLang="zh-TW" sz="12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建模與設計是連結的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鑽孔複雜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鑽孔牽涉到規格（形狀）、大小、位置，還有鑽孔數量。鑽孔屬設計配角且鑽孔變化很大，製作也很耗時，例如：取消鑽孔、更改類型、更改大小。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有攻牙、非攻牙、柱孔、深度、貫穿、孔位</a:t>
            </a: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...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等都要看清楚也不能混淆，例如：</a:t>
            </a:r>
            <a:r>
              <a:rPr lang="en-US" altLang="zh-TW" sz="1200">
                <a:effectLst/>
                <a:latin typeface="Vrinda" panose="020B0502040204020203" pitchFamily="34" charset="0"/>
                <a:ea typeface="華康細圓體" panose="020F0309000000000000" pitchFamily="49" charset="-120"/>
                <a:cs typeface="Times New Roman" panose="02020603050405020304" pitchFamily="18" charset="0"/>
              </a:rPr>
              <a:t>Ø</a:t>
            </a: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14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M3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M5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柱孔、鑽孔位置的正反面。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與其他特徵混雜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鑽孔與其他特徵混雜一起，更覺得圖面很複雜。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C </a:t>
            </a:r>
            <a:r>
              <a:rPr lang="zh-TW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鑽孔重要嗎</a:t>
            </a:r>
            <a:r>
              <a:rPr lang="en-US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?</a:t>
            </a:r>
            <a:endParaRPr lang="zh-TW" altLang="zh-TW" sz="1200" b="1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r>
              <a:rPr lang="en-US" altLang="zh-TW" sz="12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課堂常問同學，鑽孔很重要嗎</a:t>
            </a:r>
            <a:r>
              <a:rPr lang="en-US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?</a:t>
            </a:r>
            <a:r>
              <a:rPr lang="zh-TW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鑽孔在設計流程中不重要，不會有人逢人說配孔設計是我的專長。機構工程師不能說長</a:t>
            </a:r>
            <a:r>
              <a:rPr lang="en-US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BOSS</a:t>
            </a:r>
            <a:r>
              <a:rPr lang="zh-TW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、放肋、架卡</a:t>
            </a:r>
            <a:r>
              <a:rPr lang="zh-TW" altLang="zh-TW" sz="1200">
                <a:effectLst/>
                <a:ea typeface="微軟正黑體" panose="020B0604030504040204" pitchFamily="34" charset="-120"/>
                <a:cs typeface="微軟正黑體" panose="020B0604030504040204" pitchFamily="34" charset="-120"/>
              </a:rPr>
              <a:t>鈎</a:t>
            </a:r>
            <a:r>
              <a:rPr lang="zh-TW" altLang="zh-TW" sz="1200">
                <a:effectLst/>
                <a:ea typeface="華康細圓體" panose="020F0309000000000000" pitchFamily="49" charset="-120"/>
                <a:cs typeface="微軟正黑體" panose="020B0604030504040204" pitchFamily="34" charset="-120"/>
              </a:rPr>
              <a:t>、定公差，這些早就被取代了</a:t>
            </a: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6843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838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1CF80-FABE-47A0-9F84-63167C841FEA}" type="slidenum">
              <a:rPr lang="zh-TW" altLang="en-US"/>
              <a:pPr/>
              <a:t>4</a:t>
            </a:fld>
            <a:endParaRPr lang="en-US" altLang="zh-TW"/>
          </a:p>
        </p:txBody>
      </p:sp>
      <p:sp>
        <p:nvSpPr>
          <p:cNvPr id="156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6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底部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(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座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)</a:t>
            </a:r>
            <a:endParaRPr lang="zh-TW" altLang="zh-TW" sz="1800" b="1" spc="6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常聽到模型要先由底座開始畫，沒錯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7-8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成模型由底座而來。由下往上畫就像堆積木一樣，例如：車子一定是先從底盤開始畫，不會先畫天窗。</a:t>
            </a:r>
          </a:p>
        </p:txBody>
      </p:sp>
    </p:spTree>
    <p:extLst>
      <p:ext uri="{BB962C8B-B14F-4D97-AF65-F5344CB8AC3E}">
        <p14:creationId xmlns:p14="http://schemas.microsoft.com/office/powerpoint/2010/main" val="3430006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D0ED8-60B2-4E8E-9905-693C71C09EA8}" type="slidenum">
              <a:rPr lang="zh-TW" altLang="en-US"/>
              <a:pPr/>
              <a:t>47</a:t>
            </a:fld>
            <a:endParaRPr lang="en-US" altLang="zh-TW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17-2-4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導角</a:t>
            </a:r>
          </a:p>
          <a:p>
            <a:pPr marR="17780"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導角是修飾，所以導角最後做。如果先導角，後來發現該畫的特徵沒畫到，導角必須刪除，補上特徵再補導角很浪費時間。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沒導圓角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甚至不小心有邊線沒導圓角，機械加工也會形成自然圓角，多半都可以挽回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1043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923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D0ED8-60B2-4E8E-9905-693C71C09EA8}" type="slidenum">
              <a:rPr lang="zh-TW" altLang="en-US"/>
              <a:pPr/>
              <a:t>49</a:t>
            </a:fld>
            <a:endParaRPr lang="en-US" altLang="zh-TW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8342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D0ED8-60B2-4E8E-9905-693C71C09EA8}" type="slidenum">
              <a:rPr lang="zh-TW" altLang="en-US"/>
              <a:pPr/>
              <a:t>50</a:t>
            </a:fld>
            <a:endParaRPr lang="en-US" altLang="zh-TW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88081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873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D0ED8-60B2-4E8E-9905-693C71C09EA8}" type="slidenum">
              <a:rPr lang="zh-TW" altLang="en-US"/>
              <a:pPr/>
              <a:t>52</a:t>
            </a:fld>
            <a:endParaRPr lang="en-US" altLang="zh-TW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8033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3848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D0ED8-60B2-4E8E-9905-693C71C09EA8}" type="slidenum">
              <a:rPr lang="zh-TW" altLang="en-US"/>
              <a:pPr/>
              <a:t>54</a:t>
            </a:fld>
            <a:endParaRPr lang="en-US" altLang="zh-TW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17-2-6 </a:t>
            </a:r>
            <a:r>
              <a:rPr lang="zh-TW" altLang="en-US" sz="1800" b="1" spc="60" dirty="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加工製造法</a:t>
            </a:r>
            <a:endParaRPr lang="zh-TW" altLang="zh-TW" sz="1800" b="1" spc="60" dirty="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r>
              <a:rPr lang="en-US" altLang="zh-TW" sz="180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以加工製造順序建模，例如：先繪製素材長度，再依加工順序將特徵繪製：</a:t>
            </a:r>
            <a:r>
              <a:rPr lang="en-US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素材（直徑和長度）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第</a:t>
            </a:r>
            <a:r>
              <a:rPr lang="en-US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車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第</a:t>
            </a:r>
            <a:r>
              <a:rPr lang="en-US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車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4.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鍵槽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5.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溝槽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6.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壓花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dirty="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7.</a:t>
            </a:r>
            <a:r>
              <a:rPr lang="zh-TW" altLang="zh-TW" sz="1800" dirty="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導角。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98529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先了解製造方法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早期學</a:t>
            </a:r>
            <a:r>
              <a:rPr lang="en-US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3D</a:t>
            </a:r>
            <a:r>
              <a:rPr lang="zh-TW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一定要了解製造方法，後來不這樣要求，軟體操作越來越簡便，將門檻降低到人人都可上手，所以才會有先填後除鑽孔導角的口訣。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製程管理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現今加工製造的手段又回來了，工程師要會拆製程，要拆製程之前要懂製程。以前的訓練要同學把成品圖完成，現在要把每個製程拆出模型和對應的工程圖，業界需要：</a:t>
            </a:r>
            <a:r>
              <a:rPr lang="en-US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軟體使用程度提高、</a:t>
            </a:r>
            <a:r>
              <a:rPr lang="en-US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製造程序圖面管理</a:t>
            </a:r>
            <a:r>
              <a:rPr lang="en-US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kern="95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產品模組化。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C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工程師價值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就算不是這領域的都看得懂這流程，這就是工程師基本價值。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6155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82095-CE11-4C01-A0A3-63003A7AE9E5}" type="slidenum">
              <a:rPr lang="zh-TW" altLang="en-US"/>
              <a:pPr/>
              <a:t>56</a:t>
            </a:fld>
            <a:endParaRPr lang="en-US" altLang="zh-TW"/>
          </a:p>
        </p:txBody>
      </p:sp>
      <p:sp>
        <p:nvSpPr>
          <p:cNvPr id="166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6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788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3C28AD-5753-4594-8BB7-89ADBB33C4DD}" type="slidenum">
              <a:rPr lang="zh-TW" altLang="en-US"/>
              <a:pPr/>
              <a:t>5</a:t>
            </a:fld>
            <a:endParaRPr lang="en-US" altLang="zh-TW"/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78344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175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本節對建模影響很大，有原則也有標準答案，這些概念用看的就會，用案例對照讓你學會感覺，短時間內學習效益很高，對後續學習有潛移默化助益。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有些題目由工程圖協助比較好判斷由那裡開始畫，在沒工程圖下，要如何憑經驗法則推論這開始畫，本節會傳授經驗法則的推論。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0352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007FBA-2BA1-4016-A460-E5B9454041BF}" type="slidenum">
              <a:rPr lang="zh-TW" altLang="en-US"/>
              <a:pPr/>
              <a:t>58</a:t>
            </a:fld>
            <a:endParaRPr lang="en-US" altLang="zh-TW"/>
          </a:p>
        </p:txBody>
      </p:sp>
      <p:sp>
        <p:nvSpPr>
          <p:cNvPr id="158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8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690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992B9-4812-4E16-B09E-DA822F9E7C5B}" type="slidenum">
              <a:rPr lang="zh-TW" altLang="en-US"/>
              <a:pPr/>
              <a:t>59</a:t>
            </a:fld>
            <a:endParaRPr lang="en-US" altLang="zh-TW"/>
          </a:p>
        </p:txBody>
      </p:sp>
      <p:sp>
        <p:nvSpPr>
          <p:cNvPr id="158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8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2145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504FE-94DD-4139-923A-4C3278067CD9}" type="slidenum">
              <a:rPr lang="zh-TW" altLang="en-US"/>
              <a:pPr/>
              <a:t>60</a:t>
            </a:fld>
            <a:endParaRPr lang="en-US" altLang="zh-TW"/>
          </a:p>
        </p:txBody>
      </p:sp>
      <p:sp>
        <p:nvSpPr>
          <p:cNvPr id="158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4538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2A4F0-F03C-47EF-B0C2-9415B04835B1}" type="slidenum">
              <a:rPr lang="zh-TW" altLang="en-US"/>
              <a:pPr/>
              <a:t>61</a:t>
            </a:fld>
            <a:endParaRPr lang="en-US" altLang="zh-TW"/>
          </a:p>
        </p:txBody>
      </p:sp>
      <p:sp>
        <p:nvSpPr>
          <p:cNvPr id="159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9548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EEDD3-2457-459C-9605-06E4E548E7E8}" type="slidenum">
              <a:rPr lang="zh-TW" altLang="en-US"/>
              <a:pPr/>
              <a:t>62</a:t>
            </a:fld>
            <a:endParaRPr lang="en-US" altLang="zh-TW"/>
          </a:p>
        </p:txBody>
      </p:sp>
      <p:sp>
        <p:nvSpPr>
          <p:cNvPr id="159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17-3-1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模型建構流程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一系列看下來有道理對吧，例如：填料先由大方向，不被小填料困惑。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3512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17-3-2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思考與矛盾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好像這也可以那也可以，在很難判斷下學到基準與爭議處理。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223A6-8B7C-4316-9AFA-D1BA80083A8F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4687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BAEC4-E83C-46EE-9B61-0E6C57DB0CF5}" type="slidenum">
              <a:rPr lang="zh-TW" altLang="en-US"/>
              <a:pPr/>
              <a:t>64</a:t>
            </a:fld>
            <a:endParaRPr lang="en-US" altLang="zh-TW"/>
          </a:p>
        </p:txBody>
      </p:sp>
      <p:sp>
        <p:nvSpPr>
          <p:cNvPr id="157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左邊：氣壓閥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先畫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4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方形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底座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，底座不見得都在下面呦！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右邊：活動鉗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先畫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前面</a:t>
            </a:r>
            <a:r>
              <a:rPr lang="en-US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U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型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比較好，一次完成大方向，否則先畫側邊，有很多細節要處理。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448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BAEC4-E83C-46EE-9B61-0E6C57DB0CF5}" type="slidenum">
              <a:rPr lang="zh-TW" altLang="en-US"/>
              <a:pPr/>
              <a:t>66</a:t>
            </a:fld>
            <a:endParaRPr lang="en-US" altLang="zh-TW"/>
          </a:p>
        </p:txBody>
      </p:sp>
      <p:sp>
        <p:nvSpPr>
          <p:cNvPr id="157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17-3-3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進階思考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：圓柱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圓柱是設計基準，接下來是副結構。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左邊：車床進刀停止器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先畫圓柱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主結構，重點尺寸會集中在該處，先畫圓柱也比較容易，心也是安的！方形不會是重點他會常變化。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右邊：鑽模夾具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原則畫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或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或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4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，反正不可能先畫</a:t>
            </a:r>
            <a:r>
              <a:rPr lang="en-US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方形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不會是重點他會常變化。由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圓柱開始，因為比較好畫也穩定。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68127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BAEC4-E83C-46EE-9B61-0E6C57DB0CF5}" type="slidenum">
              <a:rPr lang="zh-TW" altLang="en-US"/>
              <a:pPr/>
              <a:t>67</a:t>
            </a:fld>
            <a:endParaRPr lang="en-US" altLang="zh-TW"/>
          </a:p>
        </p:txBody>
      </p:sp>
      <p:sp>
        <p:nvSpPr>
          <p:cNvPr id="157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17-3-4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進階思考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：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2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圓柱基準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本節有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個圓柱，就要由機構特性和經驗推論來定義。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左邊：鑽模夾具</a:t>
            </a:r>
          </a:p>
          <a:p>
            <a:pPr indent="269875" algn="just">
              <a:lnSpc>
                <a:spcPts val="1550"/>
              </a:lnSpc>
              <a:spcBef>
                <a:spcPts val="140"/>
              </a:spcBef>
              <a:spcAft>
                <a:spcPts val="140"/>
              </a:spcAft>
            </a:pP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左邊模型先畫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前面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V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型特徵，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因為他是主體背板，背板有上下圓孔。草圖原點推論放在上方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法蘭孔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上，不會是下方圓柱。因為上方法蘭會有很多裝置連接與連動。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右邊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右邊模型先畫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凸輪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，凸輪包含上下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圓柱，這裡把凸輪草圖原點在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下方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，大軸心是動力來源，例如：把馬達放在大軸心上，大軸心旋轉，小軸心會高低高低，這是凸輪特性。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65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842EE-5A4F-461E-B06F-5BE64CA335E8}" type="slidenum">
              <a:rPr lang="zh-TW" altLang="en-US"/>
              <a:pPr/>
              <a:t>6</a:t>
            </a:fld>
            <a:endParaRPr lang="en-US" altLang="zh-TW"/>
          </a:p>
        </p:txBody>
      </p:sp>
      <p:sp>
        <p:nvSpPr>
          <p:cNvPr id="156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	</a:t>
            </a:r>
            <a:r>
              <a:rPr lang="zh-TW" altLang="zh-TW" sz="12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感覺比較快畫完</a:t>
            </a:r>
          </a:p>
          <a:p>
            <a:r>
              <a:rPr lang="en-US" altLang="zh-TW" sz="12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2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先畫耳朵雖然也可以畫，但哪個感覺比較快畫完？越到後面的特徵應該是越來越少而不是越畫越多。</a:t>
            </a: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6788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BAEC4-E83C-46EE-9B61-0E6C57DB0CF5}" type="slidenum">
              <a:rPr lang="zh-TW" altLang="en-US"/>
              <a:pPr/>
              <a:t>68</a:t>
            </a:fld>
            <a:endParaRPr lang="en-US" altLang="zh-TW"/>
          </a:p>
        </p:txBody>
      </p:sp>
      <p:sp>
        <p:nvSpPr>
          <p:cNvPr id="157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17-3-5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進階思考</a:t>
            </a: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3</a:t>
            </a:r>
            <a:endParaRPr lang="zh-TW" altLang="zh-TW" sz="1800" b="1" spc="60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有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題看起來好像很多，每題</a:t>
            </a: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5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秒內可決定要先從哪開始了。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A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左邊：曲柄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上中下我想沒人會想在中間，中間會高度變化，下方是這模型的底座基準。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B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中間：固定虎鉗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重點在頭部，下方會變化高度，而上方的草圖原點可以定義在中心的大孔。</a:t>
            </a:r>
          </a:p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C </a:t>
            </a:r>
            <a:r>
              <a:rPr lang="zh-TW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右邊：萬向虎鉗</a:t>
            </a:r>
          </a:p>
          <a:p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我想大家很清楚一定是上方頭部了，下方是活動的。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1026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BAEC4-E83C-46EE-9B61-0E6C57DB0CF5}" type="slidenum">
              <a:rPr lang="zh-TW" altLang="en-US"/>
              <a:pPr/>
              <a:t>71</a:t>
            </a:fld>
            <a:endParaRPr lang="en-US" altLang="zh-TW"/>
          </a:p>
        </p:txBody>
      </p:sp>
      <p:sp>
        <p:nvSpPr>
          <p:cNvPr id="157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8679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BAEC4-E83C-46EE-9B61-0E6C57DB0CF5}" type="slidenum">
              <a:rPr lang="zh-TW" altLang="en-US"/>
              <a:pPr/>
              <a:t>72</a:t>
            </a:fld>
            <a:endParaRPr lang="en-US" altLang="zh-TW"/>
          </a:p>
        </p:txBody>
      </p:sp>
      <p:sp>
        <p:nvSpPr>
          <p:cNvPr id="157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35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842EE-5A4F-461E-B06F-5BE64CA335E8}" type="slidenum">
              <a:rPr lang="zh-TW" altLang="en-US"/>
              <a:pPr/>
              <a:t>7</a:t>
            </a:fld>
            <a:endParaRPr lang="en-US" altLang="zh-TW"/>
          </a:p>
        </p:txBody>
      </p:sp>
      <p:sp>
        <p:nvSpPr>
          <p:cNvPr id="156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50"/>
              </a:lnSpc>
              <a:spcBef>
                <a:spcPts val="800"/>
              </a:spcBef>
              <a:spcAft>
                <a:spcPts val="300"/>
              </a:spcAft>
              <a:tabLst>
                <a:tab pos="234315" algn="l"/>
              </a:tabLst>
            </a:pPr>
            <a:r>
              <a:rPr lang="en-US" altLang="zh-TW" sz="1800" b="1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	</a:t>
            </a:r>
            <a:r>
              <a:rPr lang="en-US" altLang="zh-TW" sz="1800" b="1"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rPr>
              <a:t>實務演練</a:t>
            </a:r>
            <a:endParaRPr lang="en-US" altLang="zh-TW" sz="1800" b="1">
              <a:effectLst/>
              <a:latin typeface="Arial" panose="020B0604020202020204" pitchFamily="34" charset="0"/>
              <a:ea typeface="華康粗圓體" panose="020F0709000000000000" pitchFamily="49" charset="-120"/>
            </a:endParaRP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先畫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底座還是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背板</a:t>
            </a:r>
            <a:r>
              <a:rPr lang="en-US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?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先畫下方比較快。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45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842EE-5A4F-461E-B06F-5BE64CA335E8}" type="slidenum">
              <a:rPr lang="zh-TW" altLang="en-US"/>
              <a:pPr/>
              <a:t>8</a:t>
            </a:fld>
            <a:endParaRPr lang="en-US" altLang="zh-TW"/>
          </a:p>
        </p:txBody>
      </p:sp>
      <p:sp>
        <p:nvSpPr>
          <p:cNvPr id="156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</a:rPr>
              <a:t>課程目標</a:t>
            </a:r>
            <a:r>
              <a:rPr lang="en-US" altLang="zh-TW" b="1">
                <a:solidFill>
                  <a:srgbClr val="0000FF"/>
                </a:solidFill>
              </a:rPr>
              <a:t>:</a:t>
            </a:r>
            <a:endParaRPr lang="zh-TW" altLang="en-US" b="1">
              <a:solidFill>
                <a:srgbClr val="000066"/>
              </a:solidFill>
            </a:endParaRPr>
          </a:p>
          <a:p>
            <a:r>
              <a:rPr lang="zh-TW" altLang="en-US">
                <a:solidFill>
                  <a:srgbClr val="993300"/>
                </a:solidFill>
              </a:rPr>
              <a:t>    瞭解模型最佳輪廓草圖的重要作圖原則</a:t>
            </a:r>
          </a:p>
          <a:p>
            <a:r>
              <a:rPr lang="zh-TW" altLang="en-US">
                <a:solidFill>
                  <a:srgbClr val="993300"/>
                </a:solidFill>
              </a:rPr>
              <a:t>    對後續的學習有很大助益</a:t>
            </a:r>
            <a:endParaRPr lang="zh-TW" altLang="en-US"/>
          </a:p>
          <a:p>
            <a:r>
              <a:rPr lang="zh-TW" altLang="en-US" b="1">
                <a:solidFill>
                  <a:srgbClr val="0000FF"/>
                </a:solidFill>
              </a:rPr>
              <a:t>課程重點</a:t>
            </a:r>
          </a:p>
          <a:p>
            <a:r>
              <a:rPr lang="zh-TW" altLang="en-US">
                <a:solidFill>
                  <a:srgbClr val="993300"/>
                </a:solidFill>
              </a:rPr>
              <a:t>◎ 認識最佳輪廓草圖對作圖下筆的影響性</a:t>
            </a:r>
          </a:p>
          <a:p>
            <a:r>
              <a:rPr lang="zh-TW" altLang="en-US" b="1">
                <a:solidFill>
                  <a:srgbClr val="0000FF"/>
                </a:solidFill>
              </a:rPr>
              <a:t>課程時間 </a:t>
            </a:r>
            <a:r>
              <a:rPr lang="en-US" altLang="zh-TW">
                <a:solidFill>
                  <a:srgbClr val="993300"/>
                </a:solidFill>
              </a:rPr>
              <a:t>10</a:t>
            </a:r>
            <a:r>
              <a:rPr lang="zh-TW" altLang="en-US">
                <a:solidFill>
                  <a:srgbClr val="993300"/>
                </a:solidFill>
              </a:rPr>
              <a:t>分鐘 </a:t>
            </a:r>
            <a:endParaRPr lang="en-US" altLang="zh-TW">
              <a:solidFill>
                <a:srgbClr val="9933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381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303D9-E069-4F6B-AF34-521B7022FDBE}" type="slidenum">
              <a:rPr lang="zh-TW" altLang="en-US"/>
              <a:pPr/>
              <a:t>10</a:t>
            </a:fld>
            <a:endParaRPr lang="en-US" altLang="zh-TW"/>
          </a:p>
        </p:txBody>
      </p:sp>
      <p:sp>
        <p:nvSpPr>
          <p:cNvPr id="157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9300"/>
            <a:ext cx="6646863" cy="3740150"/>
          </a:xfrm>
          <a:ln/>
        </p:spPr>
      </p:sp>
      <p:sp>
        <p:nvSpPr>
          <p:cNvPr id="157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17-1-2 </a:t>
            </a:r>
            <a:r>
              <a:rPr lang="zh-TW" altLang="zh-TW" sz="1800" b="1" spc="60">
                <a:effectLst/>
                <a:latin typeface="Arial" panose="020B0604020202020204" pitchFamily="34" charset="0"/>
                <a:ea typeface="華康粗圓體" panose="020F0709000000000000" pitchFamily="49" charset="-120"/>
              </a:rPr>
              <a:t>大輪廓</a:t>
            </a:r>
          </a:p>
          <a:p>
            <a:pPr marR="35560" indent="269875" algn="just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r>
              <a:rPr lang="en-US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主體特徵不明顯時，就找大輪廓特徵。原則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3.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背板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開始畫，如果覺得背板太複雜，先畫</a:t>
            </a:r>
            <a:r>
              <a:rPr lang="en-US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1800" b="1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底板</a:t>
            </a:r>
            <a:r>
              <a:rPr lang="zh-TW" altLang="zh-TW" sz="1800">
                <a:effectLst/>
                <a:latin typeface="華康細圓體" panose="020F0309000000000000" pitchFamily="49" charset="-120"/>
                <a:ea typeface="華康細圓體" panose="020F0309000000000000" pitchFamily="49" charset="-120"/>
                <a:cs typeface="Times New Roman" panose="02020603050405020304" pitchFamily="18" charset="0"/>
              </a:rPr>
              <a:t>也可以，心情比較輕鬆。</a:t>
            </a:r>
          </a:p>
          <a:p>
            <a:r>
              <a:rPr lang="en-US" altLang="zh-TW" sz="1800">
                <a:effectLst/>
                <a:latin typeface="華康細圓體" panose="020F0309000000000000" pitchFamily="49" charset="-120"/>
                <a:cs typeface="Times New Roman" panose="02020603050405020304" pitchFamily="18" charset="0"/>
              </a:rPr>
              <a:t>    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至少不要選最下方</a:t>
            </a:r>
            <a:r>
              <a:rPr lang="en-US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1800" b="1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肋環</a:t>
            </a:r>
            <a:r>
              <a:rPr lang="zh-TW" altLang="zh-TW" sz="1800">
                <a:effectLst/>
                <a:ea typeface="華康細圓體" panose="020F0309000000000000" pitchFamily="49" charset="-120"/>
                <a:cs typeface="Times New Roman" panose="02020603050405020304" pitchFamily="18" charset="0"/>
              </a:rPr>
              <a:t>就好，這時可體會不見得每個模型都在下方開始畫。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6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13036FC-4A80-4FE3-833C-45AF4382EF40}"/>
              </a:ext>
            </a:extLst>
          </p:cNvPr>
          <p:cNvSpPr/>
          <p:nvPr userDrawn="1"/>
        </p:nvSpPr>
        <p:spPr>
          <a:xfrm>
            <a:off x="2126804" y="0"/>
            <a:ext cx="7938392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zh-TW" altLang="en-US" sz="4800" i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模型建構</a:t>
            </a:r>
            <a:r>
              <a:rPr lang="en-US" altLang="zh-TW" sz="4800" i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SOP</a:t>
            </a:r>
            <a:endParaRPr lang="en-US" altLang="zh-TW" sz="4800" i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DCF4B82-2CF3-43C3-9C2A-FF2F8554ED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4788" y="6138000"/>
            <a:ext cx="2717212" cy="72000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8E50AAB7-85DD-4AA2-9C94-381CC16B4DE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6340910"/>
            <a:ext cx="1219018" cy="44351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000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000" b="1" dirty="0">
                <a:solidFill>
                  <a:srgbClr val="FF0000"/>
                </a:solidFill>
                <a:latin typeface="Arial" pitchFamily="34" charset="0"/>
              </a:rPr>
              <a:t>/68</a:t>
            </a:r>
          </a:p>
        </p:txBody>
      </p:sp>
    </p:spTree>
    <p:extLst>
      <p:ext uri="{BB962C8B-B14F-4D97-AF65-F5344CB8AC3E}">
        <p14:creationId xmlns:p14="http://schemas.microsoft.com/office/powerpoint/2010/main" val="64686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179&amp;page=1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32" Type="http://schemas.openxmlformats.org/officeDocument/2006/relationships/image" Target="../media/image105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28" Type="http://schemas.openxmlformats.org/officeDocument/2006/relationships/image" Target="../media/image101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31" Type="http://schemas.openxmlformats.org/officeDocument/2006/relationships/image" Target="../media/image104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Relationship Id="rId30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06.pn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0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3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53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8.png"/><Relationship Id="rId4" Type="http://schemas.openxmlformats.org/officeDocument/2006/relationships/image" Target="../media/image150.png"/><Relationship Id="rId9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6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" TargetMode="External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910"/>
          <a:stretch/>
        </p:blipFill>
        <p:spPr bwMode="auto">
          <a:xfrm>
            <a:off x="234190" y="712006"/>
            <a:ext cx="11948967" cy="531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04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032"/>
            <a:ext cx="2813129" cy="255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7" y="5007446"/>
            <a:ext cx="935963" cy="102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版面配置區 3"/>
          <p:cNvSpPr txBox="1">
            <a:spLocks/>
          </p:cNvSpPr>
          <p:nvPr/>
        </p:nvSpPr>
        <p:spPr>
          <a:xfrm>
            <a:off x="148835" y="6031829"/>
            <a:ext cx="1333869" cy="2206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2024/6/15</a:t>
            </a:fld>
            <a:endParaRPr lang="zh-TW" altLang="en-US" sz="1632" dirty="0"/>
          </a:p>
        </p:txBody>
      </p:sp>
      <p:sp>
        <p:nvSpPr>
          <p:cNvPr id="2" name="矩形 1"/>
          <p:cNvSpPr/>
          <p:nvPr/>
        </p:nvSpPr>
        <p:spPr>
          <a:xfrm>
            <a:off x="3827129" y="6215618"/>
            <a:ext cx="4022255" cy="538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902" b="1" dirty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40-90-4.</a:t>
            </a:r>
            <a:r>
              <a:rPr lang="zh-TW" altLang="en-US" sz="2902" b="1" dirty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模型建構</a:t>
            </a:r>
            <a:r>
              <a:rPr lang="en-US" altLang="zh-TW" sz="2902" b="1" dirty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SOP</a:t>
            </a:r>
            <a:endParaRPr lang="zh-TW" altLang="en-US" sz="2902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9FD2985-D72D-4DB2-BFB2-A56CA3AC2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895" y="6252446"/>
            <a:ext cx="574255" cy="564522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7758392-1101-4BA8-B978-80A5F5F8E057}"/>
              </a:ext>
            </a:extLst>
          </p:cNvPr>
          <p:cNvGrpSpPr/>
          <p:nvPr/>
        </p:nvGrpSpPr>
        <p:grpSpPr>
          <a:xfrm>
            <a:off x="10688876" y="4532796"/>
            <a:ext cx="1503123" cy="1410978"/>
            <a:chOff x="530763" y="5337866"/>
            <a:chExt cx="1657350" cy="155575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B5975380-E514-431B-AD32-4AA991DE12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id="{6DE38CDB-F8CC-40B2-B887-AAB206AAC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D5D01CA0-7A76-4D65-8BDF-D7F32427A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C1CA9725-0802-44E4-AA6B-ECBC0F4FA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1B6D490F-E60E-4A36-96FD-3FB160044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8" name="Rectangle 8">
                <a:extLst>
                  <a:ext uri="{FF2B5EF4-FFF2-40B4-BE49-F238E27FC236}">
                    <a16:creationId xmlns:a16="http://schemas.microsoft.com/office/drawing/2014/main" id="{F741F592-DEED-4170-8E4F-F6367FB2C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202516A4-227A-432A-9638-CA3110A3F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913" y="5619784"/>
              <a:ext cx="922978" cy="47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2177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45</a:t>
              </a:r>
              <a:r>
                <a:rPr lang="en-US" altLang="ko-KR" sz="2177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ko-KR" sz="1270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min</a:t>
              </a: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3F0A70B1-AE6E-481F-8F4F-7DDFAEECA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177">
                <a:ea typeface="MS PGothic" pitchFamily="34" charset="-128"/>
              </a:endParaRPr>
            </a:p>
          </p:txBody>
        </p:sp>
      </p:grpSp>
      <p:sp>
        <p:nvSpPr>
          <p:cNvPr id="19" name="Line 10">
            <a:extLst>
              <a:ext uri="{FF2B5EF4-FFF2-40B4-BE49-F238E27FC236}">
                <a16:creationId xmlns:a16="http://schemas.microsoft.com/office/drawing/2014/main" id="{67DF67EB-8D92-4BD6-A056-83C1264FB4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87819" y="5230114"/>
            <a:ext cx="572513" cy="511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507187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6F4493-19F1-4A05-AE03-4B2CFA38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686" y="2145478"/>
            <a:ext cx="2759601" cy="30644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2B31F7C-B289-40F7-A046-C4947DEB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9" y="1917507"/>
            <a:ext cx="4749385" cy="4940493"/>
          </a:xfrm>
          <a:prstGeom prst="rect">
            <a:avLst/>
          </a:prstGeom>
        </p:spPr>
      </p:pic>
      <p:sp>
        <p:nvSpPr>
          <p:cNvPr id="1570818" name="AutoShape 2"/>
          <p:cNvSpPr>
            <a:spLocks noChangeArrowheads="1"/>
          </p:cNvSpPr>
          <p:nvPr/>
        </p:nvSpPr>
        <p:spPr bwMode="auto">
          <a:xfrm>
            <a:off x="1131357" y="2151340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570825" name="AutoShape 9"/>
          <p:cNvSpPr>
            <a:spLocks noChangeArrowheads="1"/>
          </p:cNvSpPr>
          <p:nvPr/>
        </p:nvSpPr>
        <p:spPr bwMode="auto">
          <a:xfrm>
            <a:off x="7622175" y="2276919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570829" name="AutoShape 13"/>
          <p:cNvSpPr>
            <a:spLocks noChangeArrowheads="1"/>
          </p:cNvSpPr>
          <p:nvPr/>
        </p:nvSpPr>
        <p:spPr bwMode="auto">
          <a:xfrm>
            <a:off x="4285569" y="2276919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780806"/>
            <a:ext cx="12192000" cy="108472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大輪廓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en-US" altLang="zh-TW" sz="2358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模型都有大面積特徵</a:t>
            </a:r>
            <a:endParaRPr lang="en-US" altLang="zh-TW" sz="2358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4457732" y="5238290"/>
            <a:ext cx="1127907" cy="517519"/>
          </a:xfrm>
          <a:prstGeom prst="wedgeRoundRectCallout">
            <a:avLst>
              <a:gd name="adj1" fmla="val -57511"/>
              <a:gd name="adj2" fmla="val 97579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539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圓柱</a:t>
            </a:r>
            <a:endParaRPr lang="zh-TW" altLang="en-US" sz="2539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448587" y="2195718"/>
            <a:ext cx="1240421" cy="517519"/>
          </a:xfrm>
          <a:prstGeom prst="wedgeRoundRectCallout">
            <a:avLst>
              <a:gd name="adj1" fmla="val 45214"/>
              <a:gd name="adj2" fmla="val 1159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539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背板</a:t>
            </a:r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1010938" y="6117579"/>
            <a:ext cx="1240421" cy="517519"/>
          </a:xfrm>
          <a:prstGeom prst="wedgeRoundRectCallout">
            <a:avLst>
              <a:gd name="adj1" fmla="val 26194"/>
              <a:gd name="adj2" fmla="val -191984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底板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26F0829-C293-4BEC-94C2-9F089FD4F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265" y="1996204"/>
            <a:ext cx="3356329" cy="41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A053F3C-F400-4B1E-9ADE-91ADF0712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650" y="1984294"/>
            <a:ext cx="3356329" cy="41213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6D4A889-9B74-4A91-AD70-B93A6E6E8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12" y="2067148"/>
            <a:ext cx="3282129" cy="41149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7915796-9EB5-461D-85EF-45E38778C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069" y="1996204"/>
            <a:ext cx="3390989" cy="4109465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804910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其他畫法會比較好？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52848" y="6318489"/>
            <a:ext cx="1486304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越畫越累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3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41" y="4842342"/>
            <a:ext cx="1369737" cy="13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40" y="5219318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35" y="5387472"/>
            <a:ext cx="883831" cy="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4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86A375-E323-4999-A839-B0EB4107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749" y="2991665"/>
            <a:ext cx="3379828" cy="24266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4DC108A-A533-4814-AC07-5899DA820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1" y="2638378"/>
            <a:ext cx="4126704" cy="2947646"/>
          </a:xfrm>
          <a:prstGeom prst="rect">
            <a:avLst/>
          </a:prstGeom>
        </p:spPr>
      </p:pic>
      <p:sp>
        <p:nvSpPr>
          <p:cNvPr id="1568770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68777" name="AutoShape 9"/>
          <p:cNvSpPr>
            <a:spLocks noChangeArrowheads="1"/>
          </p:cNvSpPr>
          <p:nvPr/>
        </p:nvSpPr>
        <p:spPr bwMode="auto">
          <a:xfrm>
            <a:off x="5027996" y="2086713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68781" name="AutoShape 13"/>
          <p:cNvSpPr>
            <a:spLocks noChangeArrowheads="1"/>
          </p:cNvSpPr>
          <p:nvPr/>
        </p:nvSpPr>
        <p:spPr bwMode="auto">
          <a:xfrm>
            <a:off x="7986577" y="2218673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799241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Donut 2"/>
          <p:cNvSpPr>
            <a:spLocks noChangeAspect="1"/>
          </p:cNvSpPr>
          <p:nvPr/>
        </p:nvSpPr>
        <p:spPr>
          <a:xfrm>
            <a:off x="10327826" y="145327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Donut 1"/>
          <p:cNvSpPr/>
          <p:nvPr/>
        </p:nvSpPr>
        <p:spPr>
          <a:xfrm>
            <a:off x="10316467" y="145516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10826216" y="4170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0862706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10862706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10862706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0831991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10480733" y="417097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20" name="AutoShape 32"/>
          <p:cNvSpPr>
            <a:spLocks noChangeArrowheads="1"/>
          </p:cNvSpPr>
          <p:nvPr/>
        </p:nvSpPr>
        <p:spPr bwMode="auto">
          <a:xfrm>
            <a:off x="493105" y="5661521"/>
            <a:ext cx="1356140" cy="397238"/>
          </a:xfrm>
          <a:prstGeom prst="wedgeRoundRectCallout">
            <a:avLst>
              <a:gd name="adj1" fmla="val 28885"/>
              <a:gd name="adj2" fmla="val -108468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底座</a:t>
            </a:r>
          </a:p>
        </p:txBody>
      </p:sp>
      <p:sp>
        <p:nvSpPr>
          <p:cNvPr id="21" name="AutoShape 32"/>
          <p:cNvSpPr>
            <a:spLocks noChangeArrowheads="1"/>
          </p:cNvSpPr>
          <p:nvPr/>
        </p:nvSpPr>
        <p:spPr bwMode="auto">
          <a:xfrm>
            <a:off x="2849285" y="5614603"/>
            <a:ext cx="1356140" cy="397237"/>
          </a:xfrm>
          <a:prstGeom prst="wedgeRoundRectCallout">
            <a:avLst>
              <a:gd name="adj1" fmla="val 12008"/>
              <a:gd name="adj2" fmla="val -25996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方塊</a:t>
            </a:r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552418" y="2266251"/>
            <a:ext cx="1356140" cy="517519"/>
          </a:xfrm>
          <a:prstGeom prst="wedgeRoundRectCallout">
            <a:avLst>
              <a:gd name="adj1" fmla="val -15287"/>
              <a:gd name="adj2" fmla="val 105024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圓筒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65A4008-B70F-4687-88FF-27C835B31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613" y="2752045"/>
            <a:ext cx="3902631" cy="26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770" name="AutoShape 2"/>
          <p:cNvSpPr>
            <a:spLocks noChangeArrowheads="1"/>
          </p:cNvSpPr>
          <p:nvPr/>
        </p:nvSpPr>
        <p:spPr bwMode="auto">
          <a:xfrm>
            <a:off x="2142073" y="1558143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其他畫法會比較好？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52848" y="6281767"/>
            <a:ext cx="1486304" cy="512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越畫越累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2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715" y="4769944"/>
            <a:ext cx="1400489" cy="140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0" y="5107832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68" y="5183138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DA75DCD-C113-4056-B3A2-232479944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675" y="2397553"/>
            <a:ext cx="3689582" cy="254205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F7268CD-4750-4908-8B47-F7B919F92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08" y="2552911"/>
            <a:ext cx="3581519" cy="255234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802DF9B-F88F-4F20-9CB0-486528014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972" y="2550339"/>
            <a:ext cx="3612394" cy="25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F775E25-0F3D-41C9-9945-31B36D17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449436" y="1583979"/>
            <a:ext cx="3780525" cy="39515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01015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03E78E5-BBB6-4BF1-BC9C-3C3B9270F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343" y="2286063"/>
            <a:ext cx="3314787" cy="322225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285A9C4-1320-4F5E-BD38-531789C17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927" y="1942098"/>
            <a:ext cx="3588623" cy="41104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96B50BA-01CC-475A-B4AF-D883A8A95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92" y="1935630"/>
            <a:ext cx="3871614" cy="4436625"/>
          </a:xfrm>
          <a:prstGeom prst="rect">
            <a:avLst/>
          </a:prstGeom>
        </p:spPr>
      </p:pic>
      <p:sp>
        <p:nvSpPr>
          <p:cNvPr id="1652738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52741" name="AutoShape 5"/>
          <p:cNvSpPr>
            <a:spLocks noChangeArrowheads="1"/>
          </p:cNvSpPr>
          <p:nvPr/>
        </p:nvSpPr>
        <p:spPr bwMode="auto">
          <a:xfrm>
            <a:off x="4920498" y="5309581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52749" name="AutoShape 13"/>
          <p:cNvSpPr>
            <a:spLocks noChangeArrowheads="1"/>
          </p:cNvSpPr>
          <p:nvPr/>
        </p:nvSpPr>
        <p:spPr bwMode="auto">
          <a:xfrm>
            <a:off x="7987119" y="544177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780807"/>
            <a:ext cx="12192000" cy="108472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先畫旋轉體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3201712" y="5151773"/>
            <a:ext cx="1119863" cy="517519"/>
          </a:xfrm>
          <a:prstGeom prst="wedgeRoundRectCallout">
            <a:avLst>
              <a:gd name="adj1" fmla="val -48873"/>
              <a:gd name="adj2" fmla="val -13156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旋轉</a:t>
            </a: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197223" y="4885207"/>
            <a:ext cx="810961" cy="517519"/>
          </a:xfrm>
          <a:prstGeom prst="wedgeRoundRectCallout">
            <a:avLst>
              <a:gd name="adj1" fmla="val 83425"/>
              <a:gd name="adj2" fmla="val 30180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腳</a:t>
            </a:r>
          </a:p>
        </p:txBody>
      </p:sp>
    </p:spTree>
    <p:extLst>
      <p:ext uri="{BB962C8B-B14F-4D97-AF65-F5344CB8AC3E}">
        <p14:creationId xmlns:p14="http://schemas.microsoft.com/office/powerpoint/2010/main" val="83467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8DCE6C-DAE7-4C1D-9F8C-983E25B80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72" y="2700569"/>
            <a:ext cx="2854001" cy="28381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E9EC38-3437-4D2F-823E-F47B045E1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319" y="2380267"/>
            <a:ext cx="3956661" cy="31584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5A9E804-1F06-483B-9F57-0CB8D7C00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77" y="2168610"/>
            <a:ext cx="4337900" cy="3399847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806164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3265" b="1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</a:p>
        </p:txBody>
      </p:sp>
      <p:sp>
        <p:nvSpPr>
          <p:cNvPr id="1656834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56844" name="AutoShape 12"/>
          <p:cNvSpPr>
            <a:spLocks noChangeArrowheads="1"/>
          </p:cNvSpPr>
          <p:nvPr/>
        </p:nvSpPr>
        <p:spPr bwMode="auto">
          <a:xfrm>
            <a:off x="7530582" y="537145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Donut 2"/>
          <p:cNvSpPr>
            <a:spLocks noChangeAspect="1"/>
          </p:cNvSpPr>
          <p:nvPr/>
        </p:nvSpPr>
        <p:spPr>
          <a:xfrm>
            <a:off x="10062650" y="145327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Donut 1"/>
          <p:cNvSpPr/>
          <p:nvPr/>
        </p:nvSpPr>
        <p:spPr>
          <a:xfrm>
            <a:off x="10051291" y="145516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0561040" y="4170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10597530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0597530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10597530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566815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0215557" y="417097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3355407" y="5547831"/>
            <a:ext cx="1507529" cy="517519"/>
          </a:xfrm>
          <a:prstGeom prst="wedgeRoundRectCallout">
            <a:avLst>
              <a:gd name="adj1" fmla="val 6962"/>
              <a:gd name="adj2" fmla="val -11240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旋轉座</a:t>
            </a:r>
          </a:p>
        </p:txBody>
      </p:sp>
      <p:sp>
        <p:nvSpPr>
          <p:cNvPr id="21" name="AutoShape 32"/>
          <p:cNvSpPr>
            <a:spLocks noChangeArrowheads="1"/>
          </p:cNvSpPr>
          <p:nvPr/>
        </p:nvSpPr>
        <p:spPr bwMode="auto">
          <a:xfrm>
            <a:off x="302101" y="5534317"/>
            <a:ext cx="1272285" cy="517519"/>
          </a:xfrm>
          <a:prstGeom prst="wedgeRoundRectCallout">
            <a:avLst>
              <a:gd name="adj1" fmla="val 52831"/>
              <a:gd name="adj2" fmla="val -9806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法蘭</a:t>
            </a:r>
          </a:p>
        </p:txBody>
      </p:sp>
    </p:spTree>
    <p:extLst>
      <p:ext uri="{BB962C8B-B14F-4D97-AF65-F5344CB8AC3E}">
        <p14:creationId xmlns:p14="http://schemas.microsoft.com/office/powerpoint/2010/main" val="1936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8F4711C9-8095-4B87-AC91-DDF77D18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131" y="1923186"/>
            <a:ext cx="3908074" cy="417478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0FB2530-6D87-456E-8811-FA7683E2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010" y="2280774"/>
            <a:ext cx="2406918" cy="35237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01A2B9-2700-4711-B1BB-DBC203DF0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09" y="2109177"/>
            <a:ext cx="3908074" cy="4218325"/>
          </a:xfrm>
          <a:prstGeom prst="rect">
            <a:avLst/>
          </a:prstGeom>
        </p:spPr>
      </p:pic>
      <p:sp>
        <p:nvSpPr>
          <p:cNvPr id="1654786" name="AutoShape 2"/>
          <p:cNvSpPr>
            <a:spLocks noChangeArrowheads="1"/>
          </p:cNvSpPr>
          <p:nvPr/>
        </p:nvSpPr>
        <p:spPr bwMode="auto">
          <a:xfrm>
            <a:off x="1170871" y="2893056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54789" name="AutoShape 5"/>
          <p:cNvSpPr>
            <a:spLocks noChangeArrowheads="1"/>
          </p:cNvSpPr>
          <p:nvPr/>
        </p:nvSpPr>
        <p:spPr bwMode="auto">
          <a:xfrm>
            <a:off x="7360571" y="228077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54795" name="AutoShape 11"/>
          <p:cNvSpPr>
            <a:spLocks noChangeArrowheads="1"/>
          </p:cNvSpPr>
          <p:nvPr/>
        </p:nvSpPr>
        <p:spPr bwMode="auto">
          <a:xfrm>
            <a:off x="4568271" y="2229237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" y="780806"/>
            <a:ext cx="12192002" cy="108472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</a:p>
        </p:txBody>
      </p:sp>
      <p:sp>
        <p:nvSpPr>
          <p:cNvPr id="10" name="Donut 2"/>
          <p:cNvSpPr>
            <a:spLocks noChangeAspect="1"/>
          </p:cNvSpPr>
          <p:nvPr/>
        </p:nvSpPr>
        <p:spPr>
          <a:xfrm>
            <a:off x="10135802" y="145327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Donut 1"/>
          <p:cNvSpPr/>
          <p:nvPr/>
        </p:nvSpPr>
        <p:spPr>
          <a:xfrm>
            <a:off x="10124443" y="145516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10634192" y="4170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10670682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0670682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0670682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10639967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288709" y="417097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8" name="AutoShape 32"/>
          <p:cNvSpPr>
            <a:spLocks noChangeArrowheads="1"/>
          </p:cNvSpPr>
          <p:nvPr/>
        </p:nvSpPr>
        <p:spPr bwMode="auto">
          <a:xfrm>
            <a:off x="3491376" y="6210950"/>
            <a:ext cx="1263039" cy="517519"/>
          </a:xfrm>
          <a:prstGeom prst="wedgeRoundRectCallout">
            <a:avLst>
              <a:gd name="adj1" fmla="val -34084"/>
              <a:gd name="adj2" fmla="val -87105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底座</a:t>
            </a:r>
          </a:p>
        </p:txBody>
      </p:sp>
      <p:sp>
        <p:nvSpPr>
          <p:cNvPr id="20" name="AutoShape 32"/>
          <p:cNvSpPr>
            <a:spLocks noChangeArrowheads="1"/>
          </p:cNvSpPr>
          <p:nvPr/>
        </p:nvSpPr>
        <p:spPr bwMode="auto">
          <a:xfrm>
            <a:off x="3761854" y="3114248"/>
            <a:ext cx="1206219" cy="517519"/>
          </a:xfrm>
          <a:prstGeom prst="wedgeRoundRectCallout">
            <a:avLst>
              <a:gd name="adj1" fmla="val -35090"/>
              <a:gd name="adj2" fmla="val 103431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法蘭</a:t>
            </a:r>
          </a:p>
        </p:txBody>
      </p:sp>
      <p:sp>
        <p:nvSpPr>
          <p:cNvPr id="21" name="AutoShape 32"/>
          <p:cNvSpPr>
            <a:spLocks noChangeArrowheads="1"/>
          </p:cNvSpPr>
          <p:nvPr/>
        </p:nvSpPr>
        <p:spPr bwMode="auto">
          <a:xfrm>
            <a:off x="213915" y="5246255"/>
            <a:ext cx="838040" cy="830939"/>
          </a:xfrm>
          <a:prstGeom prst="wedgeRoundRectCallout">
            <a:avLst>
              <a:gd name="adj1" fmla="val 63341"/>
              <a:gd name="adj2" fmla="val -110483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</a:p>
          <a:p>
            <a:pPr algn="ctr"/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方形</a:t>
            </a:r>
          </a:p>
        </p:txBody>
      </p:sp>
    </p:spTree>
    <p:extLst>
      <p:ext uri="{BB962C8B-B14F-4D97-AF65-F5344CB8AC3E}">
        <p14:creationId xmlns:p14="http://schemas.microsoft.com/office/powerpoint/2010/main" val="3065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62E79A1-AD0C-408A-997B-F1D9344B16D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449436" y="1583979"/>
            <a:ext cx="3780525" cy="39515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80774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029" name="AutoShape 5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都是旋轉體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2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71" y="1702964"/>
            <a:ext cx="1562141" cy="15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156" y="2002376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1327D13-C59C-4CDA-A15F-44BC4864B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4" y="2211211"/>
            <a:ext cx="5765395" cy="3804438"/>
          </a:xfrm>
          <a:prstGeom prst="rect">
            <a:avLst/>
          </a:prstGeom>
        </p:spPr>
      </p:pic>
      <p:sp>
        <p:nvSpPr>
          <p:cNvPr id="13" name="AutoShape 32">
            <a:extLst>
              <a:ext uri="{FF2B5EF4-FFF2-40B4-BE49-F238E27FC236}">
                <a16:creationId xmlns:a16="http://schemas.microsoft.com/office/drawing/2014/main" id="{8B0A830C-8045-4090-8BDD-12FC2D89B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393" y="1981199"/>
            <a:ext cx="1138332" cy="502836"/>
          </a:xfrm>
          <a:prstGeom prst="wedgeRoundRectCallout">
            <a:avLst>
              <a:gd name="adj1" fmla="val -39203"/>
              <a:gd name="adj2" fmla="val 105924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輪圈</a:t>
            </a:r>
            <a:endParaRPr lang="zh-TW" altLang="en-US" sz="2539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32">
            <a:extLst>
              <a:ext uri="{FF2B5EF4-FFF2-40B4-BE49-F238E27FC236}">
                <a16:creationId xmlns:a16="http://schemas.microsoft.com/office/drawing/2014/main" id="{FAC0D352-23B4-41C9-A29A-AC4AF8E8A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434" y="3339353"/>
            <a:ext cx="1041237" cy="459453"/>
          </a:xfrm>
          <a:prstGeom prst="wedgeRoundRectCallout">
            <a:avLst>
              <a:gd name="adj1" fmla="val -38293"/>
              <a:gd name="adj2" fmla="val 107205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輪軸</a:t>
            </a:r>
            <a:endParaRPr lang="zh-TW" altLang="en-US" sz="2539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32">
            <a:extLst>
              <a:ext uri="{FF2B5EF4-FFF2-40B4-BE49-F238E27FC236}">
                <a16:creationId xmlns:a16="http://schemas.microsoft.com/office/drawing/2014/main" id="{074F8C79-9993-4CAA-B414-888A07A9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30" y="3694222"/>
            <a:ext cx="1063242" cy="517519"/>
          </a:xfrm>
          <a:prstGeom prst="wedgeRoundRectCallout">
            <a:avLst>
              <a:gd name="adj1" fmla="val 53008"/>
              <a:gd name="adj2" fmla="val -13402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輪幅</a:t>
            </a:r>
            <a:endParaRPr lang="zh-TW" altLang="en-US" sz="2539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C1419C-D4A1-4707-9144-719AE9F63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065258"/>
            <a:ext cx="1562141" cy="19758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4ADCB5E-6316-4529-9F35-B4CC4D2E8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553" y="3084056"/>
            <a:ext cx="3902765" cy="24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AutoShape 2"/>
          <p:cNvSpPr>
            <a:spLocks noChangeArrowheads="1"/>
          </p:cNvSpPr>
          <p:nvPr/>
        </p:nvSpPr>
        <p:spPr bwMode="auto">
          <a:xfrm>
            <a:off x="1353083" y="1867783"/>
            <a:ext cx="45719" cy="49244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zh-TW" altLang="en-US" sz="320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729971" y="1674275"/>
            <a:ext cx="3147085" cy="6930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14635" indent="-414635"/>
            <a:r>
              <a:rPr lang="en-US" altLang="zh-TW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模型第</a:t>
            </a:r>
            <a:r>
              <a:rPr lang="en-US" altLang="zh-TW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特徵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721761" y="2634466"/>
            <a:ext cx="3147085" cy="6930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51468" indent="-451468" defTabSz="982882"/>
            <a:r>
              <a:rPr lang="en-US" altLang="zh-TW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模型建構節奏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02617" y="3536006"/>
            <a:ext cx="3169598" cy="693093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51468" indent="-451468" defTabSz="982882"/>
            <a:r>
              <a:rPr lang="en-US" altLang="zh-TW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39" y="1078992"/>
            <a:ext cx="5561001" cy="49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655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E3F8293-5964-47C0-8F9B-F871229A24C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449436" y="1583979"/>
            <a:ext cx="3780525" cy="39515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6669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003639" y="6350557"/>
            <a:ext cx="184731" cy="492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endParaRPr lang="en-US" altLang="zh-TW" sz="2539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先畫主體特徵，剩下是細節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446" y="3492769"/>
            <a:ext cx="3876233" cy="253745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6CC09C-108B-4DF4-8C6A-8A0EFCA89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120" y="1847094"/>
            <a:ext cx="3227699" cy="33147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D4450A2-7B33-40C7-A7BC-FF14315A2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94946"/>
            <a:ext cx="3023232" cy="330273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473E6CB-6570-461F-90DC-9B1E07222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07" y="2013820"/>
            <a:ext cx="2585132" cy="1655503"/>
          </a:xfrm>
          <a:prstGeom prst="rect">
            <a:avLst/>
          </a:prstGeom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id="{089A90DC-A0E6-4CED-8122-B7F29EBBC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7" y="4161841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048B548C-C451-4D80-8CBE-27DAA1DD7B5F}"/>
              </a:ext>
            </a:extLst>
          </p:cNvPr>
          <p:cNvSpPr>
            <a:spLocks noChangeArrowheads="1"/>
          </p:cNvSpPr>
          <p:nvPr/>
        </p:nvSpPr>
        <p:spPr bwMode="auto">
          <a:xfrm rot="9103897">
            <a:off x="9380747" y="5170937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634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BAC95685-4738-4399-99F0-6B4AE53E1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4" y="2168852"/>
            <a:ext cx="4104310" cy="388990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29CE24C-626D-417A-B292-5384D9AE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938" y="2450303"/>
            <a:ext cx="3620762" cy="3505817"/>
          </a:xfrm>
          <a:prstGeom prst="rect">
            <a:avLst/>
          </a:prstGeom>
        </p:spPr>
      </p:pic>
      <p:sp>
        <p:nvSpPr>
          <p:cNvPr id="1572866" name="AutoShape 2"/>
          <p:cNvSpPr>
            <a:spLocks noChangeArrowheads="1"/>
          </p:cNvSpPr>
          <p:nvPr/>
        </p:nvSpPr>
        <p:spPr bwMode="auto">
          <a:xfrm>
            <a:off x="2142073" y="2521975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72873" name="AutoShape 9"/>
          <p:cNvSpPr>
            <a:spLocks noChangeArrowheads="1"/>
          </p:cNvSpPr>
          <p:nvPr/>
        </p:nvSpPr>
        <p:spPr bwMode="auto">
          <a:xfrm>
            <a:off x="3053380" y="239579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72878" name="AutoShape 14"/>
          <p:cNvSpPr>
            <a:spLocks noChangeArrowheads="1"/>
          </p:cNvSpPr>
          <p:nvPr/>
        </p:nvSpPr>
        <p:spPr bwMode="auto">
          <a:xfrm>
            <a:off x="6851679" y="2500820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03639" y="6350557"/>
            <a:ext cx="184731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一體成形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Donut 2"/>
          <p:cNvSpPr>
            <a:spLocks noChangeAspect="1"/>
          </p:cNvSpPr>
          <p:nvPr/>
        </p:nvSpPr>
        <p:spPr>
          <a:xfrm>
            <a:off x="10111746" y="145327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Donut 1"/>
          <p:cNvSpPr/>
          <p:nvPr/>
        </p:nvSpPr>
        <p:spPr>
          <a:xfrm>
            <a:off x="10100387" y="145516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0610136" y="4170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10646626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0646626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10646626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615911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0264653" y="417097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15553" y="6350556"/>
            <a:ext cx="1160894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憑經驗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EFEDA00-D83E-4366-A26E-75960435A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843" y="2234705"/>
            <a:ext cx="3436696" cy="32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866" name="AutoShape 2"/>
          <p:cNvSpPr>
            <a:spLocks noChangeArrowheads="1"/>
          </p:cNvSpPr>
          <p:nvPr/>
        </p:nvSpPr>
        <p:spPr bwMode="auto">
          <a:xfrm>
            <a:off x="2142073" y="2521975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4722"/>
            <a:ext cx="12192000" cy="105689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Donut 2"/>
          <p:cNvSpPr>
            <a:spLocks noChangeAspect="1"/>
          </p:cNvSpPr>
          <p:nvPr/>
        </p:nvSpPr>
        <p:spPr>
          <a:xfrm>
            <a:off x="10235048" y="145327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Donut 1"/>
          <p:cNvSpPr/>
          <p:nvPr/>
        </p:nvSpPr>
        <p:spPr>
          <a:xfrm>
            <a:off x="10223689" y="145516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0733438" y="4170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10769928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0769928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10769928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739213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0387955" y="417097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15553" y="6335869"/>
            <a:ext cx="1160894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憑經驗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1F8ACD2-B6E3-4458-AA69-EE2BDD55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475" y="2767505"/>
            <a:ext cx="4032233" cy="26957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8B6A72D-FC9B-477E-9A0B-1861AF5F6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1" y="3006338"/>
            <a:ext cx="4000605" cy="26452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680F53F-AAA6-4F32-8892-498611E22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618" y="3074609"/>
            <a:ext cx="3507353" cy="2388628"/>
          </a:xfrm>
          <a:prstGeom prst="rect">
            <a:avLst/>
          </a:prstGeom>
        </p:spPr>
      </p:pic>
      <p:sp>
        <p:nvSpPr>
          <p:cNvPr id="20" name="AutoShape 14">
            <a:extLst>
              <a:ext uri="{FF2B5EF4-FFF2-40B4-BE49-F238E27FC236}">
                <a16:creationId xmlns:a16="http://schemas.microsoft.com/office/drawing/2014/main" id="{B77D85F2-75AC-4574-B673-A12F310E6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564" y="511826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id="{C2AEB2DB-7FB2-47FA-9A99-C32B86322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567" y="5196551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644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247D9F7E-1C23-4E9D-A92C-2886E17A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477" y="3110738"/>
            <a:ext cx="4095258" cy="27504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429FF3A-450F-4F85-9E00-7008F2C42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157" y="2032522"/>
            <a:ext cx="3645686" cy="2453448"/>
          </a:xfrm>
          <a:prstGeom prst="rect">
            <a:avLst/>
          </a:prstGeom>
        </p:spPr>
      </p:pic>
      <p:sp>
        <p:nvSpPr>
          <p:cNvPr id="1572866" name="AutoShape 2"/>
          <p:cNvSpPr>
            <a:spLocks noChangeArrowheads="1"/>
          </p:cNvSpPr>
          <p:nvPr/>
        </p:nvSpPr>
        <p:spPr bwMode="auto">
          <a:xfrm>
            <a:off x="2142073" y="2521975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975088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簡單和複雜草圖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Donut 2"/>
          <p:cNvSpPr>
            <a:spLocks noChangeAspect="1"/>
          </p:cNvSpPr>
          <p:nvPr/>
        </p:nvSpPr>
        <p:spPr>
          <a:xfrm>
            <a:off x="10009016" y="145327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2" name="Donut 1"/>
          <p:cNvSpPr/>
          <p:nvPr/>
        </p:nvSpPr>
        <p:spPr>
          <a:xfrm>
            <a:off x="9997657" y="145516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0507406" y="4170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10543896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0543896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10543896" y="42766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  <a:cs typeface="Consolas" pitchFamily="49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513181" y="42389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  <a:cs typeface="Consolas" pitchFamily="49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0161923" y="417097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  <a:cs typeface="Consolas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E0E1003-7F46-4CB7-A616-FED7C4EC6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72" y="3063701"/>
            <a:ext cx="4583848" cy="30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7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6CBC5C6-2A01-4C36-8438-7955001B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449436" y="1583979"/>
            <a:ext cx="3780525" cy="39515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02857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866" name="AutoShape 2"/>
          <p:cNvSpPr>
            <a:spLocks noChangeArrowheads="1"/>
          </p:cNvSpPr>
          <p:nvPr/>
        </p:nvSpPr>
        <p:spPr bwMode="auto">
          <a:xfrm>
            <a:off x="2142073" y="2521975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兩側對稱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基準面和模型面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同位置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5581BF-01F3-45F1-9727-D067F692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073" y="1847094"/>
            <a:ext cx="6671132" cy="48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5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D4D7CC3-0C12-4220-BA55-0B79288F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968" y="1847094"/>
            <a:ext cx="3837958" cy="50109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1AA41F3-5DC1-4BA8-82F2-1D07AF889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765" y="1847094"/>
            <a:ext cx="3965437" cy="4273256"/>
          </a:xfrm>
          <a:prstGeom prst="rect">
            <a:avLst/>
          </a:prstGeom>
        </p:spPr>
      </p:pic>
      <p:sp>
        <p:nvSpPr>
          <p:cNvPr id="1572866" name="AutoShape 2"/>
          <p:cNvSpPr>
            <a:spLocks noChangeArrowheads="1"/>
          </p:cNvSpPr>
          <p:nvPr/>
        </p:nvSpPr>
        <p:spPr bwMode="auto">
          <a:xfrm>
            <a:off x="1124931" y="2548065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兩側對稱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基準面和模型面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=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同位置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8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70" y="4949079"/>
            <a:ext cx="1499574" cy="149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50" y="2008985"/>
            <a:ext cx="1224950" cy="12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CFA3D41-F3C1-4595-81C9-96B92306F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34" y="2567308"/>
            <a:ext cx="2902282" cy="29884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90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866" name="AutoShape 2"/>
          <p:cNvSpPr>
            <a:spLocks noChangeArrowheads="1"/>
          </p:cNvSpPr>
          <p:nvPr/>
        </p:nvSpPr>
        <p:spPr bwMode="auto">
          <a:xfrm>
            <a:off x="2142073" y="2521975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兩側對稱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旋轉模型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BE3F1E9-A33A-44B0-8548-0FD6150C1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3" y="3106431"/>
            <a:ext cx="9064250" cy="290891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BF5E1D4-A6F9-40FC-A6B8-08BB27FCE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076" y="2025019"/>
            <a:ext cx="3592011" cy="23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4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BFE2554-A3AB-4006-B575-461175D86ED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449436" y="1583979"/>
            <a:ext cx="3780525" cy="39515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9495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1DB5FC-8BC6-4902-BD97-F8F1B886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438" y="1129553"/>
            <a:ext cx="4707540" cy="42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6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82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658885" name="AutoShape 5"/>
          <p:cNvSpPr>
            <a:spLocks noChangeArrowheads="1"/>
          </p:cNvSpPr>
          <p:nvPr/>
        </p:nvSpPr>
        <p:spPr bwMode="auto">
          <a:xfrm>
            <a:off x="5486941" y="2554732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來源先完成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鏡射分段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思考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22488E-1F9D-4320-BD63-1CEC1ABF1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170" y="1847094"/>
            <a:ext cx="5572751" cy="424819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B140C28-92CA-4DBB-B467-AB062105F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7" y="2368900"/>
            <a:ext cx="4240097" cy="32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91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5FB7B17-8F59-41A0-934C-6FFB9D9F9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3" y="2286063"/>
            <a:ext cx="5536873" cy="3437320"/>
          </a:xfrm>
          <a:prstGeom prst="rect">
            <a:avLst/>
          </a:prstGeom>
        </p:spPr>
      </p:pic>
      <p:sp>
        <p:nvSpPr>
          <p:cNvPr id="1579010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579017" name="AutoShape 9"/>
          <p:cNvSpPr>
            <a:spLocks noChangeArrowheads="1"/>
          </p:cNvSpPr>
          <p:nvPr/>
        </p:nvSpPr>
        <p:spPr bwMode="auto">
          <a:xfrm>
            <a:off x="6096000" y="2800525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1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來源先完成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直線排列分段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思考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716" y="2815400"/>
            <a:ext cx="3997314" cy="255147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06914" y="6335184"/>
            <a:ext cx="1160894" cy="512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憑經驗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52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FA9B2D-1743-47AD-99B9-542C572A1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67" y="2902199"/>
            <a:ext cx="3704710" cy="239458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F729D18-038C-4BAE-A2BE-6A54CDAB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14" y="2340938"/>
            <a:ext cx="5213508" cy="3292083"/>
          </a:xfrm>
          <a:prstGeom prst="rect">
            <a:avLst/>
          </a:prstGeom>
        </p:spPr>
      </p:pic>
      <p:sp>
        <p:nvSpPr>
          <p:cNvPr id="1579010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579017" name="AutoShape 9"/>
          <p:cNvSpPr>
            <a:spLocks noChangeArrowheads="1"/>
          </p:cNvSpPr>
          <p:nvPr/>
        </p:nvSpPr>
        <p:spPr bwMode="auto">
          <a:xfrm>
            <a:off x="4606944" y="2337649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1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來源先完成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環狀排列分段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思考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6613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3D5A7B8-E3F6-4578-B28D-BBD0888831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449436" y="1583979"/>
            <a:ext cx="3780525" cy="39515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711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2D62B4C-2795-42D2-8117-E60D0E9A7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695" y="2573748"/>
            <a:ext cx="4637305" cy="28940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4BB3DE6-982E-4BB3-9478-AE9AFCBD7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193" y="2996606"/>
            <a:ext cx="3614152" cy="2329604"/>
          </a:xfrm>
          <a:prstGeom prst="rect">
            <a:avLst/>
          </a:prstGeom>
        </p:spPr>
      </p:pic>
      <p:sp>
        <p:nvSpPr>
          <p:cNvPr id="1576962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76969" name="AutoShape 9"/>
          <p:cNvSpPr>
            <a:spLocks noChangeArrowheads="1"/>
          </p:cNvSpPr>
          <p:nvPr/>
        </p:nvSpPr>
        <p:spPr bwMode="auto">
          <a:xfrm>
            <a:off x="2758111" y="2579776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76972" name="AutoShape 12"/>
          <p:cNvSpPr>
            <a:spLocks noChangeArrowheads="1"/>
          </p:cNvSpPr>
          <p:nvPr/>
        </p:nvSpPr>
        <p:spPr bwMode="auto">
          <a:xfrm>
            <a:off x="6814401" y="2540192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細部留最後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細部特徵容易感到複雜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36120" y="5573338"/>
            <a:ext cx="510075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肋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38003" y="5573338"/>
            <a:ext cx="835485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圓角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B131116-53B3-4932-936F-9CE80CD38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32" y="3272438"/>
            <a:ext cx="2776226" cy="17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2CFBCD8-86D7-452B-B47D-DF14E18E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939" y="2325171"/>
            <a:ext cx="3261385" cy="3315628"/>
          </a:xfrm>
          <a:prstGeom prst="rect">
            <a:avLst/>
          </a:prstGeom>
        </p:spPr>
      </p:pic>
      <p:sp>
        <p:nvSpPr>
          <p:cNvPr id="1576962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細部留最後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404025" y="526932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346CFB-0A87-43E7-9372-ADA0A0750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7" y="1957423"/>
            <a:ext cx="2508364" cy="26583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7AD176F-AC11-4ABB-B76C-4E304D593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228" y="2009241"/>
            <a:ext cx="2669546" cy="283951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1D79358-4E20-4A3D-8284-BF5E940F3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722" y="3020459"/>
            <a:ext cx="2901651" cy="2839516"/>
          </a:xfrm>
          <a:prstGeom prst="rect">
            <a:avLst/>
          </a:prstGeom>
        </p:spPr>
      </p:pic>
      <p:sp>
        <p:nvSpPr>
          <p:cNvPr id="9" name="AutoShape 9">
            <a:extLst>
              <a:ext uri="{FF2B5EF4-FFF2-40B4-BE49-F238E27FC236}">
                <a16:creationId xmlns:a16="http://schemas.microsoft.com/office/drawing/2014/main" id="{8261F5AA-D5FA-40B5-B5DA-E2E4B3302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303" y="526932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4194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AutoShape 2"/>
          <p:cNvSpPr>
            <a:spLocks noChangeArrowheads="1"/>
          </p:cNvSpPr>
          <p:nvPr/>
        </p:nvSpPr>
        <p:spPr bwMode="auto">
          <a:xfrm>
            <a:off x="1353083" y="1867783"/>
            <a:ext cx="45719" cy="49244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zh-TW" altLang="en-US" sz="320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729971" y="1674276"/>
            <a:ext cx="3147085" cy="6744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14635" indent="-414635"/>
            <a:r>
              <a:rPr lang="en-US" altLang="zh-TW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模型第</a:t>
            </a:r>
            <a:r>
              <a:rPr lang="en-US" altLang="zh-TW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特徵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721761" y="2634467"/>
            <a:ext cx="3147085" cy="67446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51468" indent="-451468" defTabSz="982882"/>
            <a:r>
              <a:rPr lang="en-US" altLang="zh-TW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模型建構節奏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02617" y="3536007"/>
            <a:ext cx="3169598" cy="6744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51468" indent="-451468" defTabSz="982882"/>
            <a:r>
              <a:rPr lang="en-US" altLang="zh-TW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39" y="1078992"/>
            <a:ext cx="5561001" cy="49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26045" y="1017574"/>
            <a:ext cx="3592812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6043" y="1962811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料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26043" y="285982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做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26043" y="3777632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最後做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7FCE537-D4A2-4D28-A8A2-E1CC19F9A3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92D5AA9-84D2-45E7-8A90-1317429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91" y="1152112"/>
            <a:ext cx="4409594" cy="4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289045B-E0FC-9660-9A60-36827EC11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4671265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群組畫法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A559FFD-C3AC-3C36-F0B3-D6140726E5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2243" y="1017573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加工製造法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6662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AutoShape 2"/>
          <p:cNvSpPr>
            <a:spLocks noChangeArrowheads="1"/>
          </p:cNvSpPr>
          <p:nvPr/>
        </p:nvSpPr>
        <p:spPr bwMode="auto">
          <a:xfrm>
            <a:off x="1323491" y="2745818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gray">
          <a:xfrm>
            <a:off x="800822" y="2214332"/>
            <a:ext cx="3667997" cy="1004683"/>
          </a:xfrm>
          <a:prstGeom prst="chevron">
            <a:avLst>
              <a:gd name="adj" fmla="val 28398"/>
            </a:avLst>
          </a:prstGeom>
          <a:solidFill>
            <a:srgbClr val="66FFCC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gray">
          <a:xfrm>
            <a:off x="800821" y="3724976"/>
            <a:ext cx="3667997" cy="1004683"/>
          </a:xfrm>
          <a:prstGeom prst="chevron">
            <a:avLst>
              <a:gd name="adj" fmla="val 28398"/>
            </a:avLst>
          </a:prstGeom>
          <a:solidFill>
            <a:srgbClr val="99FF66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844356" y="5162765"/>
            <a:ext cx="3580924" cy="1004683"/>
          </a:xfrm>
          <a:prstGeom prst="chevron">
            <a:avLst>
              <a:gd name="adj" fmla="val 28398"/>
            </a:avLst>
          </a:prstGeom>
          <a:solidFill>
            <a:srgbClr val="FFFF00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58107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35" y="2111691"/>
            <a:ext cx="3786578" cy="405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170494" y="2441621"/>
            <a:ext cx="3090910" cy="583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先填後除料</a:t>
            </a:r>
            <a:endParaRPr lang="en-US" altLang="zh-TW" sz="2902" dirty="0">
              <a:solidFill>
                <a:srgbClr val="C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43482" y="3940426"/>
            <a:ext cx="3090911" cy="583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鑽孔後面做</a:t>
            </a:r>
            <a:endParaRPr lang="en-US" altLang="zh-TW" sz="2902" dirty="0">
              <a:solidFill>
                <a:srgbClr val="C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04943" y="5396420"/>
            <a:ext cx="3090911" cy="583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902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導角最後做</a:t>
            </a:r>
            <a:endParaRPr lang="en-US" altLang="zh-TW" sz="2902" dirty="0">
              <a:solidFill>
                <a:srgbClr val="C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口訣：先填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&gt;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後除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&gt;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&gt;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再導角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2088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">
            <a:extLst>
              <a:ext uri="{FF2B5EF4-FFF2-40B4-BE49-F238E27FC236}">
                <a16:creationId xmlns:a16="http://schemas.microsoft.com/office/drawing/2014/main" id="{823AC119-8754-4BF5-96F3-BC66F6D0B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9242"/>
            <a:ext cx="12192000" cy="104785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spcBef>
                <a:spcPts val="544"/>
              </a:spcBef>
              <a:spcAft>
                <a:spcPts val="544"/>
              </a:spcAft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適用所有建模法則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Rectangle 30"/>
          <p:cNvSpPr>
            <a:spLocks noChangeArrowheads="1"/>
          </p:cNvSpPr>
          <p:nvPr/>
        </p:nvSpPr>
        <p:spPr bwMode="auto">
          <a:xfrm>
            <a:off x="4188322" y="6266055"/>
            <a:ext cx="3815354" cy="448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1554" tIns="31554" rIns="31554" bIns="31554" anchor="ctr">
            <a:spAutoFit/>
          </a:bodyPr>
          <a:lstStyle/>
          <a:p>
            <a:pPr algn="ctr"/>
            <a:r>
              <a:rPr lang="zh-TW" altLang="en-US" sz="2500" i="0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草圖不能畫在一起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8937D6-4216-4519-A6E6-43397BC6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88" y="5252074"/>
            <a:ext cx="1400128" cy="10294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13B244C-386B-47D4-9C4D-51D464B2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190" y="704844"/>
            <a:ext cx="2024544" cy="14750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99E50E6-07E9-4226-AE1A-B499081AD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135" y="2051068"/>
            <a:ext cx="1474179" cy="9811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65621FA-5C58-460B-86E6-EF9FE27C1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307" y="2126921"/>
            <a:ext cx="1124008" cy="173363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BE171AC-D126-4DBB-A075-B242ED4B1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8" y="5721729"/>
            <a:ext cx="1486113" cy="107841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7191555-8D50-4E73-B207-90D196C7F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483" y="695417"/>
            <a:ext cx="1290871" cy="134066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206F3E1-3B03-4D65-8035-0A40BEFD2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167" y="5131508"/>
            <a:ext cx="907539" cy="83682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E28D331-3517-4552-BC7F-4553F7181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6142" y="5538975"/>
            <a:ext cx="1788195" cy="123906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C097CA5-848E-48C8-9E82-447F14F10B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0776" y="3860560"/>
            <a:ext cx="1172274" cy="89269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543A85E-502F-4947-998C-0B5732328C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616" y="2117102"/>
            <a:ext cx="805439" cy="143693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7841FC1-9138-4F51-B721-EA7A67C930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3576" y="4789775"/>
            <a:ext cx="1022797" cy="144782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7EF8043-BFFE-4B89-8D7E-40C85F37A3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519" y="3327287"/>
            <a:ext cx="1691063" cy="118773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F369A5C-BCE1-4956-BB4B-2B7DA41D35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4497" y="3358358"/>
            <a:ext cx="1200524" cy="138884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93B1A45-52E3-4E38-832D-BF3A792482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5913" y="4066875"/>
            <a:ext cx="1318072" cy="117402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C7CA4A5-BA61-4332-B115-DCA7302D41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0998" y="1167502"/>
            <a:ext cx="1537601" cy="99823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E6D6D70-5CD5-4AD8-BF74-CC58DDA51A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13699" y="5721729"/>
            <a:ext cx="651003" cy="103174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399EAEF-FDDE-4AB9-BC52-99CF1C0C65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71251" y="4813723"/>
            <a:ext cx="1267541" cy="100554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8E24511-19E1-4D71-B54B-1CCC7A7843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16030" y="979519"/>
            <a:ext cx="1838733" cy="129744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E0B3726-D7EB-4A9A-9BBB-91088C303A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31170" y="4520609"/>
            <a:ext cx="1525593" cy="18007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B1D08B31-63E4-42F5-9F2E-F92D0DE975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92490" y="3232948"/>
            <a:ext cx="990065" cy="111031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2F91F3C-C683-4FE9-AD80-B56DF13C7D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30458" y="2329920"/>
            <a:ext cx="1441927" cy="94439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2F327B5-6E43-42E0-93D5-C7B9954C1D6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35071" y="4463239"/>
            <a:ext cx="1130661" cy="101233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FA832D7-C3C8-4239-8EE3-EE85C176902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13755" y="2078462"/>
            <a:ext cx="1576029" cy="127989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A889457-EBEC-4C08-A920-172AC39163D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86131" y="2147937"/>
            <a:ext cx="1585126" cy="130835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45B048EF-84E5-4A42-9C8C-36A9F6EAD2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75157" y="2099727"/>
            <a:ext cx="1599065" cy="1548212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761D2C90-8937-4CA6-945D-501A2DD5B1E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08706" y="5162309"/>
            <a:ext cx="1115416" cy="169569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E4EF509-1931-4B22-A390-ACE0DCA500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11099" y="3233590"/>
            <a:ext cx="1365320" cy="2082907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00F54ED-38F8-4B6C-9F7A-E62860E0C36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20596" y="3032258"/>
            <a:ext cx="1253317" cy="134261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2FC2429-8059-49D2-99A1-F4F3FB31041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08376" y="4097344"/>
            <a:ext cx="1645532" cy="1097878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5B6BFEC-3CCC-413B-9461-ABB20BECDC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077" y="3647939"/>
            <a:ext cx="1096532" cy="15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5533"/>
      </p:ext>
    </p:extLst>
  </p:cSld>
  <p:clrMapOvr>
    <a:masterClrMapping/>
  </p:clrMapOvr>
  <p:transition advClick="0" advTm="5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E04944-7FA2-471E-A443-DC91B966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963" y="3008171"/>
            <a:ext cx="3684911" cy="26452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9AC4AEA-6A12-429F-8B27-A1F7F88AF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20" y="1931363"/>
            <a:ext cx="4592139" cy="3988792"/>
          </a:xfrm>
          <a:prstGeom prst="rect">
            <a:avLst/>
          </a:prstGeom>
        </p:spPr>
      </p:pic>
      <p:sp>
        <p:nvSpPr>
          <p:cNvPr id="1564675" name="AutoShape 3"/>
          <p:cNvSpPr>
            <a:spLocks noChangeArrowheads="1"/>
          </p:cNvSpPr>
          <p:nvPr/>
        </p:nvSpPr>
        <p:spPr bwMode="auto">
          <a:xfrm>
            <a:off x="2142073" y="2361258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564682" name="AutoShape 10"/>
          <p:cNvSpPr>
            <a:spLocks noChangeArrowheads="1"/>
          </p:cNvSpPr>
          <p:nvPr/>
        </p:nvSpPr>
        <p:spPr bwMode="auto">
          <a:xfrm>
            <a:off x="3060841" y="5386783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564686" name="AutoShape 14"/>
          <p:cNvSpPr>
            <a:spLocks noChangeArrowheads="1"/>
          </p:cNvSpPr>
          <p:nvPr/>
        </p:nvSpPr>
        <p:spPr bwMode="auto">
          <a:xfrm>
            <a:off x="7652678" y="2345731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絕大部分模型都有底座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41A74B-0A63-4A8C-B0E6-65AF38293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3" y="2345731"/>
            <a:ext cx="3019488" cy="273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26045" y="1017574"/>
            <a:ext cx="3592812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6043" y="1962811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料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26043" y="285982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做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26043" y="3777632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最後做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92D5AA9-84D2-45E7-8A90-1317429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0" y="1017574"/>
            <a:ext cx="4409594" cy="4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289045B-E0FC-9660-9A60-36827EC11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4671265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群組畫法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5DC8C92-76BF-2B2F-0E38-02323B02F24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A0D4BE6-0275-C497-DC96-CD0DB4623F4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2243" y="1017573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加工製造法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5210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790813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先填後除料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先填料再說 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81058" name="AutoShape 2"/>
          <p:cNvSpPr>
            <a:spLocks noChangeArrowheads="1"/>
          </p:cNvSpPr>
          <p:nvPr/>
        </p:nvSpPr>
        <p:spPr bwMode="auto">
          <a:xfrm>
            <a:off x="2188145" y="2632729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7520360-D27D-4AE5-B46F-1ABAC8F09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455" y="1888718"/>
            <a:ext cx="2474530" cy="25927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01E19A2-CC12-4895-8DF5-0A6BD9538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1" y="2186328"/>
            <a:ext cx="4065921" cy="38808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F6493B3-D587-4326-8B72-27EC269F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14" y="2032786"/>
            <a:ext cx="4134327" cy="4187942"/>
          </a:xfrm>
          <a:prstGeom prst="rect">
            <a:avLst/>
          </a:prstGeom>
        </p:spPr>
      </p:pic>
      <p:sp>
        <p:nvSpPr>
          <p:cNvPr id="12" name="AutoShape 13">
            <a:extLst>
              <a:ext uri="{FF2B5EF4-FFF2-40B4-BE49-F238E27FC236}">
                <a16:creationId xmlns:a16="http://schemas.microsoft.com/office/drawing/2014/main" id="{09D33D7E-0382-4956-98A2-87615DD5C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3381" y="5390379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6F3E79-9770-E2BB-B105-143C3A2AF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71" y="691513"/>
            <a:ext cx="1494815" cy="14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44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84A0FE67-5D13-4EC9-8E1A-2447720A9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56" y="2633577"/>
            <a:ext cx="3205550" cy="32471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0A3A3C6-1796-402C-8D4F-01288B142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367" y="1898766"/>
            <a:ext cx="4265266" cy="4377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B7511C7-0472-44C4-9000-9614CD071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198" y="2016168"/>
            <a:ext cx="2593255" cy="2717112"/>
          </a:xfrm>
          <a:prstGeom prst="rect">
            <a:avLst/>
          </a:prstGeom>
        </p:spPr>
      </p:pic>
      <p:sp>
        <p:nvSpPr>
          <p:cNvPr id="1609730" name="AutoShape 2"/>
          <p:cNvSpPr>
            <a:spLocks noChangeArrowheads="1"/>
          </p:cNvSpPr>
          <p:nvPr/>
        </p:nvSpPr>
        <p:spPr bwMode="auto">
          <a:xfrm>
            <a:off x="3253638" y="2236047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7746028" y="3570972"/>
            <a:ext cx="1430893" cy="517519"/>
          </a:xfrm>
          <a:prstGeom prst="wedgeRoundRectCallout">
            <a:avLst>
              <a:gd name="adj1" fmla="val -55581"/>
              <a:gd name="adj2" fmla="val 169701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螺絲孔</a:t>
            </a:r>
            <a:endParaRPr lang="zh-TW" altLang="en-US" sz="2539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3253638" y="2932768"/>
            <a:ext cx="1268184" cy="517519"/>
          </a:xfrm>
          <a:prstGeom prst="wedgeRoundRectCallout">
            <a:avLst>
              <a:gd name="adj1" fmla="val 93061"/>
              <a:gd name="adj2" fmla="val -3879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配合</a:t>
            </a:r>
            <a:endParaRPr lang="zh-TW" altLang="en-US" sz="2539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2"/>
          <p:cNvSpPr>
            <a:spLocks noChangeArrowheads="1"/>
          </p:cNvSpPr>
          <p:nvPr/>
        </p:nvSpPr>
        <p:spPr bwMode="auto">
          <a:xfrm>
            <a:off x="3887730" y="5618644"/>
            <a:ext cx="1408160" cy="524106"/>
          </a:xfrm>
          <a:prstGeom prst="wedgeRoundRectCallout">
            <a:avLst>
              <a:gd name="adj1" fmla="val 60523"/>
              <a:gd name="adj2" fmla="val -4099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外觀</a:t>
            </a:r>
            <a:endParaRPr lang="zh-TW" altLang="en-US" sz="2539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90142" y="6350557"/>
            <a:ext cx="1811713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簡單的先除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790813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先填後除料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先填料再說 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13">
            <a:extLst>
              <a:ext uri="{FF2B5EF4-FFF2-40B4-BE49-F238E27FC236}">
                <a16:creationId xmlns:a16="http://schemas.microsoft.com/office/drawing/2014/main" id="{A48669AF-26CF-4CD3-B1F7-92BBB5573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308" y="5913202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5A662A-8E86-0864-30C5-C927AE77C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58" y="790813"/>
            <a:ext cx="1116394" cy="13870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EA86BE5-287B-1396-CE61-7AD41C3D0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230" y="868140"/>
            <a:ext cx="1155355" cy="123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30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790813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先填後除料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先填料再說 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FB4ADFC-B681-41F4-A196-2737D49A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56" y="1824815"/>
            <a:ext cx="6756616" cy="48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60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26045" y="1017574"/>
            <a:ext cx="3592812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6043" y="1962811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料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26043" y="2859828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做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26043" y="3777632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最後做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92D5AA9-84D2-45E7-8A90-1317429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0" y="1017574"/>
            <a:ext cx="4409594" cy="4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289045B-E0FC-9660-9A60-36827EC11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4671265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群組畫法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8C5AE7B-C1AD-BEA5-0BAB-A6B8E77F49D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89B3508-6865-5CF7-39A9-591EDFF23D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2243" y="1017573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加工製造法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498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B95760-137F-43DA-A682-1487AD6D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11" y="1798773"/>
            <a:ext cx="8272426" cy="4993837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790813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鑽孔後面做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鑽孔是</a:t>
            </a:r>
            <a:r>
              <a:rPr lang="zh-TW" altLang="en-US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複雜的與設計連結 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34873" y="5151119"/>
            <a:ext cx="2137124" cy="942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鑽孔規格</a:t>
            </a:r>
            <a:endParaRPr lang="en-US" altLang="zh-TW" sz="2539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位置</a:t>
            </a: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要看清楚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839D598-F90F-4569-876E-342503706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696" y="2599764"/>
            <a:ext cx="3305321" cy="2065051"/>
          </a:xfrm>
          <a:prstGeom prst="rect">
            <a:avLst/>
          </a:prstGeom>
        </p:spPr>
      </p:pic>
      <p:sp>
        <p:nvSpPr>
          <p:cNvPr id="13" name="AutoShape 32">
            <a:extLst>
              <a:ext uri="{FF2B5EF4-FFF2-40B4-BE49-F238E27FC236}">
                <a16:creationId xmlns:a16="http://schemas.microsoft.com/office/drawing/2014/main" id="{FD4797E2-7216-4BE8-A471-341017E4E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386" y="6355976"/>
            <a:ext cx="1387227" cy="436634"/>
          </a:xfrm>
          <a:prstGeom prst="wedgeRoundRectCallout">
            <a:avLst>
              <a:gd name="adj1" fmla="val -32825"/>
              <a:gd name="adj2" fmla="val -83368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256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正反位置</a:t>
            </a:r>
            <a:endParaRPr lang="en-US" altLang="zh-TW" sz="225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AutoShape 32">
            <a:extLst>
              <a:ext uri="{FF2B5EF4-FFF2-40B4-BE49-F238E27FC236}">
                <a16:creationId xmlns:a16="http://schemas.microsoft.com/office/drawing/2014/main" id="{A8D80442-58AC-46DB-A29F-6BC736C6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1386" y="4033443"/>
            <a:ext cx="580402" cy="275269"/>
          </a:xfrm>
          <a:prstGeom prst="wedgeRoundRectCallout">
            <a:avLst>
              <a:gd name="adj1" fmla="val -41038"/>
              <a:gd name="adj2" fmla="val 85030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endParaRPr lang="en-US" altLang="zh-TW" sz="225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8" name="AutoShape 32">
            <a:extLst>
              <a:ext uri="{FF2B5EF4-FFF2-40B4-BE49-F238E27FC236}">
                <a16:creationId xmlns:a16="http://schemas.microsoft.com/office/drawing/2014/main" id="{75FCC98A-AD1D-4D6A-9BF3-2F164D12A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652" y="3981252"/>
            <a:ext cx="580402" cy="275269"/>
          </a:xfrm>
          <a:prstGeom prst="wedgeRoundRectCallout">
            <a:avLst>
              <a:gd name="adj1" fmla="val -76563"/>
              <a:gd name="adj2" fmla="val 3943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endParaRPr lang="en-US" altLang="zh-TW" sz="225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9" name="AutoShape 32">
            <a:extLst>
              <a:ext uri="{FF2B5EF4-FFF2-40B4-BE49-F238E27FC236}">
                <a16:creationId xmlns:a16="http://schemas.microsoft.com/office/drawing/2014/main" id="{FB34706E-FE2D-4918-AAD4-D367378B4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40" y="2889052"/>
            <a:ext cx="580402" cy="275269"/>
          </a:xfrm>
          <a:prstGeom prst="wedgeRoundRectCallout">
            <a:avLst>
              <a:gd name="adj1" fmla="val 124231"/>
              <a:gd name="adj2" fmla="val 1989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endParaRPr lang="en-US" altLang="zh-TW" sz="225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86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26045" y="1017574"/>
            <a:ext cx="3592812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6043" y="1962811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料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26043" y="285982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做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26043" y="3777632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最後做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92D5AA9-84D2-45E7-8A90-1317429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0" y="1017574"/>
            <a:ext cx="4409594" cy="4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289045B-E0FC-9660-9A60-36827EC11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4671265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群組畫法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23A23D3-239F-EBE6-5323-73F29E1843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C18143B-4A8C-FBAB-58DD-6A86FCCDA9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2243" y="1017573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加工製造法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5424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F508138-0FE9-46E8-A7FF-73F0A8E1E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17" y="1943562"/>
            <a:ext cx="4121254" cy="430227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790813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節奏</a:t>
            </a: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導角最後做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導角是修飾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11778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0" name="AutoShape 32">
            <a:extLst>
              <a:ext uri="{FF2B5EF4-FFF2-40B4-BE49-F238E27FC236}">
                <a16:creationId xmlns:a16="http://schemas.microsoft.com/office/drawing/2014/main" id="{C8755BB5-971E-47EF-AC17-87CCA8574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038" y="3418116"/>
            <a:ext cx="1654544" cy="517519"/>
          </a:xfrm>
          <a:prstGeom prst="wedgeRoundRectCallout">
            <a:avLst>
              <a:gd name="adj1" fmla="val -9042"/>
              <a:gd name="adj2" fmla="val 4486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忘記導角</a:t>
            </a:r>
            <a:r>
              <a:rPr lang="en-US" altLang="zh-TW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</a:t>
            </a:r>
            <a:endParaRPr lang="zh-TW" altLang="en-US" sz="2539" dirty="0">
              <a:solidFill>
                <a:srgbClr val="0000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BD965BB-EA7F-4D85-9A0F-5080642DE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351" y="2160484"/>
            <a:ext cx="2183599" cy="228789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AE06D5F-2CD1-43D2-A5C2-7FC005762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45" y="2286063"/>
            <a:ext cx="3471275" cy="3562892"/>
          </a:xfrm>
          <a:prstGeom prst="rect">
            <a:avLst/>
          </a:prstGeom>
        </p:spPr>
      </p:pic>
      <p:sp>
        <p:nvSpPr>
          <p:cNvPr id="13" name="AutoShape 13">
            <a:extLst>
              <a:ext uri="{FF2B5EF4-FFF2-40B4-BE49-F238E27FC236}">
                <a16:creationId xmlns:a16="http://schemas.microsoft.com/office/drawing/2014/main" id="{1FD29DB8-2CF0-4BD1-A674-0D8FAFC14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620" y="5800501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9EAADA-9BCE-FA45-3016-E8B29EE4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665" y="869306"/>
            <a:ext cx="1004816" cy="11562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0427E3-448D-60CF-4EE2-D488B283E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63" y="914655"/>
            <a:ext cx="935993" cy="11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48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26045" y="1017574"/>
            <a:ext cx="3592812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6043" y="1962811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料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26043" y="285982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做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26043" y="3777632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最後做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92D5AA9-84D2-45E7-8A90-1317429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0" y="1017574"/>
            <a:ext cx="4409594" cy="4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289045B-E0FC-9660-9A60-36827EC11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4671265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群組畫法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2D654B8-2048-0AA0-72E0-AE27DC6EB8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21FE905-E225-D1F3-4536-6A2F4CCB24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2243" y="1017573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加工製造法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678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E23CE59C-9175-4C4A-D1F1-064F41FF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08" y="1824814"/>
            <a:ext cx="8518134" cy="3847847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790812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群組畫法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群組特徵</a:t>
            </a:r>
            <a:r>
              <a:rPr lang="en-US" altLang="zh-TW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15D4310-14B4-4229-5938-317F4798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271" y="5216818"/>
            <a:ext cx="1874733" cy="91168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6D394E-007C-BF61-5C35-626317AAE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392" y="4156735"/>
            <a:ext cx="1910453" cy="1910453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DA4F3BD-F5E2-1D1B-706B-77DA21F47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079" y="1950043"/>
            <a:ext cx="3880713" cy="206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5AE03C9-DC2F-4060-85C1-B4290E26D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186" y="2173339"/>
            <a:ext cx="4317571" cy="3878496"/>
          </a:xfrm>
          <a:prstGeom prst="rect">
            <a:avLst/>
          </a:prstGeom>
        </p:spPr>
      </p:pic>
      <p:sp>
        <p:nvSpPr>
          <p:cNvPr id="1660936" name="AutoShape 8"/>
          <p:cNvSpPr>
            <a:spLocks noChangeArrowheads="1"/>
          </p:cNvSpPr>
          <p:nvPr/>
        </p:nvSpPr>
        <p:spPr bwMode="auto">
          <a:xfrm>
            <a:off x="3232580" y="3013358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660937" name="AutoShape 9"/>
          <p:cNvSpPr>
            <a:spLocks noChangeArrowheads="1"/>
          </p:cNvSpPr>
          <p:nvPr/>
        </p:nvSpPr>
        <p:spPr bwMode="auto">
          <a:xfrm>
            <a:off x="7152117" y="3013358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先畫耳朵也可以？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D0F0BD4-ADE8-4FD6-BC10-8AED2364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85" y="2744309"/>
            <a:ext cx="3019488" cy="27365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86CC05E-3BAC-4992-B4CB-D505917D8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605" y="2498131"/>
            <a:ext cx="1442395" cy="23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CB415FC-B38A-6EF5-28EC-B130C9BE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014" y="1824814"/>
            <a:ext cx="5255121" cy="5033186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790812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群組畫法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358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非群組特徵不可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933FAB-7069-42EE-CE7F-DDFC7D1DB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16" y="1824814"/>
            <a:ext cx="3197713" cy="408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363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26045" y="1017574"/>
            <a:ext cx="3592812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6043" y="1962811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料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26043" y="285982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做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26043" y="3777632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最後做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7FCE537-D4A2-4D28-A8A2-E1CC19F9A3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加工製造法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92D5AA9-84D2-45E7-8A90-1317429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0" y="1017574"/>
            <a:ext cx="4409594" cy="4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289045B-E0FC-9660-9A60-36827EC11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4671265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群組畫法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3D37D77-6BEE-BCFD-F988-08326A86C40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CD7E811-5C1C-E49E-C4CE-43AFF97D55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2243" y="1017573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加工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9694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790812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一個草圖做到底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914F438-2167-2E10-7110-51ADE701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80" y="2276827"/>
            <a:ext cx="4408830" cy="36849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DA9F75E-E857-B86A-60C3-766B86B0B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5" y="2830669"/>
            <a:ext cx="4300316" cy="295827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7DFF321-58AD-92CA-90BA-09CEBAEAD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470" y="1965032"/>
            <a:ext cx="3177059" cy="30203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D6E6AA4-27E5-386B-4AB1-BE4499DC0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649" y="4784934"/>
            <a:ext cx="1377093" cy="165877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318D9FB-B7FE-FE3D-97D3-15DD7015F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19" y="4784934"/>
            <a:ext cx="2331893" cy="17396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7121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326045" y="1017574"/>
            <a:ext cx="3592812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0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口訣與節奏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326043" y="1962811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先填後除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料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26043" y="285982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鑽孔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做 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26043" y="3777632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導角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最後做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7FCE537-D4A2-4D28-A8A2-E1CC19F9A3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加工製造法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92D5AA9-84D2-45E7-8A90-1317429E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0" y="1017574"/>
            <a:ext cx="4409594" cy="4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289045B-E0FC-9660-9A60-36827EC11C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4671265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群組畫法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3D37D77-6BEE-BCFD-F988-08326A86C40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43" y="5571778"/>
            <a:ext cx="3592814" cy="720169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單一草圖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CD7E811-5C1C-E49E-C4CE-43AFF97D55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2243" y="1017573"/>
            <a:ext cx="3592814" cy="720169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加工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製造法</a:t>
            </a:r>
            <a:endParaRPr lang="en-US" altLang="zh-TW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9514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E4280C7E-3E70-403D-A45D-743594099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836" y="4138663"/>
            <a:ext cx="2100084" cy="1796339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790812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加工製造法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建模</a:t>
            </a:r>
            <a:endParaRPr lang="en-US" altLang="zh-TW" sz="2358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11778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39274C8-2C22-41C3-9C34-D30CFF26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604" y="2105065"/>
            <a:ext cx="1936094" cy="167208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4E8DE73-9DA9-4996-9DB5-B8F811BD3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460" y="2178633"/>
            <a:ext cx="1747861" cy="145879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14F3F6D-541C-4F61-A0DF-955BA4250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6002" y="2227619"/>
            <a:ext cx="1930541" cy="145879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7727227-4D0B-4661-A6B1-54023EC8F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636" y="4171392"/>
            <a:ext cx="1789937" cy="167208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35B8CED-5D88-47E2-94F6-27CFC3E6F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957" y="4369804"/>
            <a:ext cx="1853261" cy="1458792"/>
          </a:xfrm>
          <a:prstGeom prst="rect">
            <a:avLst/>
          </a:prstGeom>
        </p:spPr>
      </p:pic>
      <p:sp>
        <p:nvSpPr>
          <p:cNvPr id="27" name="AutoShape 13">
            <a:extLst>
              <a:ext uri="{FF2B5EF4-FFF2-40B4-BE49-F238E27FC236}">
                <a16:creationId xmlns:a16="http://schemas.microsoft.com/office/drawing/2014/main" id="{2C02471C-F055-446B-919F-248201933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668" y="5631587"/>
            <a:ext cx="737906" cy="43964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1B888AF2-9FEB-4BB7-B254-F5E3C36D75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3805" r="2875"/>
          <a:stretch/>
        </p:blipFill>
        <p:spPr>
          <a:xfrm>
            <a:off x="151168" y="2061883"/>
            <a:ext cx="4449942" cy="3982934"/>
          </a:xfrm>
          <a:prstGeom prst="rect">
            <a:avLst/>
          </a:prstGeom>
        </p:spPr>
      </p:pic>
      <p:sp>
        <p:nvSpPr>
          <p:cNvPr id="16" name="橢圓形圖說文字 11">
            <a:extLst>
              <a:ext uri="{FF2B5EF4-FFF2-40B4-BE49-F238E27FC236}">
                <a16:creationId xmlns:a16="http://schemas.microsoft.com/office/drawing/2014/main" id="{FED5B8AF-FA2E-4891-8F8B-083C6FFFA5B1}"/>
              </a:ext>
            </a:extLst>
          </p:cNvPr>
          <p:cNvSpPr/>
          <p:nvPr/>
        </p:nvSpPr>
        <p:spPr>
          <a:xfrm>
            <a:off x="5150174" y="3548744"/>
            <a:ext cx="380331" cy="34534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1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8" name="橢圓形圖說文字 11">
            <a:extLst>
              <a:ext uri="{FF2B5EF4-FFF2-40B4-BE49-F238E27FC236}">
                <a16:creationId xmlns:a16="http://schemas.microsoft.com/office/drawing/2014/main" id="{F2D6BFF5-E0B6-45FF-96FD-24E86E3A441E}"/>
              </a:ext>
            </a:extLst>
          </p:cNvPr>
          <p:cNvSpPr/>
          <p:nvPr/>
        </p:nvSpPr>
        <p:spPr>
          <a:xfrm>
            <a:off x="7427611" y="3548744"/>
            <a:ext cx="380331" cy="34534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2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9" name="橢圓形圖說文字 11">
            <a:extLst>
              <a:ext uri="{FF2B5EF4-FFF2-40B4-BE49-F238E27FC236}">
                <a16:creationId xmlns:a16="http://schemas.microsoft.com/office/drawing/2014/main" id="{892B1297-B98B-4095-BD81-BFA32E29BFFF}"/>
              </a:ext>
            </a:extLst>
          </p:cNvPr>
          <p:cNvSpPr/>
          <p:nvPr/>
        </p:nvSpPr>
        <p:spPr>
          <a:xfrm>
            <a:off x="9935836" y="3548744"/>
            <a:ext cx="380331" cy="34534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3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0" name="橢圓形圖說文字 11">
            <a:extLst>
              <a:ext uri="{FF2B5EF4-FFF2-40B4-BE49-F238E27FC236}">
                <a16:creationId xmlns:a16="http://schemas.microsoft.com/office/drawing/2014/main" id="{546899D1-7297-4EE9-940E-AB923820F67D}"/>
              </a:ext>
            </a:extLst>
          </p:cNvPr>
          <p:cNvSpPr/>
          <p:nvPr/>
        </p:nvSpPr>
        <p:spPr>
          <a:xfrm>
            <a:off x="5123523" y="5552925"/>
            <a:ext cx="380331" cy="34534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4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" name="橢圓形圖說文字 11">
            <a:extLst>
              <a:ext uri="{FF2B5EF4-FFF2-40B4-BE49-F238E27FC236}">
                <a16:creationId xmlns:a16="http://schemas.microsoft.com/office/drawing/2014/main" id="{9881778E-7C63-4E9D-B04A-E7342FE0B092}"/>
              </a:ext>
            </a:extLst>
          </p:cNvPr>
          <p:cNvSpPr/>
          <p:nvPr/>
        </p:nvSpPr>
        <p:spPr>
          <a:xfrm>
            <a:off x="7391623" y="5552925"/>
            <a:ext cx="380331" cy="34534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5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4" name="橢圓形圖說文字 11">
            <a:extLst>
              <a:ext uri="{FF2B5EF4-FFF2-40B4-BE49-F238E27FC236}">
                <a16:creationId xmlns:a16="http://schemas.microsoft.com/office/drawing/2014/main" id="{70CB94E4-3DBD-4DB9-8495-E2FAED6FAB48}"/>
              </a:ext>
            </a:extLst>
          </p:cNvPr>
          <p:cNvSpPr/>
          <p:nvPr/>
        </p:nvSpPr>
        <p:spPr>
          <a:xfrm>
            <a:off x="9524919" y="5316478"/>
            <a:ext cx="380331" cy="34534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6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0" name="AutoShape 13">
            <a:extLst>
              <a:ext uri="{FF2B5EF4-FFF2-40B4-BE49-F238E27FC236}">
                <a16:creationId xmlns:a16="http://schemas.microsoft.com/office/drawing/2014/main" id="{CA152A86-6F60-4B87-BBE3-0EEE74841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4621" y="5631587"/>
            <a:ext cx="737906" cy="43964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31" name="AutoShape 13">
            <a:extLst>
              <a:ext uri="{FF2B5EF4-FFF2-40B4-BE49-F238E27FC236}">
                <a16:creationId xmlns:a16="http://schemas.microsoft.com/office/drawing/2014/main" id="{5C66AB69-0F3E-42D5-8641-08AEB871A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332" y="3501452"/>
            <a:ext cx="737906" cy="43964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32" name="AutoShape 13">
            <a:extLst>
              <a:ext uri="{FF2B5EF4-FFF2-40B4-BE49-F238E27FC236}">
                <a16:creationId xmlns:a16="http://schemas.microsoft.com/office/drawing/2014/main" id="{C0BD9429-6032-4EE0-96E1-D96C1C73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179" y="3455371"/>
            <a:ext cx="737906" cy="43964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1361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" y="747577"/>
            <a:ext cx="12191999" cy="10103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270" tIns="43636" rIns="87270" bIns="43636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3200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加工製造法</a:t>
            </a:r>
            <a:endParaRPr lang="en-US" altLang="zh-TW" sz="3200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872426">
              <a:lnSpc>
                <a:spcPct val="110000"/>
              </a:lnSpc>
            </a:pPr>
            <a:r>
              <a:rPr lang="en-US" altLang="zh-TW" sz="23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3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製程管理圖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00BB71-F5C5-4522-B66F-E1F30D97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" y="2188380"/>
            <a:ext cx="5650101" cy="392198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CE65EFF-DC92-46BC-858D-86BCA05BE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750" y="1869636"/>
            <a:ext cx="2064273" cy="142267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9EE200C-5719-4E8B-BB11-6BA310113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661" y="1904825"/>
            <a:ext cx="2027077" cy="139322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10C6959-823E-4876-A3F5-53CEAA4DF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4257" y="1983691"/>
            <a:ext cx="1917879" cy="130862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2ABAF1A-0B90-4A2F-AC72-65ED0DC03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750" y="3457958"/>
            <a:ext cx="2045676" cy="141182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089997B-588B-45D2-8E25-BB60D0696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5701" y="3464600"/>
            <a:ext cx="2027077" cy="139489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9F5C777-7582-48CF-8C3D-212C13304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3079" y="3484860"/>
            <a:ext cx="1999057" cy="137463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1A51DE1-CF02-4CF3-83CE-9390723CE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8883" y="5035431"/>
            <a:ext cx="2381429" cy="163765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D80132D-A53A-46AD-A6A7-E3277F00DC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614" y="5035431"/>
            <a:ext cx="1162973" cy="994767"/>
          </a:xfrm>
          <a:prstGeom prst="rect">
            <a:avLst/>
          </a:prstGeom>
        </p:spPr>
      </p:pic>
      <p:sp>
        <p:nvSpPr>
          <p:cNvPr id="29" name="橢圓形圖說文字 11">
            <a:extLst>
              <a:ext uri="{FF2B5EF4-FFF2-40B4-BE49-F238E27FC236}">
                <a16:creationId xmlns:a16="http://schemas.microsoft.com/office/drawing/2014/main" id="{A9D75060-908A-42A4-8962-E498196749A1}"/>
              </a:ext>
            </a:extLst>
          </p:cNvPr>
          <p:cNvSpPr/>
          <p:nvPr/>
        </p:nvSpPr>
        <p:spPr>
          <a:xfrm>
            <a:off x="7905701" y="3055528"/>
            <a:ext cx="363896" cy="34109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2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0" name="橢圓形圖說文字 12">
            <a:extLst>
              <a:ext uri="{FF2B5EF4-FFF2-40B4-BE49-F238E27FC236}">
                <a16:creationId xmlns:a16="http://schemas.microsoft.com/office/drawing/2014/main" id="{E2BEE3B6-B17D-45F3-8A97-BB8A42E5B81A}"/>
              </a:ext>
            </a:extLst>
          </p:cNvPr>
          <p:cNvSpPr/>
          <p:nvPr/>
        </p:nvSpPr>
        <p:spPr>
          <a:xfrm>
            <a:off x="10018750" y="3032042"/>
            <a:ext cx="363896" cy="34109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3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1" name="橢圓形圖說文字 13">
            <a:extLst>
              <a:ext uri="{FF2B5EF4-FFF2-40B4-BE49-F238E27FC236}">
                <a16:creationId xmlns:a16="http://schemas.microsoft.com/office/drawing/2014/main" id="{3B6C31F3-8A3E-4E9B-A3F2-F28EE49E45F5}"/>
              </a:ext>
            </a:extLst>
          </p:cNvPr>
          <p:cNvSpPr/>
          <p:nvPr/>
        </p:nvSpPr>
        <p:spPr>
          <a:xfrm>
            <a:off x="5637645" y="4656879"/>
            <a:ext cx="363896" cy="34109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4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2" name="橢圓形圖說文字 14">
            <a:extLst>
              <a:ext uri="{FF2B5EF4-FFF2-40B4-BE49-F238E27FC236}">
                <a16:creationId xmlns:a16="http://schemas.microsoft.com/office/drawing/2014/main" id="{E2503E45-430B-4C23-9221-73E856EE0702}"/>
              </a:ext>
            </a:extLst>
          </p:cNvPr>
          <p:cNvSpPr/>
          <p:nvPr/>
        </p:nvSpPr>
        <p:spPr>
          <a:xfrm>
            <a:off x="7813753" y="4688944"/>
            <a:ext cx="363896" cy="34109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5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3" name="橢圓形圖說文字 15">
            <a:extLst>
              <a:ext uri="{FF2B5EF4-FFF2-40B4-BE49-F238E27FC236}">
                <a16:creationId xmlns:a16="http://schemas.microsoft.com/office/drawing/2014/main" id="{AAD1C08E-EBE0-46BE-B38F-5BF00303B874}"/>
              </a:ext>
            </a:extLst>
          </p:cNvPr>
          <p:cNvSpPr/>
          <p:nvPr/>
        </p:nvSpPr>
        <p:spPr>
          <a:xfrm>
            <a:off x="9941131" y="4705082"/>
            <a:ext cx="363896" cy="34109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6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4" name="橢圓形圖說文字 16">
            <a:extLst>
              <a:ext uri="{FF2B5EF4-FFF2-40B4-BE49-F238E27FC236}">
                <a16:creationId xmlns:a16="http://schemas.microsoft.com/office/drawing/2014/main" id="{A5021DCA-7546-4538-99DC-E0EF72CDAB37}"/>
              </a:ext>
            </a:extLst>
          </p:cNvPr>
          <p:cNvSpPr/>
          <p:nvPr/>
        </p:nvSpPr>
        <p:spPr>
          <a:xfrm>
            <a:off x="6665640" y="6310772"/>
            <a:ext cx="363896" cy="34109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7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6" name="橢圓形圖說文字 11">
            <a:extLst>
              <a:ext uri="{FF2B5EF4-FFF2-40B4-BE49-F238E27FC236}">
                <a16:creationId xmlns:a16="http://schemas.microsoft.com/office/drawing/2014/main" id="{FB22E24D-3780-421D-BB25-E6DADD6D4AAB}"/>
              </a:ext>
            </a:extLst>
          </p:cNvPr>
          <p:cNvSpPr/>
          <p:nvPr/>
        </p:nvSpPr>
        <p:spPr>
          <a:xfrm>
            <a:off x="5643452" y="3029786"/>
            <a:ext cx="380331" cy="345348"/>
          </a:xfrm>
          <a:prstGeom prst="wedgeEllipseCallout">
            <a:avLst>
              <a:gd name="adj1" fmla="val -12937"/>
              <a:gd name="adj2" fmla="val 35357"/>
            </a:avLst>
          </a:prstGeom>
          <a:solidFill>
            <a:srgbClr val="7030A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TW" sz="2400" dirty="0">
                <a:latin typeface="華康細圓體(P)" panose="020F0300000000000000" pitchFamily="34" charset="-120"/>
                <a:ea typeface="華康細圓體(P)" panose="020F0300000000000000" pitchFamily="34" charset="-120"/>
                <a:cs typeface="Arial" panose="020B0604020202020204" pitchFamily="34" charset="0"/>
              </a:rPr>
              <a:t>1</a:t>
            </a:r>
            <a:endParaRPr lang="zh-TW" altLang="en-US" sz="2400" dirty="0">
              <a:latin typeface="華康細圓體(P)" panose="020F0300000000000000" pitchFamily="34" charset="-120"/>
              <a:ea typeface="華康細圓體(P)" panose="020F03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AutoShape 2"/>
          <p:cNvSpPr>
            <a:spLocks noChangeArrowheads="1"/>
          </p:cNvSpPr>
          <p:nvPr/>
        </p:nvSpPr>
        <p:spPr bwMode="auto">
          <a:xfrm>
            <a:off x="1353083" y="1867783"/>
            <a:ext cx="45719" cy="49244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zh-TW" altLang="en-US" sz="320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729971" y="1674276"/>
            <a:ext cx="3147085" cy="6744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14635" indent="-414635"/>
            <a:r>
              <a:rPr lang="en-US" altLang="zh-TW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模型第</a:t>
            </a:r>
            <a:r>
              <a:rPr lang="en-US" altLang="zh-TW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特徵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721761" y="2634467"/>
            <a:ext cx="3147085" cy="6744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51468" indent="-451468" defTabSz="982882"/>
            <a:r>
              <a:rPr lang="en-US" altLang="zh-TW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模型建構節奏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702617" y="3536007"/>
            <a:ext cx="3169598" cy="67446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marL="451468" indent="-451468" defTabSz="982882"/>
            <a:r>
              <a:rPr lang="en-US" altLang="zh-TW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39" y="1078992"/>
            <a:ext cx="5561001" cy="49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1452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3583" y="2407791"/>
            <a:ext cx="3209066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思考矛盾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3583" y="3159647"/>
            <a:ext cx="320906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進階思考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533582" y="3902539"/>
            <a:ext cx="320906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高階挑戰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3583" y="1639804"/>
            <a:ext cx="3209066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模型建構流程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DFE5AE-E7A0-4B0A-A59A-2339708F9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958" y="1524002"/>
            <a:ext cx="4579758" cy="41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48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106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1583108" name="Rectangle 4"/>
          <p:cNvSpPr>
            <a:spLocks noChangeArrowheads="1"/>
          </p:cNvSpPr>
          <p:nvPr/>
        </p:nvSpPr>
        <p:spPr bwMode="auto">
          <a:xfrm>
            <a:off x="0" y="790826"/>
            <a:ext cx="12192000" cy="983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marL="451468" indent="-451468" algn="ctr" defTabSz="982882"/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實務演練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STEP1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你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秒內可以判斷對吧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!</a:t>
            </a:r>
          </a:p>
        </p:txBody>
      </p:sp>
      <p:sp>
        <p:nvSpPr>
          <p:cNvPr id="1583111" name="AutoShape 7"/>
          <p:cNvSpPr>
            <a:spLocks noChangeArrowheads="1"/>
          </p:cNvSpPr>
          <p:nvPr/>
        </p:nvSpPr>
        <p:spPr bwMode="auto">
          <a:xfrm>
            <a:off x="5648388" y="2057472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8" name="Donut 2"/>
          <p:cNvSpPr>
            <a:spLocks noChangeAspect="1"/>
          </p:cNvSpPr>
          <p:nvPr/>
        </p:nvSpPr>
        <p:spPr>
          <a:xfrm>
            <a:off x="10263818" y="224785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9" name="Donut 1"/>
          <p:cNvSpPr/>
          <p:nvPr/>
        </p:nvSpPr>
        <p:spPr>
          <a:xfrm>
            <a:off x="10252459" y="224974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0762208" y="496555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10798698" y="503353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10798698" y="507119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10798698" y="507119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  <a:cs typeface="Consolas" pitchFamily="49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10767983" y="503353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  <a:cs typeface="Consolas" pitchFamily="49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10416725" y="496555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  <a:cs typeface="Consolas" pitchFamily="49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8C850D-3F8E-4637-844F-AC6773CB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5" y="2411643"/>
            <a:ext cx="3799214" cy="34454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8687E9-BAF4-4582-BF0D-947639AFF1C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7126239" y="1912782"/>
            <a:ext cx="4352126" cy="42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863939"/>
            <a:ext cx="12192000" cy="983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marL="451468" indent="-451468" algn="ctr" defTabSz="982882"/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實務演練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STEP2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先大方向填料對吧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!</a:t>
            </a:r>
          </a:p>
        </p:txBody>
      </p:sp>
      <p:sp>
        <p:nvSpPr>
          <p:cNvPr id="1585160" name="AutoShape 8"/>
          <p:cNvSpPr>
            <a:spLocks noChangeArrowheads="1"/>
          </p:cNvSpPr>
          <p:nvPr/>
        </p:nvSpPr>
        <p:spPr bwMode="auto">
          <a:xfrm>
            <a:off x="5648387" y="5779430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41D8AB4-8CCB-4602-A772-EA75EC486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539" y="1925525"/>
            <a:ext cx="3141073" cy="28485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257E6B-AAFF-48DD-888E-8304CE7AB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34" y="3573798"/>
            <a:ext cx="3129725" cy="226428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CC70EA5-AF99-4F0F-BF33-FAAA4F693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643" y="2832008"/>
            <a:ext cx="3107953" cy="28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F37F0380-D695-4C16-9268-34A3873AC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675" y="2129535"/>
            <a:ext cx="4317571" cy="38784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83FE9D1-7CA1-44C4-968B-B4DA8F65D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207" y="1840167"/>
            <a:ext cx="4592139" cy="3988792"/>
          </a:xfrm>
          <a:prstGeom prst="rect">
            <a:avLst/>
          </a:prstGeom>
        </p:spPr>
      </p:pic>
      <p:sp>
        <p:nvSpPr>
          <p:cNvPr id="1566722" name="AutoShape 2"/>
          <p:cNvSpPr>
            <a:spLocks noChangeArrowheads="1"/>
          </p:cNvSpPr>
          <p:nvPr/>
        </p:nvSpPr>
        <p:spPr bwMode="auto">
          <a:xfrm>
            <a:off x="2142073" y="2647823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哪個感覺比較快畫完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0" y="1840167"/>
            <a:ext cx="2316129" cy="45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2"/>
          <p:cNvSpPr>
            <a:spLocks noChangeArrowheads="1"/>
          </p:cNvSpPr>
          <p:nvPr/>
        </p:nvSpPr>
        <p:spPr bwMode="auto">
          <a:xfrm>
            <a:off x="2036418" y="1944654"/>
            <a:ext cx="1886981" cy="703169"/>
          </a:xfrm>
          <a:prstGeom prst="wedgeRoundRectCallout">
            <a:avLst>
              <a:gd name="adj1" fmla="val -56949"/>
              <a:gd name="adj2" fmla="val 77629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學會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感覺</a:t>
            </a:r>
          </a:p>
        </p:txBody>
      </p:sp>
      <p:pic>
        <p:nvPicPr>
          <p:cNvPr id="16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45" y="4653309"/>
            <a:ext cx="2055747" cy="205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19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BCE90F9-A332-4AC5-A1A8-4C552EDE9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24" y="3045784"/>
            <a:ext cx="3080738" cy="2873904"/>
          </a:xfrm>
          <a:prstGeom prst="rect">
            <a:avLst/>
          </a:prstGeom>
        </p:spPr>
      </p:pic>
      <p:sp>
        <p:nvSpPr>
          <p:cNvPr id="1587202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871281"/>
            <a:ext cx="12192000" cy="983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marL="451468" indent="-451468" algn="ctr" defTabSz="982882"/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實務演練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STEP3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再想小方向～還是填料對吧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!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648387" y="5779430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87545D6F-A39D-4283-80F5-83B5E37D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3362" y="3203577"/>
            <a:ext cx="1707555" cy="744050"/>
          </a:xfrm>
          <a:prstGeom prst="wedgeRoundRectCallout">
            <a:avLst>
              <a:gd name="adj1" fmla="val -83402"/>
              <a:gd name="adj2" fmla="val 13149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肋是細節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72E1498-B0E5-4E24-ACCC-659525E22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876" y="1924418"/>
            <a:ext cx="2821021" cy="255831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CE231C8-CBC8-4538-8229-0B44462AE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69" y="3256788"/>
            <a:ext cx="3042637" cy="28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871281"/>
            <a:ext cx="12192000" cy="9837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marL="451468" indent="-451468" algn="ctr" defTabSz="982882"/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實務演練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STEP5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不會想鑽孔除料了吧～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648387" y="5779430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687D59F-5323-4257-9454-1C67D951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53" y="2949083"/>
            <a:ext cx="3118839" cy="28630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C95D6E0-7570-4C96-8B8D-04A64A5C0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876" y="1924418"/>
            <a:ext cx="2821021" cy="255831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ACC5FC-F1D2-41BE-8218-8F3079A8B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322" y="2132295"/>
            <a:ext cx="3948778" cy="36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1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DB5FD4-37B7-4478-B491-F4158CA0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940" y="4250636"/>
            <a:ext cx="2471500" cy="226446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72DD478-9693-4746-9353-39F754912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185" y="1857416"/>
            <a:ext cx="2392882" cy="226446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2C20368-5E51-4D03-B6A0-24E5FFD49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750" y="1953572"/>
            <a:ext cx="2320091" cy="214943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859A647-6006-4663-83CA-16E9E36D6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52" y="2306456"/>
            <a:ext cx="2251285" cy="1628756"/>
          </a:xfrm>
          <a:prstGeom prst="rect">
            <a:avLst/>
          </a:prstGeom>
        </p:spPr>
      </p:pic>
      <p:sp>
        <p:nvSpPr>
          <p:cNvPr id="1593346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pic>
        <p:nvPicPr>
          <p:cNvPr id="15933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52" y="1905083"/>
            <a:ext cx="2079542" cy="18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3358" name="AutoShape 14"/>
          <p:cNvSpPr>
            <a:spLocks noChangeArrowheads="1"/>
          </p:cNvSpPr>
          <p:nvPr/>
        </p:nvSpPr>
        <p:spPr bwMode="auto">
          <a:xfrm>
            <a:off x="2727062" y="2061882"/>
            <a:ext cx="632047" cy="37657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790813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實務演練</a:t>
            </a:r>
            <a:endParaRPr lang="en-US" altLang="zh-TW" sz="3265" b="1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流程總結 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201F826-D729-4D34-B797-DCC23DDAC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7008" y="3935212"/>
            <a:ext cx="2496990" cy="22644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8014776-8B84-46EA-93C0-8E1F10828C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699" y="3935212"/>
            <a:ext cx="2655623" cy="2452763"/>
          </a:xfrm>
          <a:prstGeom prst="rect">
            <a:avLst/>
          </a:prstGeom>
        </p:spPr>
      </p:pic>
      <p:sp>
        <p:nvSpPr>
          <p:cNvPr id="21" name="AutoShape 14">
            <a:extLst>
              <a:ext uri="{FF2B5EF4-FFF2-40B4-BE49-F238E27FC236}">
                <a16:creationId xmlns:a16="http://schemas.microsoft.com/office/drawing/2014/main" id="{BF446CA7-92C9-490B-BB63-C4B12BC7A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411" y="2035073"/>
            <a:ext cx="632047" cy="37657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D2C330F9-3F29-4D39-B4A6-088BCC3B6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2364" y="2044064"/>
            <a:ext cx="632047" cy="37657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23" name="AutoShape 14">
            <a:extLst>
              <a:ext uri="{FF2B5EF4-FFF2-40B4-BE49-F238E27FC236}">
                <a16:creationId xmlns:a16="http://schemas.microsoft.com/office/drawing/2014/main" id="{3352C1EF-D62A-47EC-8E68-49A0BAAE1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011" y="4374888"/>
            <a:ext cx="632047" cy="37657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  <p:sp>
        <p:nvSpPr>
          <p:cNvPr id="24" name="AutoShape 14">
            <a:extLst>
              <a:ext uri="{FF2B5EF4-FFF2-40B4-BE49-F238E27FC236}">
                <a16:creationId xmlns:a16="http://schemas.microsoft.com/office/drawing/2014/main" id="{845BF4A2-9125-4146-9675-92198939D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3200" y="4374888"/>
            <a:ext cx="632047" cy="376570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460498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3583" y="2407791"/>
            <a:ext cx="3209066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思考矛盾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3583" y="3159647"/>
            <a:ext cx="320906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進階思考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533582" y="3902539"/>
            <a:ext cx="320906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高階挑戰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3583" y="1639804"/>
            <a:ext cx="3209066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模型建構流程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7FC3EFA-6611-477E-AB65-07EFE4F9E58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5719523" y="1175808"/>
            <a:ext cx="5459657" cy="45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2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8FB9FC37-BE08-4D62-AAB5-3E056541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4992" y="2033182"/>
            <a:ext cx="2934713" cy="3969229"/>
          </a:xfrm>
          <a:prstGeom prst="rect">
            <a:avLst/>
          </a:prstGeom>
        </p:spPr>
      </p:pic>
      <p:sp>
        <p:nvSpPr>
          <p:cNvPr id="1574914" name="AutoShape 2"/>
          <p:cNvSpPr>
            <a:spLocks noChangeArrowheads="1"/>
          </p:cNvSpPr>
          <p:nvPr/>
        </p:nvSpPr>
        <p:spPr bwMode="auto">
          <a:xfrm>
            <a:off x="567317" y="2389277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思考矛盾</a:t>
            </a:r>
            <a:endParaRPr lang="en-US" altLang="zh-TW" sz="3265" b="1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建模不一定最下面開始畫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63098" y="6350557"/>
            <a:ext cx="5065809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絕大部分模型都採大輪廓特徵繪製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157" y="2335050"/>
            <a:ext cx="4057452" cy="3772452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 bwMode="auto">
          <a:xfrm>
            <a:off x="1673594" y="2438094"/>
            <a:ext cx="2631463" cy="1498851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接點 10"/>
          <p:cNvCxnSpPr/>
          <p:nvPr/>
        </p:nvCxnSpPr>
        <p:spPr bwMode="auto">
          <a:xfrm>
            <a:off x="1601828" y="4367208"/>
            <a:ext cx="2703230" cy="1515424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接點 12"/>
          <p:cNvCxnSpPr/>
          <p:nvPr/>
        </p:nvCxnSpPr>
        <p:spPr bwMode="auto">
          <a:xfrm>
            <a:off x="4305057" y="3936943"/>
            <a:ext cx="0" cy="1863233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接點 16"/>
          <p:cNvCxnSpPr/>
          <p:nvPr/>
        </p:nvCxnSpPr>
        <p:spPr bwMode="auto">
          <a:xfrm>
            <a:off x="1601827" y="2514854"/>
            <a:ext cx="0" cy="1863233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6671854" y="3885734"/>
            <a:ext cx="938345" cy="505361"/>
          </a:xfrm>
          <a:prstGeom prst="wedgeRoundRectCallout">
            <a:avLst>
              <a:gd name="adj1" fmla="val 71788"/>
              <a:gd name="adj2" fmla="val -60258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前面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9618164" y="4536695"/>
            <a:ext cx="562217" cy="1180619"/>
          </a:xfrm>
          <a:prstGeom prst="wedgeRoundRectCallout">
            <a:avLst>
              <a:gd name="adj1" fmla="val -49913"/>
              <a:gd name="adj2" fmla="val -74566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</a:p>
          <a:p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側</a:t>
            </a:r>
            <a:endParaRPr lang="en-US" altLang="zh-TW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邊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07820" y="5446672"/>
            <a:ext cx="938345" cy="505361"/>
          </a:xfrm>
          <a:prstGeom prst="wedgeRoundRectCallout">
            <a:avLst>
              <a:gd name="adj1" fmla="val 47574"/>
              <a:gd name="adj2" fmla="val -1979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底座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" name="弧形 3"/>
          <p:cNvSpPr/>
          <p:nvPr/>
        </p:nvSpPr>
        <p:spPr bwMode="auto">
          <a:xfrm>
            <a:off x="6556449" y="3263799"/>
            <a:ext cx="1376417" cy="2903897"/>
          </a:xfrm>
          <a:prstGeom prst="arc">
            <a:avLst>
              <a:gd name="adj1" fmla="val 16583269"/>
              <a:gd name="adj2" fmla="val 110747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8" name="直線接點 7"/>
          <p:cNvCxnSpPr>
            <a:stCxn id="4" idx="0"/>
          </p:cNvCxnSpPr>
          <p:nvPr/>
        </p:nvCxnSpPr>
        <p:spPr bwMode="auto">
          <a:xfrm flipH="1" flipV="1">
            <a:off x="7016761" y="3104657"/>
            <a:ext cx="386094" cy="19802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接點 17"/>
          <p:cNvCxnSpPr/>
          <p:nvPr/>
        </p:nvCxnSpPr>
        <p:spPr bwMode="auto">
          <a:xfrm flipH="1" flipV="1">
            <a:off x="7016759" y="2302229"/>
            <a:ext cx="1" cy="80242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線接點 19"/>
          <p:cNvCxnSpPr/>
          <p:nvPr/>
        </p:nvCxnSpPr>
        <p:spPr bwMode="auto">
          <a:xfrm flipH="1" flipV="1">
            <a:off x="7012031" y="2282578"/>
            <a:ext cx="2140895" cy="125501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線接點 23"/>
          <p:cNvCxnSpPr/>
          <p:nvPr/>
        </p:nvCxnSpPr>
        <p:spPr bwMode="auto">
          <a:xfrm flipH="1" flipV="1">
            <a:off x="9093981" y="3495747"/>
            <a:ext cx="1" cy="802427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弧形 24"/>
          <p:cNvSpPr/>
          <p:nvPr/>
        </p:nvSpPr>
        <p:spPr bwMode="auto">
          <a:xfrm>
            <a:off x="7932865" y="3611944"/>
            <a:ext cx="1284777" cy="2319774"/>
          </a:xfrm>
          <a:prstGeom prst="arc">
            <a:avLst>
              <a:gd name="adj1" fmla="val 4596787"/>
              <a:gd name="adj2" fmla="val 10468913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cxnSp>
        <p:nvCxnSpPr>
          <p:cNvPr id="27" name="直線接點 26"/>
          <p:cNvCxnSpPr/>
          <p:nvPr/>
        </p:nvCxnSpPr>
        <p:spPr bwMode="auto">
          <a:xfrm flipH="1" flipV="1">
            <a:off x="8846608" y="4715747"/>
            <a:ext cx="2365" cy="113081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弧形 28"/>
          <p:cNvSpPr/>
          <p:nvPr/>
        </p:nvSpPr>
        <p:spPr bwMode="auto">
          <a:xfrm rot="10613331">
            <a:off x="8693045" y="4254431"/>
            <a:ext cx="1284777" cy="2319774"/>
          </a:xfrm>
          <a:prstGeom prst="arc">
            <a:avLst>
              <a:gd name="adj1" fmla="val 3283007"/>
              <a:gd name="adj2" fmla="val 4999236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86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33583" y="2407791"/>
            <a:ext cx="3209066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思考矛盾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33583" y="3159647"/>
            <a:ext cx="3209067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進階思考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533582" y="3902539"/>
            <a:ext cx="320906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高階挑戰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533583" y="1639804"/>
            <a:ext cx="3209066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模型建構流程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0297C52-4D63-475F-AAE2-BDFD008A9C6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5719523" y="1175808"/>
            <a:ext cx="5459657" cy="45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4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744" y="2014495"/>
            <a:ext cx="4321978" cy="4232320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進階思考</a:t>
            </a:r>
            <a:endParaRPr lang="en-US" altLang="zh-TW" sz="3265" b="1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基準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84" y="2118723"/>
            <a:ext cx="4623846" cy="3556462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2688228" y="5675186"/>
            <a:ext cx="938345" cy="505361"/>
          </a:xfrm>
          <a:prstGeom prst="wedgeRoundRectCallout">
            <a:avLst>
              <a:gd name="adj1" fmla="val -47592"/>
              <a:gd name="adj2" fmla="val -11287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方形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626573" y="2375226"/>
            <a:ext cx="938345" cy="505361"/>
          </a:xfrm>
          <a:prstGeom prst="wedgeRoundRectCallout">
            <a:avLst>
              <a:gd name="adj1" fmla="val -48819"/>
              <a:gd name="adj2" fmla="val 9225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圓柱</a:t>
            </a: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8481390" y="2117644"/>
            <a:ext cx="938345" cy="505361"/>
          </a:xfrm>
          <a:prstGeom prst="wedgeRoundRectCallout">
            <a:avLst>
              <a:gd name="adj1" fmla="val -35222"/>
              <a:gd name="adj2" fmla="val 10172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圓柱</a:t>
            </a: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9153819" y="5287028"/>
            <a:ext cx="938345" cy="505361"/>
          </a:xfrm>
          <a:prstGeom prst="wedgeRoundRectCallout">
            <a:avLst>
              <a:gd name="adj1" fmla="val -64588"/>
              <a:gd name="adj2" fmla="val -5133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方形</a:t>
            </a: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6819467" y="2434837"/>
            <a:ext cx="938345" cy="505361"/>
          </a:xfrm>
          <a:prstGeom prst="wedgeRoundRectCallout">
            <a:avLst>
              <a:gd name="adj1" fmla="val -11124"/>
              <a:gd name="adj2" fmla="val 12087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方形</a:t>
            </a: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9901377" y="3325774"/>
            <a:ext cx="938345" cy="505361"/>
          </a:xfrm>
          <a:prstGeom prst="wedgeRoundRectCallout">
            <a:avLst>
              <a:gd name="adj1" fmla="val -5762"/>
              <a:gd name="adj2" fmla="val -10492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法蘭</a:t>
            </a:r>
          </a:p>
        </p:txBody>
      </p:sp>
      <p:sp>
        <p:nvSpPr>
          <p:cNvPr id="14" name="矩形 13"/>
          <p:cNvSpPr/>
          <p:nvPr/>
        </p:nvSpPr>
        <p:spPr>
          <a:xfrm>
            <a:off x="3003653" y="6350557"/>
            <a:ext cx="6184706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圓柱是基準         有工程圖才可以正確判斷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5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027" y="1869864"/>
            <a:ext cx="883831" cy="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.ooopic.com/ajax/iconpng/?id=163220.png">
            <a:extLst>
              <a:ext uri="{FF2B5EF4-FFF2-40B4-BE49-F238E27FC236}">
                <a16:creationId xmlns:a16="http://schemas.microsoft.com/office/drawing/2014/main" id="{02DED4AA-CC93-4C9F-86CD-9370EB68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601" y="1905758"/>
            <a:ext cx="883831" cy="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34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FC952788-2E11-4454-BEBB-932A955B5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022" y="2046134"/>
            <a:ext cx="5333379" cy="408277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05" y="2046135"/>
            <a:ext cx="3596412" cy="422877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3054965" y="2289351"/>
            <a:ext cx="1313129" cy="505361"/>
          </a:xfrm>
          <a:prstGeom prst="wedgeRoundRectCallout">
            <a:avLst>
              <a:gd name="adj1" fmla="val -50879"/>
              <a:gd name="adj2" fmla="val 10068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前面</a:t>
            </a:r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V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3054965" y="3447944"/>
            <a:ext cx="1313129" cy="505361"/>
          </a:xfrm>
          <a:prstGeom prst="wedgeRoundRectCallout">
            <a:avLst>
              <a:gd name="adj1" fmla="val -50879"/>
              <a:gd name="adj2" fmla="val 10068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前面一</a:t>
            </a: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2770192" y="5367365"/>
            <a:ext cx="941339" cy="505361"/>
          </a:xfrm>
          <a:prstGeom prst="wedgeRoundRectCallout">
            <a:avLst>
              <a:gd name="adj1" fmla="val -77892"/>
              <a:gd name="adj2" fmla="val 26116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圓柱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6064657" y="4062185"/>
            <a:ext cx="1164698" cy="505361"/>
          </a:xfrm>
          <a:prstGeom prst="wedgeRoundRectCallout">
            <a:avLst>
              <a:gd name="adj1" fmla="val 17742"/>
              <a:gd name="adj2" fmla="val 14329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大軸心</a:t>
            </a: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6710563" y="2836824"/>
            <a:ext cx="1294970" cy="505361"/>
          </a:xfrm>
          <a:prstGeom prst="wedgeRoundRectCallout">
            <a:avLst>
              <a:gd name="adj1" fmla="val 42640"/>
              <a:gd name="adj2" fmla="val 92800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前凸輪</a:t>
            </a: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7643300" y="2056943"/>
            <a:ext cx="1336968" cy="505361"/>
          </a:xfrm>
          <a:prstGeom prst="wedgeRoundRectCallout">
            <a:avLst>
              <a:gd name="adj1" fmla="val 47564"/>
              <a:gd name="adj2" fmla="val 114890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小軸心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9817073" y="4925449"/>
            <a:ext cx="1294970" cy="505361"/>
          </a:xfrm>
          <a:prstGeom prst="wedgeRoundRectCallout">
            <a:avLst>
              <a:gd name="adj1" fmla="val 9388"/>
              <a:gd name="adj2" fmla="val -11548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後凸輪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10904956" y="2021545"/>
            <a:ext cx="1164698" cy="505361"/>
          </a:xfrm>
          <a:prstGeom prst="wedgeRoundRectCallout">
            <a:avLst>
              <a:gd name="adj1" fmla="val -21898"/>
              <a:gd name="adj2" fmla="val 12637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小軸心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814711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進階思考</a:t>
            </a:r>
            <a:endParaRPr lang="en-US" altLang="zh-TW" sz="3265" b="1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大輪廓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+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基準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03653" y="6359103"/>
            <a:ext cx="6184706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圓柱是基準         有工程圖才可以正確判斷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9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30" y="1857081"/>
            <a:ext cx="883831" cy="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74" y="2985448"/>
            <a:ext cx="883831" cy="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C15EA700-9FC1-4043-969F-7F4D73ED7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413" y="2002453"/>
            <a:ext cx="3095174" cy="44087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27390" y="6350557"/>
            <a:ext cx="1337225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下 中 上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942" y="1928070"/>
            <a:ext cx="1946495" cy="45186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017" y="1979434"/>
            <a:ext cx="1865664" cy="423812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2056599" y="4801650"/>
            <a:ext cx="1200968" cy="505361"/>
          </a:xfrm>
          <a:prstGeom prst="wedgeRoundRectCallout">
            <a:avLst>
              <a:gd name="adj1" fmla="val -50879"/>
              <a:gd name="adj2" fmla="val 10068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底部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939448" y="5646543"/>
            <a:ext cx="1084278" cy="505361"/>
          </a:xfrm>
          <a:prstGeom prst="wedgeRoundRectCallout">
            <a:avLst>
              <a:gd name="adj1" fmla="val -71185"/>
              <a:gd name="adj2" fmla="val -96468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底部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8923839" y="2075538"/>
            <a:ext cx="1080490" cy="505361"/>
          </a:xfrm>
          <a:prstGeom prst="wedgeRoundRectCallout">
            <a:avLst>
              <a:gd name="adj1" fmla="val 64962"/>
              <a:gd name="adj2" fmla="val 5261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頭部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進階思考</a:t>
            </a:r>
            <a:endParaRPr lang="en-US" altLang="zh-TW" sz="3265" b="1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汰除法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06" y="5151656"/>
            <a:ext cx="1348668" cy="134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8" y="3706063"/>
            <a:ext cx="1348267" cy="13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39" y="2347253"/>
            <a:ext cx="1236148" cy="123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1805693" y="3112180"/>
            <a:ext cx="1200968" cy="505361"/>
          </a:xfrm>
          <a:prstGeom prst="wedgeRoundRectCallout">
            <a:avLst>
              <a:gd name="adj1" fmla="val -50879"/>
              <a:gd name="adj2" fmla="val 10068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中間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1941340" y="2046619"/>
            <a:ext cx="1200968" cy="505361"/>
          </a:xfrm>
          <a:prstGeom prst="wedgeRoundRectCallout">
            <a:avLst>
              <a:gd name="adj1" fmla="val -50879"/>
              <a:gd name="adj2" fmla="val 10068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1-3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頭部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3717137" y="3325900"/>
            <a:ext cx="1084278" cy="505361"/>
          </a:xfrm>
          <a:prstGeom prst="wedgeRoundRectCallout">
            <a:avLst>
              <a:gd name="adj1" fmla="val 84939"/>
              <a:gd name="adj2" fmla="val -50790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頭部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>
            <a:off x="9199631" y="4585903"/>
            <a:ext cx="1080490" cy="505361"/>
          </a:xfrm>
          <a:prstGeom prst="wedgeRoundRectCallout">
            <a:avLst>
              <a:gd name="adj1" fmla="val 64962"/>
              <a:gd name="adj2" fmla="val 5261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en-US" sz="2177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底部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36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64" y="810315"/>
            <a:ext cx="7755824" cy="53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8931" name="Rectangle 3"/>
          <p:cNvSpPr>
            <a:spLocks noChangeArrowheads="1"/>
          </p:cNvSpPr>
          <p:nvPr/>
        </p:nvSpPr>
        <p:spPr bwMode="auto">
          <a:xfrm>
            <a:off x="310095" y="1834045"/>
            <a:ext cx="4733631" cy="74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913911" eaLnBrk="0" hangingPunct="0">
              <a:lnSpc>
                <a:spcPct val="110000"/>
              </a:lnSpc>
            </a:pPr>
            <a:r>
              <a:rPr lang="zh-TW" altLang="en-US" sz="22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幾何以</a:t>
            </a:r>
            <a:r>
              <a:rPr lang="en-US" altLang="zh-TW" sz="2200" dirty="0" err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zh-TW" altLang="en-US" sz="22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為中心</a:t>
            </a:r>
          </a:p>
          <a:p>
            <a:pPr defTabSz="913911" eaLnBrk="0" hangingPunct="0">
              <a:lnSpc>
                <a:spcPct val="110000"/>
              </a:lnSpc>
            </a:pPr>
            <a:r>
              <a:rPr lang="zh-TW" altLang="en-US" sz="22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全台唯一開辦</a:t>
            </a:r>
            <a:r>
              <a:rPr lang="en-US" altLang="zh-TW" sz="2200" dirty="0" err="1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</a:t>
            </a:r>
            <a:r>
              <a:rPr lang="zh-TW" altLang="en-US" sz="22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精緻課程</a:t>
            </a:r>
          </a:p>
        </p:txBody>
      </p:sp>
      <p:sp>
        <p:nvSpPr>
          <p:cNvPr id="508933" name="Rectangle 5"/>
          <p:cNvSpPr>
            <a:spLocks noChangeArrowheads="1"/>
          </p:cNvSpPr>
          <p:nvPr/>
        </p:nvSpPr>
        <p:spPr bwMode="auto">
          <a:xfrm>
            <a:off x="321857" y="2982984"/>
            <a:ext cx="3248398" cy="73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913911" eaLnBrk="0" hangingPunct="0">
              <a:lnSpc>
                <a:spcPct val="110000"/>
              </a:lnSpc>
            </a:pPr>
            <a:r>
              <a:rPr lang="zh-TW" altLang="en-US" sz="220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 </a:t>
            </a:r>
            <a:r>
              <a:rPr lang="en-US" altLang="zh-TW" sz="220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  <a:r>
              <a:rPr lang="zh-TW" altLang="en-US" sz="2200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專門論壇</a:t>
            </a:r>
          </a:p>
          <a:p>
            <a:pPr defTabSz="913911" eaLnBrk="0" hangingPunct="0">
              <a:lnSpc>
                <a:spcPct val="110000"/>
              </a:lnSpc>
            </a:pPr>
            <a:r>
              <a:rPr lang="en-US" altLang="zh-TW" sz="2200" dirty="0">
                <a:latin typeface="華康細圓體(P)" panose="020F0300000000000000" pitchFamily="34" charset="-120"/>
                <a:ea typeface="華康細圓體(P)" panose="020F0300000000000000" pitchFamily="34" charset="-120"/>
                <a:hlinkClick r:id="rId3"/>
              </a:rPr>
              <a:t>www.solidworks.org.tw</a:t>
            </a:r>
            <a:endParaRPr lang="en-US" altLang="zh-TW" sz="2200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08934" name="Rectangle 6"/>
          <p:cNvSpPr>
            <a:spLocks noChangeArrowheads="1"/>
          </p:cNvSpPr>
          <p:nvPr/>
        </p:nvSpPr>
        <p:spPr bwMode="auto">
          <a:xfrm>
            <a:off x="4099541" y="6156180"/>
            <a:ext cx="3567501" cy="7015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B13CC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>
            <a:spAutoFit/>
          </a:bodyPr>
          <a:lstStyle/>
          <a:p>
            <a:pPr defTabSz="913911">
              <a:lnSpc>
                <a:spcPct val="110000"/>
              </a:lnSpc>
            </a:pPr>
            <a:r>
              <a:rPr lang="en-US" altLang="zh-TW" sz="3599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Happy </a:t>
            </a:r>
            <a:r>
              <a:rPr lang="en-US" altLang="zh-TW" sz="3599" dirty="0" err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Endding</a:t>
            </a:r>
            <a:endParaRPr lang="en-US" altLang="zh-TW" sz="359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3431110"/>
      </p:ext>
    </p:extLst>
  </p:cSld>
  <p:clrMapOvr>
    <a:masterClrMapping/>
  </p:clrMapOvr>
  <p:transition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E0C05F-D9BE-4D33-9700-E183BD8D9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2617506"/>
            <a:ext cx="3729341" cy="3066467"/>
          </a:xfrm>
          <a:prstGeom prst="rect">
            <a:avLst/>
          </a:prstGeom>
        </p:spPr>
      </p:pic>
      <p:sp>
        <p:nvSpPr>
          <p:cNvPr id="1566722" name="AutoShape 2"/>
          <p:cNvSpPr>
            <a:spLocks noChangeArrowheads="1"/>
          </p:cNvSpPr>
          <p:nvPr/>
        </p:nvSpPr>
        <p:spPr bwMode="auto">
          <a:xfrm>
            <a:off x="1227673" y="2678002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66731" name="AutoShape 11"/>
          <p:cNvSpPr>
            <a:spLocks noChangeArrowheads="1"/>
          </p:cNvSpPr>
          <p:nvPr/>
        </p:nvSpPr>
        <p:spPr bwMode="auto">
          <a:xfrm>
            <a:off x="7106823" y="5620937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66735" name="AutoShape 15"/>
          <p:cNvSpPr>
            <a:spLocks noChangeArrowheads="1"/>
          </p:cNvSpPr>
          <p:nvPr/>
        </p:nvSpPr>
        <p:spPr bwMode="auto">
          <a:xfrm>
            <a:off x="3742335" y="5521544"/>
            <a:ext cx="895229" cy="533372"/>
          </a:xfrm>
          <a:prstGeom prst="rightArrow">
            <a:avLst>
              <a:gd name="adj1" fmla="val 50000"/>
              <a:gd name="adj2" fmla="val 428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97" tIns="45149" rIns="90297" bIns="45149" anchor="ctr"/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實務演練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Donut 2"/>
          <p:cNvSpPr>
            <a:spLocks noChangeAspect="1"/>
          </p:cNvSpPr>
          <p:nvPr/>
        </p:nvSpPr>
        <p:spPr>
          <a:xfrm>
            <a:off x="10190666" y="319063"/>
            <a:ext cx="1687997" cy="1687997"/>
          </a:xfrm>
          <a:prstGeom prst="donut">
            <a:avLst>
              <a:gd name="adj" fmla="val 7813"/>
            </a:avLst>
          </a:prstGeom>
          <a:solidFill>
            <a:srgbClr val="C20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Donut 1"/>
          <p:cNvSpPr/>
          <p:nvPr/>
        </p:nvSpPr>
        <p:spPr>
          <a:xfrm>
            <a:off x="10179307" y="319252"/>
            <a:ext cx="1699169" cy="1699169"/>
          </a:xfrm>
          <a:custGeom>
            <a:avLst/>
            <a:gdLst/>
            <a:ahLst/>
            <a:cxnLst/>
            <a:rect l="l" t="t" r="r" b="b"/>
            <a:pathLst>
              <a:path w="4767942" h="4767942">
                <a:moveTo>
                  <a:pt x="2701915" y="4406522"/>
                </a:moveTo>
                <a:cubicBezTo>
                  <a:pt x="2610773" y="4423345"/>
                  <a:pt x="2517228" y="4431561"/>
                  <a:pt x="2422071" y="4431720"/>
                </a:cubicBezTo>
                <a:lnTo>
                  <a:pt x="2422071" y="4668047"/>
                </a:lnTo>
                <a:cubicBezTo>
                  <a:pt x="2531216" y="4667875"/>
                  <a:pt x="2638476" y="4658446"/>
                  <a:pt x="2742917" y="4639059"/>
                </a:cubicBezTo>
                <a:close/>
                <a:moveTo>
                  <a:pt x="2066028" y="4406522"/>
                </a:moveTo>
                <a:lnTo>
                  <a:pt x="2025026" y="4639059"/>
                </a:lnTo>
                <a:cubicBezTo>
                  <a:pt x="2129467" y="4658446"/>
                  <a:pt x="2236727" y="4667875"/>
                  <a:pt x="2345871" y="4668047"/>
                </a:cubicBezTo>
                <a:lnTo>
                  <a:pt x="2345871" y="4431720"/>
                </a:lnTo>
                <a:cubicBezTo>
                  <a:pt x="2250714" y="4431561"/>
                  <a:pt x="2157170" y="4423345"/>
                  <a:pt x="2066028" y="4406522"/>
                </a:cubicBezTo>
                <a:close/>
                <a:moveTo>
                  <a:pt x="3048569" y="4321333"/>
                </a:moveTo>
                <a:cubicBezTo>
                  <a:pt x="2961187" y="4353465"/>
                  <a:pt x="2870435" y="4377834"/>
                  <a:pt x="2777263" y="4395022"/>
                </a:cubicBezTo>
                <a:lnTo>
                  <a:pt x="2818265" y="4627559"/>
                </a:lnTo>
                <a:cubicBezTo>
                  <a:pt x="2925184" y="4608196"/>
                  <a:pt x="3029238" y="4580248"/>
                  <a:pt x="3129322" y="4543200"/>
                </a:cubicBezTo>
                <a:close/>
                <a:moveTo>
                  <a:pt x="1719374" y="4321333"/>
                </a:moveTo>
                <a:lnTo>
                  <a:pt x="1638621" y="4543200"/>
                </a:lnTo>
                <a:cubicBezTo>
                  <a:pt x="1738705" y="4580248"/>
                  <a:pt x="1842759" y="4608197"/>
                  <a:pt x="1949678" y="4627559"/>
                </a:cubicBezTo>
                <a:lnTo>
                  <a:pt x="1990681" y="4395022"/>
                </a:lnTo>
                <a:cubicBezTo>
                  <a:pt x="1897508" y="4377834"/>
                  <a:pt x="1806756" y="4353465"/>
                  <a:pt x="1719374" y="4321333"/>
                </a:cubicBezTo>
                <a:close/>
                <a:moveTo>
                  <a:pt x="3375449" y="4177462"/>
                </a:moveTo>
                <a:cubicBezTo>
                  <a:pt x="3294102" y="4223384"/>
                  <a:pt x="3208972" y="4263231"/>
                  <a:pt x="3120126" y="4295142"/>
                </a:cubicBezTo>
                <a:lnTo>
                  <a:pt x="3200880" y="4517010"/>
                </a:lnTo>
                <a:cubicBezTo>
                  <a:pt x="3302832" y="4480617"/>
                  <a:pt x="3400440" y="4434922"/>
                  <a:pt x="3493522" y="4381970"/>
                </a:cubicBezTo>
                <a:close/>
                <a:moveTo>
                  <a:pt x="1392494" y="4177462"/>
                </a:moveTo>
                <a:lnTo>
                  <a:pt x="1274421" y="4381970"/>
                </a:lnTo>
                <a:cubicBezTo>
                  <a:pt x="1367503" y="4434923"/>
                  <a:pt x="1465111" y="4480617"/>
                  <a:pt x="1567063" y="4517010"/>
                </a:cubicBezTo>
                <a:lnTo>
                  <a:pt x="1647817" y="4295143"/>
                </a:lnTo>
                <a:cubicBezTo>
                  <a:pt x="1558971" y="4263232"/>
                  <a:pt x="1473841" y="4223384"/>
                  <a:pt x="1392494" y="4177462"/>
                </a:cubicBezTo>
                <a:close/>
                <a:moveTo>
                  <a:pt x="3671547" y="3977718"/>
                </a:moveTo>
                <a:cubicBezTo>
                  <a:pt x="3599284" y="4037289"/>
                  <a:pt x="3522359" y="4091299"/>
                  <a:pt x="3440589" y="4137888"/>
                </a:cubicBezTo>
                <a:lnTo>
                  <a:pt x="3558662" y="4342396"/>
                </a:lnTo>
                <a:cubicBezTo>
                  <a:pt x="3652479" y="4289077"/>
                  <a:pt x="3740684" y="4227145"/>
                  <a:pt x="3823528" y="4158842"/>
                </a:cubicBezTo>
                <a:close/>
                <a:moveTo>
                  <a:pt x="1096396" y="3977718"/>
                </a:moveTo>
                <a:lnTo>
                  <a:pt x="944415" y="4158842"/>
                </a:lnTo>
                <a:cubicBezTo>
                  <a:pt x="1027258" y="4227144"/>
                  <a:pt x="1115463" y="4289077"/>
                  <a:pt x="1209280" y="4342396"/>
                </a:cubicBezTo>
                <a:lnTo>
                  <a:pt x="1327353" y="4137888"/>
                </a:lnTo>
                <a:cubicBezTo>
                  <a:pt x="1245583" y="4091299"/>
                  <a:pt x="1168658" y="4037289"/>
                  <a:pt x="1096396" y="3977718"/>
                </a:cubicBezTo>
                <a:close/>
                <a:moveTo>
                  <a:pt x="3927907" y="3729224"/>
                </a:moveTo>
                <a:cubicBezTo>
                  <a:pt x="3867668" y="3801212"/>
                  <a:pt x="3801211" y="3867669"/>
                  <a:pt x="3729223" y="3927908"/>
                </a:cubicBezTo>
                <a:lnTo>
                  <a:pt x="3881078" y="4108881"/>
                </a:lnTo>
                <a:cubicBezTo>
                  <a:pt x="3963648" y="4039854"/>
                  <a:pt x="4039853" y="3963649"/>
                  <a:pt x="4108880" y="3881079"/>
                </a:cubicBezTo>
                <a:close/>
                <a:moveTo>
                  <a:pt x="840035" y="3729224"/>
                </a:moveTo>
                <a:lnTo>
                  <a:pt x="659063" y="3881079"/>
                </a:lnTo>
                <a:cubicBezTo>
                  <a:pt x="728090" y="3963649"/>
                  <a:pt x="804294" y="4039854"/>
                  <a:pt x="886865" y="4108881"/>
                </a:cubicBezTo>
                <a:lnTo>
                  <a:pt x="1038719" y="3927908"/>
                </a:lnTo>
                <a:cubicBezTo>
                  <a:pt x="966731" y="3867669"/>
                  <a:pt x="900274" y="3801212"/>
                  <a:pt x="840035" y="3729224"/>
                </a:cubicBezTo>
                <a:close/>
                <a:moveTo>
                  <a:pt x="4137888" y="3440590"/>
                </a:moveTo>
                <a:cubicBezTo>
                  <a:pt x="4091299" y="3522360"/>
                  <a:pt x="4037289" y="3599285"/>
                  <a:pt x="3977717" y="3671548"/>
                </a:cubicBezTo>
                <a:lnTo>
                  <a:pt x="4158841" y="3823529"/>
                </a:lnTo>
                <a:cubicBezTo>
                  <a:pt x="4227144" y="3740685"/>
                  <a:pt x="4289077" y="3652480"/>
                  <a:pt x="4342395" y="3558663"/>
                </a:cubicBezTo>
                <a:close/>
                <a:moveTo>
                  <a:pt x="630055" y="3440590"/>
                </a:moveTo>
                <a:lnTo>
                  <a:pt x="425547" y="3558663"/>
                </a:lnTo>
                <a:cubicBezTo>
                  <a:pt x="478866" y="3652480"/>
                  <a:pt x="540799" y="3740685"/>
                  <a:pt x="609102" y="3823529"/>
                </a:cubicBezTo>
                <a:lnTo>
                  <a:pt x="790225" y="3671548"/>
                </a:lnTo>
                <a:cubicBezTo>
                  <a:pt x="730654" y="3599285"/>
                  <a:pt x="676644" y="3522361"/>
                  <a:pt x="630055" y="3440590"/>
                </a:cubicBezTo>
                <a:close/>
                <a:moveTo>
                  <a:pt x="4295142" y="3120126"/>
                </a:moveTo>
                <a:cubicBezTo>
                  <a:pt x="4263231" y="3208973"/>
                  <a:pt x="4223383" y="3294102"/>
                  <a:pt x="4177461" y="3375450"/>
                </a:cubicBezTo>
                <a:lnTo>
                  <a:pt x="4381969" y="3493522"/>
                </a:lnTo>
                <a:cubicBezTo>
                  <a:pt x="4434922" y="3400441"/>
                  <a:pt x="4480617" y="3302832"/>
                  <a:pt x="4517010" y="3200880"/>
                </a:cubicBezTo>
                <a:close/>
                <a:moveTo>
                  <a:pt x="472800" y="3120126"/>
                </a:moveTo>
                <a:lnTo>
                  <a:pt x="250932" y="3200879"/>
                </a:lnTo>
                <a:cubicBezTo>
                  <a:pt x="287326" y="3302832"/>
                  <a:pt x="333020" y="3400441"/>
                  <a:pt x="385974" y="3493523"/>
                </a:cubicBezTo>
                <a:lnTo>
                  <a:pt x="590481" y="3375450"/>
                </a:lnTo>
                <a:cubicBezTo>
                  <a:pt x="544559" y="3294102"/>
                  <a:pt x="504711" y="3208972"/>
                  <a:pt x="472800" y="3120126"/>
                </a:cubicBezTo>
                <a:close/>
                <a:moveTo>
                  <a:pt x="4395022" y="2777262"/>
                </a:moveTo>
                <a:cubicBezTo>
                  <a:pt x="4377834" y="2870434"/>
                  <a:pt x="4353465" y="2961187"/>
                  <a:pt x="4321333" y="3048569"/>
                </a:cubicBezTo>
                <a:lnTo>
                  <a:pt x="4543200" y="3129322"/>
                </a:lnTo>
                <a:cubicBezTo>
                  <a:pt x="4580248" y="3029238"/>
                  <a:pt x="4608196" y="2925184"/>
                  <a:pt x="4627559" y="2818265"/>
                </a:cubicBezTo>
                <a:close/>
                <a:moveTo>
                  <a:pt x="372920" y="2777261"/>
                </a:moveTo>
                <a:lnTo>
                  <a:pt x="140383" y="2818264"/>
                </a:lnTo>
                <a:cubicBezTo>
                  <a:pt x="159746" y="2925183"/>
                  <a:pt x="187694" y="3029237"/>
                  <a:pt x="224742" y="3129321"/>
                </a:cubicBezTo>
                <a:lnTo>
                  <a:pt x="446609" y="3048568"/>
                </a:lnTo>
                <a:cubicBezTo>
                  <a:pt x="414477" y="2961186"/>
                  <a:pt x="390108" y="2870434"/>
                  <a:pt x="372920" y="2777261"/>
                </a:cubicBezTo>
                <a:close/>
                <a:moveTo>
                  <a:pt x="4431720" y="2422072"/>
                </a:moveTo>
                <a:cubicBezTo>
                  <a:pt x="4431561" y="2517229"/>
                  <a:pt x="4423345" y="2610774"/>
                  <a:pt x="4406522" y="2701915"/>
                </a:cubicBezTo>
                <a:lnTo>
                  <a:pt x="4639059" y="2742917"/>
                </a:lnTo>
                <a:cubicBezTo>
                  <a:pt x="4658445" y="2638476"/>
                  <a:pt x="4667875" y="2531217"/>
                  <a:pt x="4668047" y="2422072"/>
                </a:cubicBezTo>
                <a:close/>
                <a:moveTo>
                  <a:pt x="99895" y="2422072"/>
                </a:moveTo>
                <a:cubicBezTo>
                  <a:pt x="100067" y="2531216"/>
                  <a:pt x="109497" y="2638475"/>
                  <a:pt x="128884" y="2742916"/>
                </a:cubicBezTo>
                <a:lnTo>
                  <a:pt x="361420" y="2701914"/>
                </a:lnTo>
                <a:cubicBezTo>
                  <a:pt x="344597" y="2610773"/>
                  <a:pt x="336381" y="2517229"/>
                  <a:pt x="336222" y="2422072"/>
                </a:cubicBezTo>
                <a:close/>
                <a:moveTo>
                  <a:pt x="128883" y="2025027"/>
                </a:moveTo>
                <a:cubicBezTo>
                  <a:pt x="109497" y="2129469"/>
                  <a:pt x="100067" y="2236728"/>
                  <a:pt x="99895" y="2345872"/>
                </a:cubicBezTo>
                <a:lnTo>
                  <a:pt x="336222" y="2345872"/>
                </a:lnTo>
                <a:cubicBezTo>
                  <a:pt x="336381" y="2250716"/>
                  <a:pt x="344597" y="2157171"/>
                  <a:pt x="361420" y="2066030"/>
                </a:cubicBezTo>
                <a:close/>
                <a:moveTo>
                  <a:pt x="4639059" y="2025026"/>
                </a:moveTo>
                <a:lnTo>
                  <a:pt x="4406522" y="2066028"/>
                </a:lnTo>
                <a:cubicBezTo>
                  <a:pt x="4423345" y="2157170"/>
                  <a:pt x="4431561" y="2250715"/>
                  <a:pt x="4431720" y="2345872"/>
                </a:cubicBezTo>
                <a:lnTo>
                  <a:pt x="4668047" y="2345872"/>
                </a:lnTo>
                <a:cubicBezTo>
                  <a:pt x="4667875" y="2236727"/>
                  <a:pt x="4658446" y="2129468"/>
                  <a:pt x="4639059" y="2025026"/>
                </a:cubicBezTo>
                <a:close/>
                <a:moveTo>
                  <a:pt x="4543201" y="1638621"/>
                </a:moveTo>
                <a:lnTo>
                  <a:pt x="4321333" y="1719374"/>
                </a:lnTo>
                <a:cubicBezTo>
                  <a:pt x="4353465" y="1806756"/>
                  <a:pt x="4377835" y="1897509"/>
                  <a:pt x="4395023" y="1990681"/>
                </a:cubicBezTo>
                <a:lnTo>
                  <a:pt x="4627559" y="1949678"/>
                </a:lnTo>
                <a:cubicBezTo>
                  <a:pt x="4608197" y="1842759"/>
                  <a:pt x="4580248" y="1738705"/>
                  <a:pt x="4543201" y="1638621"/>
                </a:cubicBezTo>
                <a:close/>
                <a:moveTo>
                  <a:pt x="224742" y="1638621"/>
                </a:moveTo>
                <a:cubicBezTo>
                  <a:pt x="187694" y="1738706"/>
                  <a:pt x="159746" y="1842760"/>
                  <a:pt x="140383" y="1949679"/>
                </a:cubicBezTo>
                <a:lnTo>
                  <a:pt x="372920" y="1990682"/>
                </a:lnTo>
                <a:cubicBezTo>
                  <a:pt x="390108" y="1897509"/>
                  <a:pt x="414477" y="1806757"/>
                  <a:pt x="446609" y="1719375"/>
                </a:cubicBezTo>
                <a:close/>
                <a:moveTo>
                  <a:pt x="4381970" y="1274422"/>
                </a:moveTo>
                <a:lnTo>
                  <a:pt x="4177462" y="1392494"/>
                </a:lnTo>
                <a:cubicBezTo>
                  <a:pt x="4223384" y="1473842"/>
                  <a:pt x="4263232" y="1558971"/>
                  <a:pt x="4295142" y="1647817"/>
                </a:cubicBezTo>
                <a:lnTo>
                  <a:pt x="4517010" y="1567063"/>
                </a:lnTo>
                <a:cubicBezTo>
                  <a:pt x="4480617" y="1465111"/>
                  <a:pt x="4434923" y="1367503"/>
                  <a:pt x="4381970" y="1274422"/>
                </a:cubicBezTo>
                <a:close/>
                <a:moveTo>
                  <a:pt x="385972" y="1274421"/>
                </a:moveTo>
                <a:cubicBezTo>
                  <a:pt x="333020" y="1367503"/>
                  <a:pt x="287325" y="1465112"/>
                  <a:pt x="250932" y="1567064"/>
                </a:cubicBezTo>
                <a:lnTo>
                  <a:pt x="472800" y="1647817"/>
                </a:lnTo>
                <a:cubicBezTo>
                  <a:pt x="504711" y="1558971"/>
                  <a:pt x="544558" y="1473842"/>
                  <a:pt x="590480" y="1392494"/>
                </a:cubicBezTo>
                <a:close/>
                <a:moveTo>
                  <a:pt x="4158842" y="944415"/>
                </a:moveTo>
                <a:lnTo>
                  <a:pt x="3977718" y="1096396"/>
                </a:lnTo>
                <a:cubicBezTo>
                  <a:pt x="4037290" y="1168659"/>
                  <a:pt x="4091300" y="1245584"/>
                  <a:pt x="4137889" y="1327354"/>
                </a:cubicBezTo>
                <a:lnTo>
                  <a:pt x="4342397" y="1209281"/>
                </a:lnTo>
                <a:cubicBezTo>
                  <a:pt x="4289078" y="1115464"/>
                  <a:pt x="4227145" y="1027259"/>
                  <a:pt x="4158842" y="944415"/>
                </a:cubicBezTo>
                <a:close/>
                <a:moveTo>
                  <a:pt x="609100" y="944415"/>
                </a:moveTo>
                <a:cubicBezTo>
                  <a:pt x="540797" y="1027259"/>
                  <a:pt x="478865" y="1115464"/>
                  <a:pt x="425546" y="1209281"/>
                </a:cubicBezTo>
                <a:lnTo>
                  <a:pt x="630054" y="1327354"/>
                </a:lnTo>
                <a:cubicBezTo>
                  <a:pt x="676643" y="1245584"/>
                  <a:pt x="730652" y="1168659"/>
                  <a:pt x="790224" y="1096396"/>
                </a:cubicBezTo>
                <a:close/>
                <a:moveTo>
                  <a:pt x="3881078" y="659062"/>
                </a:moveTo>
                <a:lnTo>
                  <a:pt x="3729224" y="840035"/>
                </a:lnTo>
                <a:cubicBezTo>
                  <a:pt x="3801212" y="900274"/>
                  <a:pt x="3867669" y="966731"/>
                  <a:pt x="3927908" y="1038719"/>
                </a:cubicBezTo>
                <a:lnTo>
                  <a:pt x="4108881" y="886865"/>
                </a:lnTo>
                <a:cubicBezTo>
                  <a:pt x="4039854" y="804294"/>
                  <a:pt x="3963649" y="728090"/>
                  <a:pt x="3881078" y="659062"/>
                </a:cubicBezTo>
                <a:close/>
                <a:moveTo>
                  <a:pt x="886864" y="659062"/>
                </a:moveTo>
                <a:cubicBezTo>
                  <a:pt x="804293" y="728090"/>
                  <a:pt x="728089" y="804294"/>
                  <a:pt x="659062" y="886865"/>
                </a:cubicBezTo>
                <a:lnTo>
                  <a:pt x="840034" y="1038719"/>
                </a:lnTo>
                <a:cubicBezTo>
                  <a:pt x="900273" y="966731"/>
                  <a:pt x="966730" y="900274"/>
                  <a:pt x="1038718" y="840035"/>
                </a:cubicBezTo>
                <a:close/>
                <a:moveTo>
                  <a:pt x="3558663" y="425547"/>
                </a:moveTo>
                <a:lnTo>
                  <a:pt x="3440590" y="630055"/>
                </a:lnTo>
                <a:cubicBezTo>
                  <a:pt x="3522360" y="676644"/>
                  <a:pt x="3599285" y="730654"/>
                  <a:pt x="3671548" y="790225"/>
                </a:cubicBezTo>
                <a:lnTo>
                  <a:pt x="3823529" y="609101"/>
                </a:lnTo>
                <a:cubicBezTo>
                  <a:pt x="3740685" y="540798"/>
                  <a:pt x="3652480" y="478866"/>
                  <a:pt x="3558663" y="425547"/>
                </a:cubicBezTo>
                <a:close/>
                <a:moveTo>
                  <a:pt x="1209279" y="425547"/>
                </a:moveTo>
                <a:cubicBezTo>
                  <a:pt x="1115462" y="478866"/>
                  <a:pt x="1027257" y="540799"/>
                  <a:pt x="944414" y="609101"/>
                </a:cubicBezTo>
                <a:lnTo>
                  <a:pt x="1096395" y="790225"/>
                </a:lnTo>
                <a:cubicBezTo>
                  <a:pt x="1168657" y="730654"/>
                  <a:pt x="1245582" y="676644"/>
                  <a:pt x="1327352" y="630055"/>
                </a:cubicBezTo>
                <a:close/>
                <a:moveTo>
                  <a:pt x="2383971" y="420676"/>
                </a:moveTo>
                <a:cubicBezTo>
                  <a:pt x="1299673" y="420676"/>
                  <a:pt x="420676" y="1299673"/>
                  <a:pt x="420676" y="2383971"/>
                </a:cubicBezTo>
                <a:cubicBezTo>
                  <a:pt x="420676" y="3468269"/>
                  <a:pt x="1299673" y="4347266"/>
                  <a:pt x="2383971" y="4347266"/>
                </a:cubicBezTo>
                <a:cubicBezTo>
                  <a:pt x="3468269" y="4347266"/>
                  <a:pt x="4347266" y="3468269"/>
                  <a:pt x="4347266" y="2383971"/>
                </a:cubicBezTo>
                <a:cubicBezTo>
                  <a:pt x="4347266" y="1299673"/>
                  <a:pt x="3468269" y="420676"/>
                  <a:pt x="2383971" y="420676"/>
                </a:cubicBezTo>
                <a:close/>
                <a:moveTo>
                  <a:pt x="3200879" y="250932"/>
                </a:moveTo>
                <a:lnTo>
                  <a:pt x="3120126" y="472800"/>
                </a:lnTo>
                <a:cubicBezTo>
                  <a:pt x="3208972" y="504711"/>
                  <a:pt x="3294102" y="544559"/>
                  <a:pt x="3375450" y="590481"/>
                </a:cubicBezTo>
                <a:lnTo>
                  <a:pt x="3493523" y="385973"/>
                </a:lnTo>
                <a:cubicBezTo>
                  <a:pt x="3400441" y="333020"/>
                  <a:pt x="3302832" y="287326"/>
                  <a:pt x="3200879" y="250932"/>
                </a:cubicBezTo>
                <a:close/>
                <a:moveTo>
                  <a:pt x="1567064" y="250932"/>
                </a:moveTo>
                <a:cubicBezTo>
                  <a:pt x="1465111" y="287325"/>
                  <a:pt x="1367502" y="333020"/>
                  <a:pt x="1274419" y="385973"/>
                </a:cubicBezTo>
                <a:lnTo>
                  <a:pt x="1392492" y="590481"/>
                </a:lnTo>
                <a:cubicBezTo>
                  <a:pt x="1473840" y="544559"/>
                  <a:pt x="1558970" y="504711"/>
                  <a:pt x="1647817" y="472800"/>
                </a:cubicBezTo>
                <a:close/>
                <a:moveTo>
                  <a:pt x="2818264" y="140383"/>
                </a:moveTo>
                <a:lnTo>
                  <a:pt x="2777262" y="372920"/>
                </a:lnTo>
                <a:cubicBezTo>
                  <a:pt x="2870434" y="390108"/>
                  <a:pt x="2961186" y="414477"/>
                  <a:pt x="3048568" y="446609"/>
                </a:cubicBezTo>
                <a:lnTo>
                  <a:pt x="3129322" y="224742"/>
                </a:lnTo>
                <a:cubicBezTo>
                  <a:pt x="3029237" y="187694"/>
                  <a:pt x="2925183" y="159746"/>
                  <a:pt x="2818264" y="140383"/>
                </a:cubicBezTo>
                <a:close/>
                <a:moveTo>
                  <a:pt x="1949679" y="140383"/>
                </a:moveTo>
                <a:cubicBezTo>
                  <a:pt x="1842760" y="159746"/>
                  <a:pt x="1738706" y="187694"/>
                  <a:pt x="1638621" y="224742"/>
                </a:cubicBezTo>
                <a:lnTo>
                  <a:pt x="1719375" y="446609"/>
                </a:lnTo>
                <a:cubicBezTo>
                  <a:pt x="1806757" y="414477"/>
                  <a:pt x="1897509" y="390108"/>
                  <a:pt x="1990682" y="372920"/>
                </a:cubicBezTo>
                <a:close/>
                <a:moveTo>
                  <a:pt x="2422071" y="99895"/>
                </a:moveTo>
                <a:lnTo>
                  <a:pt x="2422071" y="336222"/>
                </a:lnTo>
                <a:cubicBezTo>
                  <a:pt x="2517228" y="336381"/>
                  <a:pt x="2610773" y="344597"/>
                  <a:pt x="2701914" y="361420"/>
                </a:cubicBezTo>
                <a:lnTo>
                  <a:pt x="2742917" y="128884"/>
                </a:lnTo>
                <a:cubicBezTo>
                  <a:pt x="2638475" y="109497"/>
                  <a:pt x="2531216" y="100067"/>
                  <a:pt x="2422071" y="99895"/>
                </a:cubicBezTo>
                <a:close/>
                <a:moveTo>
                  <a:pt x="2345871" y="99895"/>
                </a:moveTo>
                <a:cubicBezTo>
                  <a:pt x="2236727" y="100067"/>
                  <a:pt x="2129468" y="109497"/>
                  <a:pt x="2025027" y="128883"/>
                </a:cubicBezTo>
                <a:lnTo>
                  <a:pt x="2066029" y="361420"/>
                </a:lnTo>
                <a:cubicBezTo>
                  <a:pt x="2157170" y="344597"/>
                  <a:pt x="2250715" y="336381"/>
                  <a:pt x="2345871" y="336222"/>
                </a:cubicBezTo>
                <a:close/>
                <a:moveTo>
                  <a:pt x="2383971" y="0"/>
                </a:moveTo>
                <a:cubicBezTo>
                  <a:pt x="3700602" y="0"/>
                  <a:pt x="4767942" y="1067340"/>
                  <a:pt x="4767942" y="2383971"/>
                </a:cubicBezTo>
                <a:cubicBezTo>
                  <a:pt x="4767942" y="3700602"/>
                  <a:pt x="3700602" y="4767942"/>
                  <a:pt x="2383971" y="4767942"/>
                </a:cubicBezTo>
                <a:cubicBezTo>
                  <a:pt x="1067340" y="4767942"/>
                  <a:pt x="0" y="3700602"/>
                  <a:pt x="0" y="2383971"/>
                </a:cubicBezTo>
                <a:cubicBezTo>
                  <a:pt x="0" y="1067340"/>
                  <a:pt x="1067340" y="0"/>
                  <a:pt x="238397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10689056" y="590833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3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10725546" y="59763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2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0725546" y="6013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1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10725546" y="601397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4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10694831" y="597631"/>
            <a:ext cx="679667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5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0343573" y="590833"/>
            <a:ext cx="1382182" cy="115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892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cs typeface="Consolas" pitchFamily="49" charset="0"/>
              </a:rPr>
              <a:t>0</a:t>
            </a:r>
            <a:endParaRPr lang="en-US" sz="6892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  <a:cs typeface="Consolas" pitchFamily="49" charset="0"/>
            </a:endParaRPr>
          </a:p>
        </p:txBody>
      </p:sp>
      <p:sp>
        <p:nvSpPr>
          <p:cNvPr id="18" name="AutoShape 32"/>
          <p:cNvSpPr>
            <a:spLocks noChangeArrowheads="1"/>
          </p:cNvSpPr>
          <p:nvPr/>
        </p:nvSpPr>
        <p:spPr bwMode="auto">
          <a:xfrm>
            <a:off x="272409" y="5372318"/>
            <a:ext cx="1356140" cy="415912"/>
          </a:xfrm>
          <a:prstGeom prst="wedgeRoundRectCallout">
            <a:avLst>
              <a:gd name="adj1" fmla="val 18962"/>
              <a:gd name="adj2" fmla="val -105771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底座</a:t>
            </a: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1419708" y="2049995"/>
            <a:ext cx="1356140" cy="517519"/>
          </a:xfrm>
          <a:prstGeom prst="wedgeRoundRectCallout">
            <a:avLst>
              <a:gd name="adj1" fmla="val -35585"/>
              <a:gd name="adj2" fmla="val 102883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背板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0B1BA8-E8A8-4DB3-82E0-E069A2832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61" y="2929161"/>
            <a:ext cx="3690354" cy="26561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6C77CC-F5E0-4D81-9C67-7D16CC919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048" y="2567514"/>
            <a:ext cx="3815543" cy="31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958971" y="3196683"/>
            <a:ext cx="3209066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思考矛盾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958971" y="3903714"/>
            <a:ext cx="3209067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進階思考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19" y="2099478"/>
            <a:ext cx="3748605" cy="3918140"/>
          </a:xfrm>
          <a:prstGeom prst="rect">
            <a:avLst/>
          </a:prstGeom>
        </p:spPr>
      </p:pic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1922814" y="4610746"/>
            <a:ext cx="3245224" cy="552873"/>
          </a:xfrm>
          <a:prstGeom prst="roundRect">
            <a:avLst>
              <a:gd name="adj" fmla="val 11125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高階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挑戰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958971" y="2491451"/>
            <a:ext cx="3209066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lnSpc>
                <a:spcPct val="110000"/>
              </a:lnSpc>
              <a:spcBef>
                <a:spcPts val="544"/>
              </a:spcBef>
              <a:spcAft>
                <a:spcPts val="544"/>
              </a:spcAft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3-1</a:t>
            </a:r>
            <a:r>
              <a:rPr lang="zh-TW" altLang="zh-TW" sz="2539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模型建構流程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B4DBF3C2-FE35-43E0-9DED-645D3A8C0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18" y="811423"/>
            <a:ext cx="12192000" cy="762187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81625" bIns="81625" anchor="ctr" anchorCtr="1">
            <a:spAutoFit/>
          </a:bodyPr>
          <a:lstStyle/>
          <a:p>
            <a:pPr defTabSz="902695">
              <a:lnSpc>
                <a:spcPct val="145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</a:t>
            </a:r>
            <a:r>
              <a:rPr lang="zh-TW" altLang="en-US" sz="2902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實務演練</a:t>
            </a:r>
          </a:p>
        </p:txBody>
      </p:sp>
    </p:spTree>
    <p:extLst>
      <p:ext uri="{BB962C8B-B14F-4D97-AF65-F5344CB8AC3E}">
        <p14:creationId xmlns:p14="http://schemas.microsoft.com/office/powerpoint/2010/main" val="688191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41" y="2593628"/>
            <a:ext cx="3631944" cy="3588035"/>
          </a:xfrm>
          <a:prstGeom prst="rect">
            <a:avLst/>
          </a:prstGeom>
        </p:spPr>
      </p:pic>
      <p:sp>
        <p:nvSpPr>
          <p:cNvPr id="1574914" name="AutoShape 2"/>
          <p:cNvSpPr>
            <a:spLocks noChangeArrowheads="1"/>
          </p:cNvSpPr>
          <p:nvPr/>
        </p:nvSpPr>
        <p:spPr bwMode="auto">
          <a:xfrm>
            <a:off x="2142073" y="2160484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高階挑戰</a:t>
            </a:r>
            <a:endParaRPr lang="en-US" altLang="zh-TW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想像沒有除料的干擾</a:t>
            </a:r>
            <a:endParaRPr lang="en-US" altLang="zh-TW" sz="2358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2974179" y="2209301"/>
            <a:ext cx="1247116" cy="517519"/>
          </a:xfrm>
          <a:prstGeom prst="wedgeRoundRectCallout">
            <a:avLst>
              <a:gd name="adj1" fmla="val -35797"/>
              <a:gd name="adj2" fmla="val 113756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539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側 邊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01" y="2362826"/>
            <a:ext cx="3711180" cy="36612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798" y="2161291"/>
            <a:ext cx="1887489" cy="20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914" name="AutoShape 2"/>
          <p:cNvSpPr>
            <a:spLocks noChangeArrowheads="1"/>
          </p:cNvSpPr>
          <p:nvPr/>
        </p:nvSpPr>
        <p:spPr bwMode="auto">
          <a:xfrm>
            <a:off x="991367" y="2201581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3-4</a:t>
            </a:r>
            <a:r>
              <a:rPr lang="zh-TW" altLang="en-US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高階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挑戰</a:t>
            </a:r>
            <a:endParaRPr lang="en-US" altLang="zh-TW" sz="3265" b="1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大方向思考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9" y="2221650"/>
            <a:ext cx="4645972" cy="415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68" y="2362824"/>
            <a:ext cx="4453804" cy="363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40899" y="2785358"/>
            <a:ext cx="1157786" cy="505361"/>
          </a:xfrm>
          <a:prstGeom prst="wedgeRoundRectCallout">
            <a:avLst>
              <a:gd name="adj1" fmla="val 1444"/>
              <a:gd name="adj2" fmla="val 10384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法蘭</a:t>
            </a:r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</a:t>
            </a:r>
            <a:endParaRPr lang="zh-TW" altLang="en-US" sz="2177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1337666" y="1997717"/>
            <a:ext cx="1157786" cy="505361"/>
          </a:xfrm>
          <a:prstGeom prst="wedgeRoundRectCallout">
            <a:avLst>
              <a:gd name="adj1" fmla="val 31060"/>
              <a:gd name="adj2" fmla="val 10542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矩形</a:t>
            </a: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4434695" y="2112147"/>
            <a:ext cx="1267136" cy="505361"/>
          </a:xfrm>
          <a:prstGeom prst="wedgeRoundRectCallout">
            <a:avLst>
              <a:gd name="adj1" fmla="val -47456"/>
              <a:gd name="adj2" fmla="val 10068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zh-TW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177" dirty="0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旋轉體</a:t>
            </a:r>
          </a:p>
        </p:txBody>
      </p:sp>
    </p:spTree>
    <p:extLst>
      <p:ext uri="{BB962C8B-B14F-4D97-AF65-F5344CB8AC3E}">
        <p14:creationId xmlns:p14="http://schemas.microsoft.com/office/powerpoint/2010/main" val="12288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9B0CB05-808E-44F8-8E3B-90164A2D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81" y="2054797"/>
            <a:ext cx="4694903" cy="38763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CC011EC-84FB-4822-A316-FBABF320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398" y="1862906"/>
            <a:ext cx="5018279" cy="4260122"/>
          </a:xfrm>
          <a:prstGeom prst="rect">
            <a:avLst/>
          </a:prstGeom>
        </p:spPr>
      </p:pic>
      <p:sp>
        <p:nvSpPr>
          <p:cNvPr id="1566722" name="AutoShape 2"/>
          <p:cNvSpPr>
            <a:spLocks noChangeArrowheads="1"/>
          </p:cNvSpPr>
          <p:nvPr/>
        </p:nvSpPr>
        <p:spPr bwMode="auto">
          <a:xfrm>
            <a:off x="2142073" y="2647823"/>
            <a:ext cx="70" cy="2511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zh-TW" altLang="en-US" sz="1632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806165"/>
            <a:ext cx="12192000" cy="10340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297" tIns="45149" rIns="90297" bIns="45149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3265" b="1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這不就是標準答案嗎</a:t>
            </a:r>
            <a:r>
              <a:rPr lang="en-US" altLang="zh-TW" sz="2358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</a:t>
            </a:r>
          </a:p>
        </p:txBody>
      </p:sp>
      <p:pic>
        <p:nvPicPr>
          <p:cNvPr id="8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03" y="4435555"/>
            <a:ext cx="1878023" cy="18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0" y="4657241"/>
            <a:ext cx="1434653" cy="14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51B6D0C4-2115-441E-98AB-42E2481113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4" y="1583979"/>
            <a:ext cx="25755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底部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座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6692BE6-858E-4A9E-869F-AFE98498EC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2348158"/>
            <a:ext cx="2575571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大輪廓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B939E49-3E7B-4BE3-93B8-A71C7FE195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147683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旋轉底部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C29EE29-7E39-4790-87BE-E14691A0FE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9472" y="3929891"/>
            <a:ext cx="2575571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4 2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個旋轉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3DC003EC-FA20-4A6E-B7D2-0AF5EE09B5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379" y="4734510"/>
            <a:ext cx="258166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大方向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372798E-931E-4E26-82F4-1296E24B1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2385203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來源先完成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3CAF082-21AD-4E22-85D8-D396F4AC38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165711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細部留最後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BCA027B-A0AF-4C0F-89C2-B8B1E69CF6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5" y="3929891"/>
            <a:ext cx="3033634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大方向思考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8E467C-F763-40DF-A931-5DC3138F8E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3904" y="1583979"/>
            <a:ext cx="3033633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>
              <a:spcBef>
                <a:spcPts val="544"/>
              </a:spcBef>
              <a:spcAft>
                <a:spcPts val="544"/>
              </a:spcAft>
            </a:pP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規則</a:t>
            </a:r>
            <a:r>
              <a:rPr lang="en-US" altLang="zh-TW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6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6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兩側對稱</a:t>
            </a:r>
            <a:endParaRPr lang="en-US" altLang="zh-TW" sz="26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17754E1-D259-4CF1-B6B2-9873E0A4154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449436" y="1583979"/>
            <a:ext cx="3780525" cy="39515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20840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4644</Words>
  <Application>Microsoft Office PowerPoint</Application>
  <PresentationFormat>寬螢幕</PresentationFormat>
  <Paragraphs>718</Paragraphs>
  <Slides>72</Slides>
  <Notes>62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85" baseType="lpstr">
      <vt:lpstr>Microsoft Yahei</vt:lpstr>
      <vt:lpstr>MS PGothic</vt:lpstr>
      <vt:lpstr>華康中圓體</vt:lpstr>
      <vt:lpstr>華康中圓體(P)</vt:lpstr>
      <vt:lpstr>華康粗圓體</vt:lpstr>
      <vt:lpstr>華康細圓體</vt:lpstr>
      <vt:lpstr>華康細圓體(P)</vt:lpstr>
      <vt:lpstr>微軟正黑體</vt:lpstr>
      <vt:lpstr>微軟正黑體</vt:lpstr>
      <vt:lpstr>Arial</vt:lpstr>
      <vt:lpstr>Calibri</vt:lpstr>
      <vt:lpstr>Vrinda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55</cp:revision>
  <dcterms:created xsi:type="dcterms:W3CDTF">2018-11-14T07:42:40Z</dcterms:created>
  <dcterms:modified xsi:type="dcterms:W3CDTF">2024-06-15T14:20:24Z</dcterms:modified>
</cp:coreProperties>
</file>