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5143500" type="screen16x9"/>
  <p:notesSz cx="6858000" cy="9144000"/>
  <p:embeddedFontLst>
    <p:embeddedFont>
      <p:font typeface="Roboto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9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006e71b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006e71b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3971a789f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3971a789f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3971a789f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3971a789f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3971a789f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3971a789f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3971a789f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3971a789f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3971a789f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3971a789f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3971a789f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3971a789f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006e71b08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006e71b08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>
            <a:spLocks noGrp="1"/>
          </p:cNvSpPr>
          <p:nvPr>
            <p:ph type="ctrTitle"/>
          </p:nvPr>
        </p:nvSpPr>
        <p:spPr>
          <a:xfrm>
            <a:off x="924275" y="1170175"/>
            <a:ext cx="4896900" cy="26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a-DK" sz="4800" b="1"/>
              <a:t>Hvordan føler du dig tilpas?</a:t>
            </a:r>
            <a:endParaRPr sz="4800" b="1"/>
          </a:p>
        </p:txBody>
      </p:sp>
      <p:sp>
        <p:nvSpPr>
          <p:cNvPr id="156" name="Google Shape;156;p37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5D7C8A"/>
                </a:solidFill>
              </a:rPr>
              <a:t>Hvordan får hadtale mig til at føle mig tilpas? &gt; Medieanalyse &gt; </a:t>
            </a:r>
            <a:r>
              <a:rPr lang="da-DK" b="1">
                <a:solidFill>
                  <a:srgbClr val="5D7C8A"/>
                </a:solidFill>
              </a:rPr>
              <a:t>Hvordan føler du dig tilpas?</a:t>
            </a:r>
            <a:endParaRPr b="1">
              <a:solidFill>
                <a:srgbClr val="5D7C8A"/>
              </a:solidFill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5500" y="52850"/>
            <a:ext cx="441001" cy="40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84900" y="1007950"/>
            <a:ext cx="2938350" cy="29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/>
          <p:nvPr/>
        </p:nvSpPr>
        <p:spPr>
          <a:xfrm>
            <a:off x="1755925" y="1527400"/>
            <a:ext cx="6620100" cy="3007500"/>
          </a:xfrm>
          <a:prstGeom prst="round2DiagRect">
            <a:avLst>
              <a:gd name="adj1" fmla="val 9227"/>
              <a:gd name="adj2" fmla="val 0"/>
            </a:avLst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8"/>
          <p:cNvSpPr txBox="1"/>
          <p:nvPr/>
        </p:nvSpPr>
        <p:spPr>
          <a:xfrm>
            <a:off x="1010675" y="427444"/>
            <a:ext cx="79029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200"/>
              <a:t>På de følgende slides er der kommentarer, som forskellige personer er kommet med på de fotos vi undersøgte tidligere.</a:t>
            </a:r>
            <a:endParaRPr sz="2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</a:endParaRPr>
          </a:p>
        </p:txBody>
      </p:sp>
      <p:sp>
        <p:nvSpPr>
          <p:cNvPr id="165" name="Google Shape;165;p38"/>
          <p:cNvSpPr txBox="1"/>
          <p:nvPr/>
        </p:nvSpPr>
        <p:spPr>
          <a:xfrm>
            <a:off x="1970600" y="1611153"/>
            <a:ext cx="6271500" cy="27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200">
                <a:solidFill>
                  <a:srgbClr val="FFFFFF"/>
                </a:solidFill>
              </a:rPr>
              <a:t>For hver kommentar skal du overveje:</a:t>
            </a:r>
            <a:endParaRPr sz="22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da-DK" sz="2200">
                <a:solidFill>
                  <a:srgbClr val="FFFFFF"/>
                </a:solidFill>
              </a:rPr>
              <a:t>Er den positiv eller negativ?</a:t>
            </a:r>
            <a:endParaRPr sz="2200">
              <a:solidFill>
                <a:srgbClr val="FFFFFF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da-DK" sz="2200">
                <a:solidFill>
                  <a:srgbClr val="FFFFFF"/>
                </a:solidFill>
              </a:rPr>
              <a:t>Hvordan påvirker de dig?</a:t>
            </a:r>
            <a:endParaRPr sz="2200">
              <a:solidFill>
                <a:srgbClr val="FFFFFF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da-DK" sz="2200">
                <a:solidFill>
                  <a:srgbClr val="FFFFFF"/>
                </a:solidFill>
              </a:rPr>
              <a:t>Hvilken strategi vil du bruge for at kunne styre dine følelser?</a:t>
            </a:r>
            <a:endParaRPr sz="2200">
              <a:solidFill>
                <a:srgbClr val="FFFFFF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da-DK" sz="2200">
                <a:solidFill>
                  <a:srgbClr val="FFFFFF"/>
                </a:solidFill>
              </a:rPr>
              <a:t>Hvordan vil du handle som reaktion på kommentaren?</a:t>
            </a:r>
            <a:endParaRPr sz="22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9"/>
          <p:cNvPicPr preferRelativeResize="0"/>
          <p:nvPr/>
        </p:nvPicPr>
        <p:blipFill rotWithShape="1">
          <a:blip r:embed="rId3">
            <a:alphaModFix/>
          </a:blip>
          <a:srcRect l="368" b="19536"/>
          <a:stretch/>
        </p:blipFill>
        <p:spPr>
          <a:xfrm>
            <a:off x="501600" y="0"/>
            <a:ext cx="8642400" cy="465782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9"/>
          <p:cNvSpPr/>
          <p:nvPr/>
        </p:nvSpPr>
        <p:spPr>
          <a:xfrm>
            <a:off x="5499050" y="2071556"/>
            <a:ext cx="3347700" cy="841200"/>
          </a:xfrm>
          <a:prstGeom prst="wedgeRoundRectCallout">
            <a:avLst>
              <a:gd name="adj1" fmla="val 53779"/>
              <a:gd name="adj2" fmla="val 110740"/>
              <a:gd name="adj3" fmla="val 0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Det er godt at se, at de lokale støtter op om at hjælpe de trængende. :-)</a:t>
            </a:r>
            <a:endParaRPr sz="1800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39"/>
          <p:cNvSpPr/>
          <p:nvPr/>
        </p:nvSpPr>
        <p:spPr>
          <a:xfrm>
            <a:off x="689175" y="294600"/>
            <a:ext cx="3005700" cy="1000200"/>
          </a:xfrm>
          <a:prstGeom prst="wedgeRoundRectCallout">
            <a:avLst>
              <a:gd name="adj1" fmla="val -44900"/>
              <a:gd name="adj2" fmla="val -73883"/>
              <a:gd name="adj3" fmla="val 0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Så mange børn, og vores skoler er allerede fulde! Hvor skal de ta' han?</a:t>
            </a:r>
            <a:endParaRPr sz="1800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39"/>
          <p:cNvSpPr/>
          <p:nvPr/>
        </p:nvSpPr>
        <p:spPr>
          <a:xfrm>
            <a:off x="5601350" y="366250"/>
            <a:ext cx="3347700" cy="1313700"/>
          </a:xfrm>
          <a:prstGeom prst="wedgeRoundRectCallout">
            <a:avLst>
              <a:gd name="adj1" fmla="val 41685"/>
              <a:gd name="adj2" fmla="val -68181"/>
              <a:gd name="adj3" fmla="val 0"/>
            </a:avLst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Det smil varmer mit hjerte – det viser, at vi alle er mennesker og at vi har noget til fælles.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39"/>
          <p:cNvSpPr/>
          <p:nvPr/>
        </p:nvSpPr>
        <p:spPr>
          <a:xfrm>
            <a:off x="639825" y="3017627"/>
            <a:ext cx="3005700" cy="1255200"/>
          </a:xfrm>
          <a:prstGeom prst="wedgeRoundRectCallout">
            <a:avLst>
              <a:gd name="adj1" fmla="val 48183"/>
              <a:gd name="adj2" fmla="val 97799"/>
              <a:gd name="adj3" fmla="val 0"/>
            </a:avLst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Det er ikke noget under at hun smiler – gratis mad, husly og sundhedsydelser. Det tager man fra sådan nogen som mig...</a:t>
            </a:r>
            <a:endParaRPr sz="16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40"/>
          <p:cNvPicPr preferRelativeResize="0"/>
          <p:nvPr/>
        </p:nvPicPr>
        <p:blipFill rotWithShape="1">
          <a:blip r:embed="rId3">
            <a:alphaModFix/>
          </a:blip>
          <a:srcRect t="7127" b="20660"/>
          <a:stretch/>
        </p:blipFill>
        <p:spPr>
          <a:xfrm>
            <a:off x="494100" y="0"/>
            <a:ext cx="8649896" cy="468170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40"/>
          <p:cNvSpPr/>
          <p:nvPr/>
        </p:nvSpPr>
        <p:spPr>
          <a:xfrm>
            <a:off x="682550" y="762799"/>
            <a:ext cx="3347700" cy="1251600"/>
          </a:xfrm>
          <a:prstGeom prst="wedgeRoundRectCallout">
            <a:avLst>
              <a:gd name="adj1" fmla="val -44702"/>
              <a:gd name="adj2" fmla="val -100759"/>
              <a:gd name="adj3" fmla="val 0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700" dirty="0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Deres land driver dem hertil. Hvorfor ikke? Hvis vi er dumme nok til at tage dem, hvorfor skulle de så ikke gøre det?</a:t>
            </a:r>
            <a:endParaRPr sz="1700" dirty="0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40"/>
          <p:cNvSpPr/>
          <p:nvPr/>
        </p:nvSpPr>
        <p:spPr>
          <a:xfrm>
            <a:off x="5146250" y="250623"/>
            <a:ext cx="3347700" cy="1163400"/>
          </a:xfrm>
          <a:prstGeom prst="wedgeRoundRectCallout">
            <a:avLst>
              <a:gd name="adj1" fmla="val 67171"/>
              <a:gd name="adj2" fmla="val 13033"/>
              <a:gd name="adj3" fmla="val 0"/>
            </a:avLst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Det viser virkelig problemets omfang. Vi må gøre et eller andet for at hjælpe!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40"/>
          <p:cNvSpPr/>
          <p:nvPr/>
        </p:nvSpPr>
        <p:spPr>
          <a:xfrm>
            <a:off x="1103150" y="3404525"/>
            <a:ext cx="2989200" cy="841200"/>
          </a:xfrm>
          <a:prstGeom prst="wedgeRoundRectCallout">
            <a:avLst>
              <a:gd name="adj1" fmla="val 16701"/>
              <a:gd name="adj2" fmla="val 134008"/>
              <a:gd name="adj3" fmla="val 0"/>
            </a:avLst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Det her var førhen en dejlig park, nu er der bare skidt og møg overalt...</a:t>
            </a:r>
            <a:r>
              <a:rPr lang="da-DK" sz="1800" dirty="0">
                <a:latin typeface="Roboto"/>
                <a:ea typeface="Roboto"/>
                <a:cs typeface="Roboto"/>
                <a:sym typeface="Roboto"/>
              </a:rPr>
              <a:t> </a:t>
            </a:r>
            <a:endParaRPr sz="1800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41"/>
          <p:cNvPicPr preferRelativeResize="0"/>
          <p:nvPr/>
        </p:nvPicPr>
        <p:blipFill rotWithShape="1">
          <a:blip r:embed="rId3">
            <a:alphaModFix/>
          </a:blip>
          <a:srcRect t="3866" b="15253"/>
          <a:stretch/>
        </p:blipFill>
        <p:spPr>
          <a:xfrm>
            <a:off x="500075" y="0"/>
            <a:ext cx="8643926" cy="466577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1"/>
          <p:cNvSpPr/>
          <p:nvPr/>
        </p:nvSpPr>
        <p:spPr>
          <a:xfrm>
            <a:off x="862750" y="753400"/>
            <a:ext cx="2007900" cy="694200"/>
          </a:xfrm>
          <a:prstGeom prst="wedgeRoundRectCallout">
            <a:avLst>
              <a:gd name="adj1" fmla="val 3868"/>
              <a:gd name="adj2" fmla="val -133817"/>
              <a:gd name="adj3" fmla="val 0"/>
            </a:avLst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Send klovnene ind!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41"/>
          <p:cNvSpPr/>
          <p:nvPr/>
        </p:nvSpPr>
        <p:spPr>
          <a:xfrm>
            <a:off x="4732750" y="208601"/>
            <a:ext cx="3347700" cy="914100"/>
          </a:xfrm>
          <a:prstGeom prst="wedgeRoundRectCallout">
            <a:avLst>
              <a:gd name="adj1" fmla="val 72671"/>
              <a:gd name="adj2" fmla="val -26523"/>
              <a:gd name="adj3" fmla="val 0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Sikke en dejlig idé – jeg er sikker på, at børnene virkelig var glade for det! </a:t>
            </a:r>
            <a:endParaRPr sz="1800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41"/>
          <p:cNvSpPr/>
          <p:nvPr/>
        </p:nvSpPr>
        <p:spPr>
          <a:xfrm>
            <a:off x="6460075" y="2151150"/>
            <a:ext cx="2446800" cy="1073400"/>
          </a:xfrm>
          <a:prstGeom prst="wedgeRoundRectCallout">
            <a:avLst>
              <a:gd name="adj1" fmla="val 49134"/>
              <a:gd name="adj2" fmla="val 118993"/>
              <a:gd name="adj3" fmla="val 0"/>
            </a:avLst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Spild af tid – hvordan kan det gavne nogen?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41"/>
          <p:cNvSpPr/>
          <p:nvPr/>
        </p:nvSpPr>
        <p:spPr>
          <a:xfrm>
            <a:off x="1500150" y="3360001"/>
            <a:ext cx="2446800" cy="1016100"/>
          </a:xfrm>
          <a:prstGeom prst="wedgeRoundRectCallout">
            <a:avLst>
              <a:gd name="adj1" fmla="val 29156"/>
              <a:gd name="adj2" fmla="val 109974"/>
              <a:gd name="adj3" fmla="val 0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Endnu et selskab med uinviterede "gæster"...</a:t>
            </a:r>
            <a:endParaRPr sz="1800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42"/>
          <p:cNvPicPr preferRelativeResize="0"/>
          <p:nvPr/>
        </p:nvPicPr>
        <p:blipFill rotWithShape="1">
          <a:blip r:embed="rId3">
            <a:alphaModFix/>
          </a:blip>
          <a:srcRect t="7613" b="11987"/>
          <a:stretch/>
        </p:blipFill>
        <p:spPr>
          <a:xfrm>
            <a:off x="498250" y="0"/>
            <a:ext cx="8645748" cy="46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2"/>
          <p:cNvSpPr/>
          <p:nvPr/>
        </p:nvSpPr>
        <p:spPr>
          <a:xfrm>
            <a:off x="687600" y="835244"/>
            <a:ext cx="2652000" cy="1067700"/>
          </a:xfrm>
          <a:prstGeom prst="wedgeRoundRectCallout">
            <a:avLst>
              <a:gd name="adj1" fmla="val -35396"/>
              <a:gd name="adj2" fmla="val -96906"/>
              <a:gd name="adj3" fmla="val 0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Så sød og uskyldig! Du er altid velkommen!</a:t>
            </a:r>
            <a:endParaRPr sz="1800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" name="Google Shape;198;p42"/>
          <p:cNvSpPr/>
          <p:nvPr/>
        </p:nvSpPr>
        <p:spPr>
          <a:xfrm>
            <a:off x="6608525" y="376200"/>
            <a:ext cx="2328000" cy="1067700"/>
          </a:xfrm>
          <a:prstGeom prst="wedgeRoundRectCallout">
            <a:avLst>
              <a:gd name="adj1" fmla="val 45704"/>
              <a:gd name="adj2" fmla="val -72112"/>
              <a:gd name="adj3" fmla="val 0"/>
            </a:avLst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Hvorfor kommer DE altid til VORES land?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42"/>
          <p:cNvSpPr/>
          <p:nvPr/>
        </p:nvSpPr>
        <p:spPr>
          <a:xfrm>
            <a:off x="4208438" y="3365369"/>
            <a:ext cx="2652000" cy="860700"/>
          </a:xfrm>
          <a:prstGeom prst="wedgeRoundRectCallout">
            <a:avLst>
              <a:gd name="adj1" fmla="val 28191"/>
              <a:gd name="adj2" fmla="val 117739"/>
              <a:gd name="adj3" fmla="val 0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Hvem af dem vokser op til at blive terrorist?</a:t>
            </a:r>
            <a:endParaRPr sz="1800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43"/>
          <p:cNvPicPr preferRelativeResize="0"/>
          <p:nvPr/>
        </p:nvPicPr>
        <p:blipFill rotWithShape="1">
          <a:blip r:embed="rId3">
            <a:alphaModFix/>
          </a:blip>
          <a:srcRect t="19987"/>
          <a:stretch/>
        </p:blipFill>
        <p:spPr>
          <a:xfrm>
            <a:off x="494800" y="0"/>
            <a:ext cx="8649199" cy="461852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43"/>
          <p:cNvSpPr/>
          <p:nvPr/>
        </p:nvSpPr>
        <p:spPr>
          <a:xfrm>
            <a:off x="5749775" y="515994"/>
            <a:ext cx="2652000" cy="840900"/>
          </a:xfrm>
          <a:prstGeom prst="wedgeRoundRectCallout">
            <a:avLst>
              <a:gd name="adj1" fmla="val 48732"/>
              <a:gd name="adj2" fmla="val -89585"/>
              <a:gd name="adj3" fmla="val 0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Som surikater, der stirrer ud mod havet!</a:t>
            </a:r>
            <a:endParaRPr sz="1800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p43"/>
          <p:cNvSpPr/>
          <p:nvPr/>
        </p:nvSpPr>
        <p:spPr>
          <a:xfrm>
            <a:off x="2681075" y="549874"/>
            <a:ext cx="2652000" cy="947100"/>
          </a:xfrm>
          <a:prstGeom prst="wedgeRoundRectCallout">
            <a:avLst>
              <a:gd name="adj1" fmla="val -43014"/>
              <a:gd name="adj2" fmla="val -103084"/>
              <a:gd name="adj3" fmla="val 0"/>
            </a:avLst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Du kan rejse rigtig langt væk, men du glemmer aldrig dit hjem...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43"/>
          <p:cNvSpPr/>
          <p:nvPr/>
        </p:nvSpPr>
        <p:spPr>
          <a:xfrm>
            <a:off x="6927025" y="1721727"/>
            <a:ext cx="2101200" cy="1335600"/>
          </a:xfrm>
          <a:prstGeom prst="wedgeRoundRectCallout">
            <a:avLst>
              <a:gd name="adj1" fmla="val 48538"/>
              <a:gd name="adj2" fmla="val 90938"/>
              <a:gd name="adj3" fmla="val 0"/>
            </a:avLst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Du kan stirre så længe du vil, men dine døde fædre kommer ikke tilbage!</a:t>
            </a:r>
            <a:endParaRPr sz="17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43"/>
          <p:cNvSpPr/>
          <p:nvPr/>
        </p:nvSpPr>
        <p:spPr>
          <a:xfrm>
            <a:off x="1439075" y="3487400"/>
            <a:ext cx="4017000" cy="1012800"/>
          </a:xfrm>
          <a:prstGeom prst="wedgeRoundRectCallout">
            <a:avLst>
              <a:gd name="adj1" fmla="val 7334"/>
              <a:gd name="adj2" fmla="val 102777"/>
              <a:gd name="adj3" fmla="val 0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Baseret på mit lands holdning kan det være de synes, de havde det bedre, hvor de befandt sig før...</a:t>
            </a:r>
            <a:endParaRPr sz="1800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44"/>
          <p:cNvPicPr preferRelativeResize="0"/>
          <p:nvPr/>
        </p:nvPicPr>
        <p:blipFill rotWithShape="1">
          <a:blip r:embed="rId3">
            <a:alphaModFix/>
          </a:blip>
          <a:srcRect t="745" b="18243"/>
          <a:stretch/>
        </p:blipFill>
        <p:spPr>
          <a:xfrm>
            <a:off x="498675" y="0"/>
            <a:ext cx="8645326" cy="467375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4"/>
          <p:cNvSpPr/>
          <p:nvPr/>
        </p:nvSpPr>
        <p:spPr>
          <a:xfrm>
            <a:off x="4138700" y="215325"/>
            <a:ext cx="2875800" cy="1584000"/>
          </a:xfrm>
          <a:prstGeom prst="wedgeRoundRectCallout">
            <a:avLst>
              <a:gd name="adj1" fmla="val -81465"/>
              <a:gd name="adj2" fmla="val -54545"/>
              <a:gd name="adj3" fmla="val 0"/>
            </a:avLst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Jeg synes personligt at man skulle skyde dem allesammen ved grænsen... det vil spare OS HÅRDTARBEJDENDE milliarder i skatter!</a:t>
            </a:r>
            <a:endParaRPr sz="17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44"/>
          <p:cNvSpPr/>
          <p:nvPr/>
        </p:nvSpPr>
        <p:spPr>
          <a:xfrm>
            <a:off x="1122625" y="3383900"/>
            <a:ext cx="3515100" cy="1111200"/>
          </a:xfrm>
          <a:prstGeom prst="wedgeRoundRectCallout">
            <a:avLst>
              <a:gd name="adj1" fmla="val 34036"/>
              <a:gd name="adj2" fmla="val 91874"/>
              <a:gd name="adj3" fmla="val 0"/>
            </a:avLst>
          </a:prstGeom>
          <a:solidFill>
            <a:srgbClr val="F3F3F3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700" dirty="0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Jeg håber de er på vej væk og ikke ved at komme ind? FARVEL OG TAK – AFFALD, DET ER HVAD DET ER</a:t>
            </a:r>
            <a:endParaRPr sz="1700" dirty="0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45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5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224" name="Google Shape;224;p45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225" name="Google Shape;225;p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4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5"/>
          <p:cNvPicPr preferRelativeResize="0"/>
          <p:nvPr/>
        </p:nvPicPr>
        <p:blipFill rotWithShape="1">
          <a:blip r:embed="rId9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4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Microsoft Office PowerPoint</Application>
  <PresentationFormat>On-screen Show (16:9)</PresentationFormat>
  <Paragraphs>33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Roboto</vt:lpstr>
      <vt:lpstr>Simple Light</vt:lpstr>
      <vt:lpstr>Simple Light</vt:lpstr>
      <vt:lpstr>Simple Light</vt:lpstr>
      <vt:lpstr>Hvordan føler du dig tilpas?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Hvordan føler du dig tilpas?</dc:title>
  <cp:lastModifiedBy>Valentine Fryson</cp:lastModifiedBy>
  <cp:revision>1</cp:revision>
  <dcterms:modified xsi:type="dcterms:W3CDTF">2019-07-16T12:15:39Z</dcterms:modified>
</cp:coreProperties>
</file>