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cf78bb8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cf78bb8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44ae48d9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44ae48d9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4cf78bb83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cf78bb83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444ae48d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44ae48d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444ae48d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44ae48d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444ae48d9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44ae48d9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44ae48d9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44ae48d9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444ae48d9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44ae48d9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444ae48d9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44ae48d9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444ae48d9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44ae48d9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444ae48d9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44ae48d9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9.png"/><Relationship Id="rId2" Type="http://schemas.openxmlformats.org/officeDocument/2006/relationships/image" Target="../media/image32.png"/><Relationship Id="rId3"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7.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4.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0" r="0" t="0"/>
          <a:stretch/>
        </p:blipFill>
        <p:spPr>
          <a:xfrm>
            <a:off x="1" y="0"/>
            <a:ext cx="497998" cy="5143498"/>
          </a:xfrm>
          <a:prstGeom prst="rect">
            <a:avLst/>
          </a:prstGeom>
          <a:noFill/>
          <a:ln>
            <a:noFill/>
          </a:ln>
        </p:spPr>
      </p:pic>
      <p:pic>
        <p:nvPicPr>
          <p:cNvPr id="10" name="Google Shape;10;p1"/>
          <p:cNvPicPr preferRelativeResize="0"/>
          <p:nvPr/>
        </p:nvPicPr>
        <p:blipFill rotWithShape="1">
          <a:blip r:embed="rId2">
            <a:alphaModFix/>
          </a:blip>
          <a:srcRect b="0" l="0" r="0" t="0"/>
          <a:stretch/>
        </p:blipFill>
        <p:spPr>
          <a:xfrm>
            <a:off x="69742" y="512500"/>
            <a:ext cx="358508" cy="331624"/>
          </a:xfrm>
          <a:prstGeom prst="rect">
            <a:avLst/>
          </a:prstGeom>
          <a:noFill/>
          <a:ln>
            <a:noFill/>
          </a:ln>
        </p:spPr>
      </p:pic>
      <p:pic>
        <p:nvPicPr>
          <p:cNvPr id="11" name="Google Shape;11;p1"/>
          <p:cNvPicPr preferRelativeResize="0"/>
          <p:nvPr/>
        </p:nvPicPr>
        <p:blipFill>
          <a:blip r:embed="rId3">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4">
            <a:alphaModFix/>
          </a:blip>
          <a:stretch>
            <a:fillRect/>
          </a:stretch>
        </p:blipFill>
        <p:spPr>
          <a:xfrm>
            <a:off x="8273610" y="4743825"/>
            <a:ext cx="801965" cy="3316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59" name="Google Shape;59;p13"/>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4">
            <a:alphaModFix/>
          </a:blip>
          <a:stretch>
            <a:fillRect/>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36.png"/><Relationship Id="rId7" Type="http://schemas.openxmlformats.org/officeDocument/2006/relationships/image" Target="../media/image2.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i.yale.edu/ruler/"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7.png"/><Relationship Id="rId13" Type="http://schemas.openxmlformats.org/officeDocument/2006/relationships/image" Target="../media/image45.png"/><Relationship Id="rId12" Type="http://schemas.openxmlformats.org/officeDocument/2006/relationships/image" Target="../media/image53.png"/><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6.png"/><Relationship Id="rId5" Type="http://schemas.openxmlformats.org/officeDocument/2006/relationships/image" Target="../media/image11.png"/><Relationship Id="rId6" Type="http://schemas.openxmlformats.org/officeDocument/2006/relationships/image" Target="../media/image50.png"/><Relationship Id="rId7" Type="http://schemas.openxmlformats.org/officeDocument/2006/relationships/image" Target="../media/image1.png"/><Relationship Id="rId8"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ei.yale.edu/ruler/" TargetMode="External"/></Relationships>
</file>

<file path=ppt/slides/_rels/slide7.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22.png"/><Relationship Id="rId22" Type="http://schemas.openxmlformats.org/officeDocument/2006/relationships/image" Target="../media/image27.png"/><Relationship Id="rId10" Type="http://schemas.openxmlformats.org/officeDocument/2006/relationships/image" Target="../media/image16.png"/><Relationship Id="rId21" Type="http://schemas.openxmlformats.org/officeDocument/2006/relationships/image" Target="../media/image31.png"/><Relationship Id="rId13" Type="http://schemas.openxmlformats.org/officeDocument/2006/relationships/image" Target="../media/image15.png"/><Relationship Id="rId12" Type="http://schemas.openxmlformats.org/officeDocument/2006/relationships/image" Target="../media/image18.png"/><Relationship Id="rId23" Type="http://schemas.openxmlformats.org/officeDocument/2006/relationships/hyperlink" Target="http://ei.yale.edu/ruler/"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9.png"/><Relationship Id="rId15" Type="http://schemas.openxmlformats.org/officeDocument/2006/relationships/image" Target="../media/image20.png"/><Relationship Id="rId14" Type="http://schemas.openxmlformats.org/officeDocument/2006/relationships/image" Target="../media/image23.png"/><Relationship Id="rId17" Type="http://schemas.openxmlformats.org/officeDocument/2006/relationships/image" Target="../media/image24.png"/><Relationship Id="rId16" Type="http://schemas.openxmlformats.org/officeDocument/2006/relationships/image" Target="../media/image21.png"/><Relationship Id="rId5" Type="http://schemas.openxmlformats.org/officeDocument/2006/relationships/image" Target="../media/image17.png"/><Relationship Id="rId19" Type="http://schemas.openxmlformats.org/officeDocument/2006/relationships/image" Target="../media/image38.png"/><Relationship Id="rId6" Type="http://schemas.openxmlformats.org/officeDocument/2006/relationships/image" Target="../media/image14.png"/><Relationship Id="rId18" Type="http://schemas.openxmlformats.org/officeDocument/2006/relationships/image" Target="../media/image26.png"/><Relationship Id="rId7" Type="http://schemas.openxmlformats.org/officeDocument/2006/relationships/image" Target="../media/image12.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44.png"/><Relationship Id="rId5" Type="http://schemas.openxmlformats.org/officeDocument/2006/relationships/image" Target="../media/image33.png"/><Relationship Id="rId6" Type="http://schemas.openxmlformats.org/officeDocument/2006/relationships/image" Target="../media/image41.png"/><Relationship Id="rId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p:nvPr>
            <p:ph type="ctrTitle"/>
          </p:nvPr>
        </p:nvSpPr>
        <p:spPr>
          <a:xfrm>
            <a:off x="788250" y="1095600"/>
            <a:ext cx="4230600" cy="261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4800"/>
              <a:t>Take a meta-moment</a:t>
            </a:r>
            <a:endParaRPr b="1" sz="4800"/>
          </a:p>
        </p:txBody>
      </p:sp>
      <p:sp>
        <p:nvSpPr>
          <p:cNvPr id="156" name="Google Shape;156;p37"/>
          <p:cNvSpPr txBox="1"/>
          <p:nvPr/>
        </p:nvSpPr>
        <p:spPr>
          <a:xfrm>
            <a:off x="1065000" y="53850"/>
            <a:ext cx="8010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76B042"/>
                </a:solidFill>
              </a:rPr>
              <a:t>How does hate speech make me feel? &gt; SEL &gt; </a:t>
            </a:r>
            <a:r>
              <a:rPr b="1" lang="en-GB">
                <a:solidFill>
                  <a:srgbClr val="76B042"/>
                </a:solidFill>
              </a:rPr>
              <a:t>Take a meta-moment</a:t>
            </a:r>
            <a:endParaRPr b="1">
              <a:solidFill>
                <a:srgbClr val="76B042"/>
              </a:solidFill>
            </a:endParaRPr>
          </a:p>
        </p:txBody>
      </p:sp>
      <p:pic>
        <p:nvPicPr>
          <p:cNvPr id="157" name="Google Shape;157;p37"/>
          <p:cNvPicPr preferRelativeResize="0"/>
          <p:nvPr/>
        </p:nvPicPr>
        <p:blipFill rotWithShape="1">
          <a:blip r:embed="rId6">
            <a:alphaModFix/>
          </a:blip>
          <a:srcRect b="0" l="0" r="0" t="0"/>
          <a:stretch/>
        </p:blipFill>
        <p:spPr>
          <a:xfrm>
            <a:off x="595500" y="52850"/>
            <a:ext cx="441001" cy="407924"/>
          </a:xfrm>
          <a:prstGeom prst="rect">
            <a:avLst/>
          </a:prstGeom>
          <a:noFill/>
          <a:ln>
            <a:noFill/>
          </a:ln>
        </p:spPr>
      </p:pic>
      <p:sp>
        <p:nvSpPr>
          <p:cNvPr id="158" name="Google Shape;158;p37"/>
          <p:cNvSpPr/>
          <p:nvPr/>
        </p:nvSpPr>
        <p:spPr>
          <a:xfrm>
            <a:off x="5018850" y="901723"/>
            <a:ext cx="3620100" cy="2149500"/>
          </a:xfrm>
          <a:prstGeom prst="cloudCallout">
            <a:avLst>
              <a:gd fmla="val 39433" name="adj1"/>
              <a:gd fmla="val 90282" name="adj2"/>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37"/>
          <p:cNvGrpSpPr/>
          <p:nvPr/>
        </p:nvGrpSpPr>
        <p:grpSpPr>
          <a:xfrm>
            <a:off x="5587528" y="1633753"/>
            <a:ext cx="2248645" cy="571803"/>
            <a:chOff x="2754450" y="2283196"/>
            <a:chExt cx="3488976" cy="887205"/>
          </a:xfrm>
        </p:grpSpPr>
        <p:pic>
          <p:nvPicPr>
            <p:cNvPr id="160" name="Google Shape;160;p37"/>
            <p:cNvPicPr preferRelativeResize="0"/>
            <p:nvPr/>
          </p:nvPicPr>
          <p:blipFill rotWithShape="1">
            <a:blip r:embed="rId7">
              <a:alphaModFix/>
            </a:blip>
            <a:srcRect b="13577" l="0" r="0" t="0"/>
            <a:stretch/>
          </p:blipFill>
          <p:spPr>
            <a:xfrm>
              <a:off x="2754450" y="2283196"/>
              <a:ext cx="1026575" cy="887205"/>
            </a:xfrm>
            <a:prstGeom prst="rect">
              <a:avLst/>
            </a:prstGeom>
            <a:noFill/>
            <a:ln>
              <a:noFill/>
            </a:ln>
          </p:spPr>
        </p:pic>
        <p:pic>
          <p:nvPicPr>
            <p:cNvPr id="161" name="Google Shape;161;p37"/>
            <p:cNvPicPr preferRelativeResize="0"/>
            <p:nvPr/>
          </p:nvPicPr>
          <p:blipFill rotWithShape="1">
            <a:blip r:embed="rId8">
              <a:alphaModFix/>
            </a:blip>
            <a:srcRect b="15902" l="0" r="0" t="0"/>
            <a:stretch/>
          </p:blipFill>
          <p:spPr>
            <a:xfrm>
              <a:off x="3863275" y="2283200"/>
              <a:ext cx="1055014" cy="887199"/>
            </a:xfrm>
            <a:prstGeom prst="rect">
              <a:avLst/>
            </a:prstGeom>
            <a:noFill/>
            <a:ln>
              <a:noFill/>
            </a:ln>
          </p:spPr>
        </p:pic>
        <p:pic>
          <p:nvPicPr>
            <p:cNvPr id="162" name="Google Shape;162;p37"/>
            <p:cNvPicPr preferRelativeResize="0"/>
            <p:nvPr/>
          </p:nvPicPr>
          <p:blipFill rotWithShape="1">
            <a:blip r:embed="rId9">
              <a:alphaModFix/>
            </a:blip>
            <a:srcRect b="23788" l="0" r="0" t="9259"/>
            <a:stretch/>
          </p:blipFill>
          <p:spPr>
            <a:xfrm>
              <a:off x="4918300" y="2283200"/>
              <a:ext cx="1325126" cy="8871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txBox="1"/>
          <p:nvPr/>
        </p:nvSpPr>
        <p:spPr>
          <a:xfrm>
            <a:off x="804825" y="610550"/>
            <a:ext cx="53286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6"/>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6"/>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6"/>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6"/>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6"/>
          <p:cNvSpPr txBox="1"/>
          <p:nvPr/>
        </p:nvSpPr>
        <p:spPr>
          <a:xfrm rot="-5400000">
            <a:off x="1833050" y="1953175"/>
            <a:ext cx="13302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Energy</a:t>
            </a:r>
            <a:endParaRPr sz="2400"/>
          </a:p>
        </p:txBody>
      </p:sp>
      <p:sp>
        <p:nvSpPr>
          <p:cNvPr id="292" name="Google Shape;292;p46"/>
          <p:cNvSpPr txBox="1"/>
          <p:nvPr/>
        </p:nvSpPr>
        <p:spPr>
          <a:xfrm rot="-5400000">
            <a:off x="2620750" y="344850"/>
            <a:ext cx="7614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High</a:t>
            </a:r>
            <a:endParaRPr sz="1800"/>
          </a:p>
        </p:txBody>
      </p:sp>
      <p:sp>
        <p:nvSpPr>
          <p:cNvPr id="293" name="Google Shape;293;p46"/>
          <p:cNvSpPr txBox="1"/>
          <p:nvPr/>
        </p:nvSpPr>
        <p:spPr>
          <a:xfrm rot="-5400000">
            <a:off x="2620750" y="3536075"/>
            <a:ext cx="7614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Low</a:t>
            </a:r>
            <a:endParaRPr sz="1800"/>
          </a:p>
        </p:txBody>
      </p:sp>
      <p:sp>
        <p:nvSpPr>
          <p:cNvPr id="294" name="Google Shape;294;p46"/>
          <p:cNvSpPr txBox="1"/>
          <p:nvPr/>
        </p:nvSpPr>
        <p:spPr>
          <a:xfrm>
            <a:off x="3254800" y="4170200"/>
            <a:ext cx="14025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Unpleasant</a:t>
            </a:r>
            <a:endParaRPr sz="1800"/>
          </a:p>
        </p:txBody>
      </p:sp>
      <p:sp>
        <p:nvSpPr>
          <p:cNvPr id="295" name="Google Shape;295;p46"/>
          <p:cNvSpPr txBox="1"/>
          <p:nvPr/>
        </p:nvSpPr>
        <p:spPr>
          <a:xfrm>
            <a:off x="6127000" y="4170200"/>
            <a:ext cx="10770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Pleasant</a:t>
            </a:r>
            <a:endParaRPr sz="1800"/>
          </a:p>
        </p:txBody>
      </p:sp>
      <p:sp>
        <p:nvSpPr>
          <p:cNvPr id="296" name="Google Shape;296;p46"/>
          <p:cNvSpPr txBox="1"/>
          <p:nvPr/>
        </p:nvSpPr>
        <p:spPr>
          <a:xfrm>
            <a:off x="4657300" y="4481325"/>
            <a:ext cx="14025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Feelings</a:t>
            </a:r>
            <a:endParaRPr sz="2400"/>
          </a:p>
        </p:txBody>
      </p:sp>
      <p:cxnSp>
        <p:nvCxnSpPr>
          <p:cNvPr id="297" name="Google Shape;297;p46"/>
          <p:cNvCxnSpPr/>
          <p:nvPr/>
        </p:nvCxnSpPr>
        <p:spPr>
          <a:xfrm>
            <a:off x="4111800" y="1084425"/>
            <a:ext cx="2221500" cy="2304300"/>
          </a:xfrm>
          <a:prstGeom prst="straightConnector1">
            <a:avLst/>
          </a:prstGeom>
          <a:noFill/>
          <a:ln cap="flat" cmpd="sng" w="114300">
            <a:solidFill>
              <a:schemeClr val="lt1"/>
            </a:solidFill>
            <a:prstDash val="solid"/>
            <a:round/>
            <a:headEnd len="med" w="med" type="none"/>
            <a:tailEnd len="med" w="med" type="triangle"/>
          </a:ln>
        </p:spPr>
      </p:cxnSp>
      <p:cxnSp>
        <p:nvCxnSpPr>
          <p:cNvPr id="298" name="Google Shape;298;p46"/>
          <p:cNvCxnSpPr/>
          <p:nvPr/>
        </p:nvCxnSpPr>
        <p:spPr>
          <a:xfrm rot="10800000">
            <a:off x="6732350" y="1016538"/>
            <a:ext cx="19800" cy="2756700"/>
          </a:xfrm>
          <a:prstGeom prst="straightConnector1">
            <a:avLst/>
          </a:prstGeom>
          <a:noFill/>
          <a:ln cap="flat" cmpd="sng" w="114300">
            <a:solidFill>
              <a:schemeClr val="lt1"/>
            </a:solidFill>
            <a:prstDash val="solid"/>
            <a:round/>
            <a:headEnd len="med" w="med" type="none"/>
            <a:tailEnd len="med" w="med" type="triangle"/>
          </a:ln>
        </p:spPr>
      </p:cxnSp>
      <p:cxnSp>
        <p:nvCxnSpPr>
          <p:cNvPr id="299" name="Google Shape;299;p46"/>
          <p:cNvCxnSpPr/>
          <p:nvPr/>
        </p:nvCxnSpPr>
        <p:spPr>
          <a:xfrm>
            <a:off x="3324350" y="3750388"/>
            <a:ext cx="2971500" cy="58200"/>
          </a:xfrm>
          <a:prstGeom prst="straightConnector1">
            <a:avLst/>
          </a:prstGeom>
          <a:noFill/>
          <a:ln cap="flat" cmpd="sng" w="114300">
            <a:solidFill>
              <a:schemeClr val="lt1"/>
            </a:solidFill>
            <a:prstDash val="solid"/>
            <a:round/>
            <a:headEnd len="med" w="med" type="none"/>
            <a:tailEnd len="med" w="med" type="triangle"/>
          </a:ln>
        </p:spPr>
      </p:cxnSp>
      <p:sp>
        <p:nvSpPr>
          <p:cNvPr id="300" name="Google Shape;300;p46"/>
          <p:cNvSpPr txBox="1"/>
          <p:nvPr/>
        </p:nvSpPr>
        <p:spPr>
          <a:xfrm>
            <a:off x="3508050" y="2703525"/>
            <a:ext cx="12123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Lonely</a:t>
            </a:r>
            <a:endParaRPr sz="1800">
              <a:solidFill>
                <a:schemeClr val="lt1"/>
              </a:solidFill>
            </a:endParaRPr>
          </a:p>
          <a:p>
            <a:pPr indent="0" lvl="0" marL="0" rtl="0" algn="l">
              <a:spcBef>
                <a:spcPts val="0"/>
              </a:spcBef>
              <a:spcAft>
                <a:spcPts val="0"/>
              </a:spcAft>
              <a:buNone/>
            </a:pPr>
            <a:r>
              <a:rPr lang="en-GB" sz="1800">
                <a:solidFill>
                  <a:schemeClr val="lt1"/>
                </a:solidFill>
              </a:rPr>
              <a:t>Miserable</a:t>
            </a:r>
            <a:endParaRPr sz="1800">
              <a:solidFill>
                <a:schemeClr val="lt1"/>
              </a:solidFill>
            </a:endParaRPr>
          </a:p>
        </p:txBody>
      </p:sp>
      <p:sp>
        <p:nvSpPr>
          <p:cNvPr id="301" name="Google Shape;301;p46"/>
          <p:cNvSpPr txBox="1"/>
          <p:nvPr/>
        </p:nvSpPr>
        <p:spPr>
          <a:xfrm>
            <a:off x="5904125" y="3302500"/>
            <a:ext cx="12123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Calm</a:t>
            </a:r>
            <a:endParaRPr sz="1800">
              <a:solidFill>
                <a:schemeClr val="lt1"/>
              </a:solidFill>
            </a:endParaRPr>
          </a:p>
        </p:txBody>
      </p:sp>
      <p:sp>
        <p:nvSpPr>
          <p:cNvPr id="302" name="Google Shape;302;p46"/>
          <p:cNvSpPr txBox="1"/>
          <p:nvPr/>
        </p:nvSpPr>
        <p:spPr>
          <a:xfrm>
            <a:off x="5409375" y="345150"/>
            <a:ext cx="1212300" cy="10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Excited</a:t>
            </a:r>
            <a:endParaRPr sz="1800">
              <a:solidFill>
                <a:schemeClr val="lt1"/>
              </a:solidFill>
            </a:endParaRPr>
          </a:p>
          <a:p>
            <a:pPr indent="0" lvl="0" marL="0" rtl="0" algn="l">
              <a:spcBef>
                <a:spcPts val="0"/>
              </a:spcBef>
              <a:spcAft>
                <a:spcPts val="0"/>
              </a:spcAft>
              <a:buNone/>
            </a:pPr>
            <a:r>
              <a:rPr lang="en-GB" sz="1800">
                <a:solidFill>
                  <a:schemeClr val="lt1"/>
                </a:solidFill>
              </a:rPr>
              <a:t>Cheerful</a:t>
            </a:r>
            <a:endParaRPr sz="1800">
              <a:solidFill>
                <a:schemeClr val="lt1"/>
              </a:solidFill>
            </a:endParaRPr>
          </a:p>
          <a:p>
            <a:pPr indent="0" lvl="0" marL="0" rtl="0" algn="l">
              <a:spcBef>
                <a:spcPts val="0"/>
              </a:spcBef>
              <a:spcAft>
                <a:spcPts val="0"/>
              </a:spcAft>
              <a:buNone/>
            </a:pPr>
            <a:r>
              <a:rPr lang="en-GB" sz="1800">
                <a:solidFill>
                  <a:schemeClr val="lt1"/>
                </a:solidFill>
              </a:rPr>
              <a:t>Proud</a:t>
            </a:r>
            <a:endParaRPr sz="1800">
              <a:solidFill>
                <a:schemeClr val="lt1"/>
              </a:solidFill>
            </a:endParaRPr>
          </a:p>
        </p:txBody>
      </p:sp>
      <p:sp>
        <p:nvSpPr>
          <p:cNvPr id="303" name="Google Shape;303;p46"/>
          <p:cNvSpPr txBox="1"/>
          <p:nvPr/>
        </p:nvSpPr>
        <p:spPr>
          <a:xfrm>
            <a:off x="3298100" y="152400"/>
            <a:ext cx="1212300" cy="9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Furious</a:t>
            </a:r>
            <a:endParaRPr sz="1800">
              <a:solidFill>
                <a:schemeClr val="lt1"/>
              </a:solidFill>
            </a:endParaRPr>
          </a:p>
          <a:p>
            <a:pPr indent="0" lvl="0" marL="0" rtl="0" algn="l">
              <a:spcBef>
                <a:spcPts val="0"/>
              </a:spcBef>
              <a:spcAft>
                <a:spcPts val="0"/>
              </a:spcAft>
              <a:buNone/>
            </a:pPr>
            <a:r>
              <a:rPr lang="en-GB" sz="1800">
                <a:solidFill>
                  <a:schemeClr val="lt1"/>
                </a:solidFill>
              </a:rPr>
              <a:t>Angry</a:t>
            </a:r>
            <a:endParaRPr sz="1800">
              <a:solidFill>
                <a:schemeClr val="lt1"/>
              </a:solidFill>
            </a:endParaRPr>
          </a:p>
          <a:p>
            <a:pPr indent="0" lvl="0" marL="0" rtl="0" algn="l">
              <a:spcBef>
                <a:spcPts val="0"/>
              </a:spcBef>
              <a:spcAft>
                <a:spcPts val="0"/>
              </a:spcAft>
              <a:buNone/>
            </a:pPr>
            <a:r>
              <a:rPr lang="en-GB" sz="1800">
                <a:solidFill>
                  <a:schemeClr val="lt1"/>
                </a:solidFill>
              </a:rPr>
              <a:t>Irritated</a:t>
            </a:r>
            <a:endParaRPr sz="1800">
              <a:solidFill>
                <a:schemeClr val="lt1"/>
              </a:solidFill>
            </a:endParaRPr>
          </a:p>
        </p:txBody>
      </p:sp>
      <p:sp>
        <p:nvSpPr>
          <p:cNvPr id="304" name="Google Shape;304;p46"/>
          <p:cNvSpPr txBox="1"/>
          <p:nvPr/>
        </p:nvSpPr>
        <p:spPr>
          <a:xfrm>
            <a:off x="7251525" y="3500600"/>
            <a:ext cx="1560600" cy="66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u="sng">
                <a:solidFill>
                  <a:srgbClr val="0097A7"/>
                </a:solidFill>
                <a:hlinkClick r:id="rId3">
                  <a:extLst>
                    <a:ext uri="{A12FA001-AC4F-418D-AE19-62706E023703}">
                      <ahyp:hlinkClr val="tx"/>
                    </a:ext>
                  </a:extLst>
                </a:hlinkClick>
              </a:rPr>
              <a:t>© RULER Programme. Yale Centre for Emotional Intelligence</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7"/>
          <p:cNvPicPr preferRelativeResize="0"/>
          <p:nvPr/>
        </p:nvPicPr>
        <p:blipFill rotWithShape="1">
          <a:blip r:embed="rId3">
            <a:alphaModFix/>
          </a:blip>
          <a:srcRect b="0" l="0" r="0" t="0"/>
          <a:stretch/>
        </p:blipFill>
        <p:spPr>
          <a:xfrm>
            <a:off x="1" y="0"/>
            <a:ext cx="497998" cy="5143498"/>
          </a:xfrm>
          <a:prstGeom prst="rect">
            <a:avLst/>
          </a:prstGeom>
          <a:noFill/>
          <a:ln>
            <a:noFill/>
          </a:ln>
        </p:spPr>
      </p:pic>
      <p:pic>
        <p:nvPicPr>
          <p:cNvPr id="310" name="Google Shape;310;p47"/>
          <p:cNvPicPr preferRelativeResize="0"/>
          <p:nvPr/>
        </p:nvPicPr>
        <p:blipFill rotWithShape="1">
          <a:blip r:embed="rId4">
            <a:alphaModFix/>
          </a:blip>
          <a:srcRect b="0" l="0" r="0" t="0"/>
          <a:stretch/>
        </p:blipFill>
        <p:spPr>
          <a:xfrm>
            <a:off x="69742" y="512500"/>
            <a:ext cx="358508" cy="331624"/>
          </a:xfrm>
          <a:prstGeom prst="rect">
            <a:avLst/>
          </a:prstGeom>
          <a:noFill/>
          <a:ln>
            <a:noFill/>
          </a:ln>
        </p:spPr>
      </p:pic>
      <p:pic>
        <p:nvPicPr>
          <p:cNvPr id="311" name="Google Shape;311;p47"/>
          <p:cNvPicPr preferRelativeResize="0"/>
          <p:nvPr/>
        </p:nvPicPr>
        <p:blipFill rotWithShape="1">
          <a:blip r:embed="rId5">
            <a:alphaModFix/>
          </a:blip>
          <a:srcRect b="0" l="0" r="0" t="0"/>
          <a:stretch/>
        </p:blipFill>
        <p:spPr>
          <a:xfrm>
            <a:off x="2313182" y="703750"/>
            <a:ext cx="4517626" cy="1868000"/>
          </a:xfrm>
          <a:prstGeom prst="rect">
            <a:avLst/>
          </a:prstGeom>
          <a:noFill/>
          <a:ln>
            <a:noFill/>
          </a:ln>
        </p:spPr>
      </p:pic>
      <p:sp>
        <p:nvSpPr>
          <p:cNvPr id="312" name="Google Shape;312;p47"/>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F7931D"/>
                </a:solidFill>
              </a:rPr>
              <a:t>www.hackinghate.eu</a:t>
            </a:r>
            <a:endParaRPr b="1" sz="3600">
              <a:solidFill>
                <a:srgbClr val="F7931D"/>
              </a:solidFill>
            </a:endParaRPr>
          </a:p>
        </p:txBody>
      </p:sp>
      <p:sp>
        <p:nvSpPr>
          <p:cNvPr id="313" name="Google Shape;313;p47"/>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7931D"/>
                </a:solidFill>
              </a:rPr>
              <a:t>#SELMA_eu</a:t>
            </a:r>
            <a:endParaRPr b="1" sz="2500">
              <a:solidFill>
                <a:srgbClr val="F7931D"/>
              </a:solidFill>
            </a:endParaRPr>
          </a:p>
        </p:txBody>
      </p:sp>
      <p:pic>
        <p:nvPicPr>
          <p:cNvPr id="314" name="Google Shape;314;p47"/>
          <p:cNvPicPr preferRelativeResize="0"/>
          <p:nvPr/>
        </p:nvPicPr>
        <p:blipFill rotWithShape="1">
          <a:blip r:embed="rId6">
            <a:alphaModFix/>
          </a:blip>
          <a:srcRect b="0" l="0" r="0" t="0"/>
          <a:stretch/>
        </p:blipFill>
        <p:spPr>
          <a:xfrm>
            <a:off x="2994226" y="3738238"/>
            <a:ext cx="421425" cy="421425"/>
          </a:xfrm>
          <a:prstGeom prst="rect">
            <a:avLst/>
          </a:prstGeom>
          <a:noFill/>
          <a:ln>
            <a:noFill/>
          </a:ln>
        </p:spPr>
      </p:pic>
      <p:pic>
        <p:nvPicPr>
          <p:cNvPr id="315" name="Google Shape;315;p47"/>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316" name="Google Shape;316;p47"/>
          <p:cNvPicPr preferRelativeResize="0"/>
          <p:nvPr/>
        </p:nvPicPr>
        <p:blipFill rotWithShape="1">
          <a:blip r:embed="rId8">
            <a:alphaModFix/>
          </a:blip>
          <a:srcRect b="0" l="0" r="0" t="0"/>
          <a:stretch/>
        </p:blipFill>
        <p:spPr>
          <a:xfrm>
            <a:off x="4951950" y="4627776"/>
            <a:ext cx="953696" cy="291250"/>
          </a:xfrm>
          <a:prstGeom prst="rect">
            <a:avLst/>
          </a:prstGeom>
          <a:noFill/>
          <a:ln>
            <a:noFill/>
          </a:ln>
        </p:spPr>
      </p:pic>
      <p:pic>
        <p:nvPicPr>
          <p:cNvPr id="317" name="Google Shape;317;p47"/>
          <p:cNvPicPr preferRelativeResize="0"/>
          <p:nvPr/>
        </p:nvPicPr>
        <p:blipFill rotWithShape="1">
          <a:blip r:embed="rId9">
            <a:alphaModFix/>
          </a:blip>
          <a:srcRect b="6254" l="0" r="0" t="6263"/>
          <a:stretch/>
        </p:blipFill>
        <p:spPr>
          <a:xfrm>
            <a:off x="3022725" y="4566900"/>
            <a:ext cx="1169370" cy="412999"/>
          </a:xfrm>
          <a:prstGeom prst="rect">
            <a:avLst/>
          </a:prstGeom>
          <a:noFill/>
          <a:ln>
            <a:noFill/>
          </a:ln>
        </p:spPr>
      </p:pic>
      <p:pic>
        <p:nvPicPr>
          <p:cNvPr id="318" name="Google Shape;318;p47"/>
          <p:cNvPicPr preferRelativeResize="0"/>
          <p:nvPr/>
        </p:nvPicPr>
        <p:blipFill rotWithShape="1">
          <a:blip r:embed="rId10">
            <a:alphaModFix/>
          </a:blip>
          <a:srcRect b="0" l="0" r="0" t="0"/>
          <a:stretch/>
        </p:blipFill>
        <p:spPr>
          <a:xfrm>
            <a:off x="4323031" y="4524394"/>
            <a:ext cx="498000" cy="498000"/>
          </a:xfrm>
          <a:prstGeom prst="rect">
            <a:avLst/>
          </a:prstGeom>
          <a:noFill/>
          <a:ln>
            <a:noFill/>
          </a:ln>
        </p:spPr>
      </p:pic>
      <p:pic>
        <p:nvPicPr>
          <p:cNvPr id="319" name="Google Shape;319;p47"/>
          <p:cNvPicPr preferRelativeResize="0"/>
          <p:nvPr/>
        </p:nvPicPr>
        <p:blipFill rotWithShape="1">
          <a:blip r:embed="rId11">
            <a:alphaModFix/>
          </a:blip>
          <a:srcRect b="0" l="0" r="0" t="0"/>
          <a:stretch/>
        </p:blipFill>
        <p:spPr>
          <a:xfrm>
            <a:off x="6036575" y="4499890"/>
            <a:ext cx="498002" cy="547023"/>
          </a:xfrm>
          <a:prstGeom prst="rect">
            <a:avLst/>
          </a:prstGeom>
          <a:noFill/>
          <a:ln>
            <a:noFill/>
          </a:ln>
        </p:spPr>
      </p:pic>
      <p:pic>
        <p:nvPicPr>
          <p:cNvPr id="320" name="Google Shape;320;p47"/>
          <p:cNvPicPr preferRelativeResize="0"/>
          <p:nvPr/>
        </p:nvPicPr>
        <p:blipFill rotWithShape="1">
          <a:blip r:embed="rId12">
            <a:alphaModFix/>
          </a:blip>
          <a:srcRect b="0" l="0" r="0" t="0"/>
          <a:stretch/>
        </p:blipFill>
        <p:spPr>
          <a:xfrm>
            <a:off x="6665500" y="4617700"/>
            <a:ext cx="953698" cy="311403"/>
          </a:xfrm>
          <a:prstGeom prst="rect">
            <a:avLst/>
          </a:prstGeom>
          <a:noFill/>
          <a:ln>
            <a:noFill/>
          </a:ln>
        </p:spPr>
      </p:pic>
      <p:pic>
        <p:nvPicPr>
          <p:cNvPr id="321" name="Google Shape;321;p47"/>
          <p:cNvPicPr preferRelativeResize="0"/>
          <p:nvPr/>
        </p:nvPicPr>
        <p:blipFill rotWithShape="1">
          <a:blip r:embed="rId13">
            <a:alphaModFix/>
          </a:blip>
          <a:srcRect b="0" l="0" r="0" t="0"/>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8"/>
          <p:cNvSpPr txBox="1"/>
          <p:nvPr>
            <p:ph type="title"/>
          </p:nvPr>
        </p:nvSpPr>
        <p:spPr>
          <a:xfrm>
            <a:off x="489375" y="245275"/>
            <a:ext cx="8654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Have you ever </a:t>
            </a:r>
            <a:r>
              <a:rPr b="1" lang="en-GB">
                <a:solidFill>
                  <a:srgbClr val="76B042"/>
                </a:solidFill>
              </a:rPr>
              <a:t>lost control</a:t>
            </a:r>
            <a:r>
              <a:rPr lang="en-GB"/>
              <a:t> of your emotions?</a:t>
            </a:r>
            <a:endParaRPr/>
          </a:p>
        </p:txBody>
      </p:sp>
      <p:pic>
        <p:nvPicPr>
          <p:cNvPr id="168" name="Google Shape;168;p38"/>
          <p:cNvPicPr preferRelativeResize="0"/>
          <p:nvPr/>
        </p:nvPicPr>
        <p:blipFill>
          <a:blip r:embed="rId3">
            <a:alphaModFix/>
          </a:blip>
          <a:stretch>
            <a:fillRect/>
          </a:stretch>
        </p:blipFill>
        <p:spPr>
          <a:xfrm>
            <a:off x="1919975" y="1039738"/>
            <a:ext cx="5793199" cy="3445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9"/>
          <p:cNvSpPr txBox="1"/>
          <p:nvPr>
            <p:ph type="title"/>
          </p:nvPr>
        </p:nvSpPr>
        <p:spPr>
          <a:xfrm>
            <a:off x="501725" y="255275"/>
            <a:ext cx="864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76B042"/>
                </a:solidFill>
              </a:rPr>
              <a:t>The Meta-Moment</a:t>
            </a:r>
            <a:endParaRPr b="1">
              <a:solidFill>
                <a:srgbClr val="76B042"/>
              </a:solidFill>
            </a:endParaRPr>
          </a:p>
        </p:txBody>
      </p:sp>
      <p:sp>
        <p:nvSpPr>
          <p:cNvPr id="174" name="Google Shape;174;p39"/>
          <p:cNvSpPr txBox="1"/>
          <p:nvPr/>
        </p:nvSpPr>
        <p:spPr>
          <a:xfrm>
            <a:off x="3406775" y="1212400"/>
            <a:ext cx="4909200" cy="123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1"/>
                </a:solidFill>
              </a:rPr>
              <a:t>H</a:t>
            </a:r>
            <a:r>
              <a:rPr lang="en-GB" sz="3000">
                <a:solidFill>
                  <a:schemeClr val="dk1"/>
                </a:solidFill>
              </a:rPr>
              <a:t>ow would my </a:t>
            </a:r>
            <a:r>
              <a:rPr b="1" lang="en-GB" sz="3000">
                <a:solidFill>
                  <a:srgbClr val="76B042"/>
                </a:solidFill>
              </a:rPr>
              <a:t>“best self”</a:t>
            </a:r>
            <a:r>
              <a:rPr lang="en-GB" sz="3000">
                <a:solidFill>
                  <a:schemeClr val="dk1"/>
                </a:solidFill>
              </a:rPr>
              <a:t> react in this situation? </a:t>
            </a:r>
            <a:endParaRPr sz="3000"/>
          </a:p>
        </p:txBody>
      </p:sp>
      <p:sp>
        <p:nvSpPr>
          <p:cNvPr id="175" name="Google Shape;175;p39"/>
          <p:cNvSpPr txBox="1"/>
          <p:nvPr/>
        </p:nvSpPr>
        <p:spPr>
          <a:xfrm>
            <a:off x="3711650" y="2827700"/>
            <a:ext cx="4909200" cy="14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chemeClr val="dk1"/>
                </a:solidFill>
              </a:rPr>
              <a:t>What strategy can I use so that my actions reflect my </a:t>
            </a:r>
            <a:r>
              <a:rPr b="1" lang="en-GB" sz="3000">
                <a:solidFill>
                  <a:srgbClr val="76B042"/>
                </a:solidFill>
              </a:rPr>
              <a:t>“best self”</a:t>
            </a:r>
            <a:r>
              <a:rPr lang="en-GB" sz="3000">
                <a:solidFill>
                  <a:schemeClr val="dk1"/>
                </a:solidFill>
              </a:rPr>
              <a:t>?</a:t>
            </a:r>
            <a:endParaRPr sz="3000"/>
          </a:p>
        </p:txBody>
      </p:sp>
      <p:pic>
        <p:nvPicPr>
          <p:cNvPr id="176" name="Google Shape;176;p39"/>
          <p:cNvPicPr preferRelativeResize="0"/>
          <p:nvPr/>
        </p:nvPicPr>
        <p:blipFill rotWithShape="1">
          <a:blip r:embed="rId3">
            <a:alphaModFix/>
          </a:blip>
          <a:srcRect b="13621" l="0" r="0" t="0"/>
          <a:stretch/>
        </p:blipFill>
        <p:spPr>
          <a:xfrm>
            <a:off x="501725" y="1282750"/>
            <a:ext cx="2826374" cy="244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40"/>
          <p:cNvPicPr preferRelativeResize="0"/>
          <p:nvPr/>
        </p:nvPicPr>
        <p:blipFill>
          <a:blip r:embed="rId3">
            <a:alphaModFix/>
          </a:blip>
          <a:stretch>
            <a:fillRect/>
          </a:stretch>
        </p:blipFill>
        <p:spPr>
          <a:xfrm>
            <a:off x="970688" y="885562"/>
            <a:ext cx="5346321" cy="3568822"/>
          </a:xfrm>
          <a:prstGeom prst="rect">
            <a:avLst/>
          </a:prstGeom>
          <a:noFill/>
          <a:ln>
            <a:noFill/>
          </a:ln>
        </p:spPr>
      </p:pic>
      <p:sp>
        <p:nvSpPr>
          <p:cNvPr id="182" name="Google Shape;182;p40"/>
          <p:cNvSpPr txBox="1"/>
          <p:nvPr>
            <p:ph type="title"/>
          </p:nvPr>
        </p:nvSpPr>
        <p:spPr>
          <a:xfrm>
            <a:off x="501725" y="235300"/>
            <a:ext cx="864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How does this image make you </a:t>
            </a:r>
            <a:r>
              <a:rPr b="1" lang="en-GB">
                <a:solidFill>
                  <a:srgbClr val="76B042"/>
                </a:solidFill>
              </a:rPr>
              <a:t>feel</a:t>
            </a:r>
            <a:r>
              <a:rPr lang="en-GB"/>
              <a:t>?</a:t>
            </a:r>
            <a:endParaRPr/>
          </a:p>
        </p:txBody>
      </p:sp>
      <p:sp>
        <p:nvSpPr>
          <p:cNvPr id="183" name="Google Shape;183;p40"/>
          <p:cNvSpPr txBox="1"/>
          <p:nvPr/>
        </p:nvSpPr>
        <p:spPr>
          <a:xfrm>
            <a:off x="6466125" y="1212300"/>
            <a:ext cx="2560200" cy="27189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GB" sz="1100">
                <a:solidFill>
                  <a:srgbClr val="3C4043"/>
                </a:solidFill>
              </a:rPr>
              <a:t>Budapest city, Hungary - September 10, 2015: A team of hungarian police controlling the situation to maintain order with refugees in the Keleti train station of Budapest city. Many refugees are crossing Hungary from Syria, Pakistan and Afghanistan going to other countries of Europe as Germany, Austria, Denmark and others searching for better futures for their families.</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1"/>
          <p:cNvSpPr txBox="1"/>
          <p:nvPr>
            <p:ph type="title"/>
          </p:nvPr>
        </p:nvSpPr>
        <p:spPr>
          <a:xfrm>
            <a:off x="501475" y="215325"/>
            <a:ext cx="864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do we mean by </a:t>
            </a:r>
            <a:r>
              <a:rPr b="1" lang="en-GB">
                <a:solidFill>
                  <a:srgbClr val="76B042"/>
                </a:solidFill>
              </a:rPr>
              <a:t>triggers</a:t>
            </a:r>
            <a:r>
              <a:rPr lang="en-GB"/>
              <a:t>?</a:t>
            </a:r>
            <a:endParaRPr/>
          </a:p>
        </p:txBody>
      </p:sp>
      <p:grpSp>
        <p:nvGrpSpPr>
          <p:cNvPr id="189" name="Google Shape;189;p41"/>
          <p:cNvGrpSpPr/>
          <p:nvPr/>
        </p:nvGrpSpPr>
        <p:grpSpPr>
          <a:xfrm>
            <a:off x="1567975" y="2184288"/>
            <a:ext cx="1873536" cy="774900"/>
            <a:chOff x="1412850" y="2139625"/>
            <a:chExt cx="1873536" cy="774900"/>
          </a:xfrm>
        </p:grpSpPr>
        <p:sp>
          <p:nvSpPr>
            <p:cNvPr id="190" name="Google Shape;190;p41"/>
            <p:cNvSpPr/>
            <p:nvPr/>
          </p:nvSpPr>
          <p:spPr>
            <a:xfrm rot="570701">
              <a:off x="1436144" y="2338564"/>
              <a:ext cx="1831784" cy="375964"/>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1"/>
            <p:cNvSpPr txBox="1"/>
            <p:nvPr/>
          </p:nvSpPr>
          <p:spPr>
            <a:xfrm rot="611824">
              <a:off x="1439343" y="2296339"/>
              <a:ext cx="1811513" cy="4614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GB" sz="2400" u="none" cap="none" strike="noStrike">
                  <a:solidFill>
                    <a:srgbClr val="000000"/>
                  </a:solidFill>
                  <a:latin typeface="Arial"/>
                  <a:ea typeface="Arial"/>
                  <a:cs typeface="Arial"/>
                  <a:sym typeface="Arial"/>
                </a:rPr>
                <a:t>mountains</a:t>
              </a:r>
              <a:endParaRPr b="1" i="0" sz="2400" u="none" cap="none" strike="noStrike">
                <a:solidFill>
                  <a:srgbClr val="000000"/>
                </a:solidFill>
                <a:latin typeface="Arial"/>
                <a:ea typeface="Arial"/>
                <a:cs typeface="Arial"/>
                <a:sym typeface="Arial"/>
              </a:endParaRPr>
            </a:p>
          </p:txBody>
        </p:sp>
      </p:grpSp>
      <p:grpSp>
        <p:nvGrpSpPr>
          <p:cNvPr id="192" name="Google Shape;192;p41"/>
          <p:cNvGrpSpPr/>
          <p:nvPr/>
        </p:nvGrpSpPr>
        <p:grpSpPr>
          <a:xfrm>
            <a:off x="1051325" y="3281111"/>
            <a:ext cx="1319400" cy="666600"/>
            <a:chOff x="1353250" y="3628161"/>
            <a:chExt cx="1319400" cy="666600"/>
          </a:xfrm>
        </p:grpSpPr>
        <p:sp>
          <p:nvSpPr>
            <p:cNvPr id="193" name="Google Shape;193;p41"/>
            <p:cNvSpPr/>
            <p:nvPr/>
          </p:nvSpPr>
          <p:spPr>
            <a:xfrm rot="-547978">
              <a:off x="1416639" y="3778236"/>
              <a:ext cx="1192619" cy="366451"/>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txBox="1"/>
            <p:nvPr/>
          </p:nvSpPr>
          <p:spPr>
            <a:xfrm rot="-579851">
              <a:off x="1383010" y="3730644"/>
              <a:ext cx="1259879" cy="46163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GB" sz="2400" u="none" cap="none" strike="noStrike">
                  <a:solidFill>
                    <a:srgbClr val="000000"/>
                  </a:solidFill>
                  <a:latin typeface="Arial"/>
                  <a:ea typeface="Arial"/>
                  <a:cs typeface="Arial"/>
                  <a:sym typeface="Arial"/>
                </a:rPr>
                <a:t>music</a:t>
              </a:r>
              <a:endParaRPr b="1" i="0" sz="2400" u="none" cap="none" strike="noStrike">
                <a:solidFill>
                  <a:srgbClr val="000000"/>
                </a:solidFill>
                <a:latin typeface="Arial"/>
                <a:ea typeface="Arial"/>
                <a:cs typeface="Arial"/>
                <a:sym typeface="Arial"/>
              </a:endParaRPr>
            </a:p>
          </p:txBody>
        </p:sp>
      </p:grpSp>
      <p:grpSp>
        <p:nvGrpSpPr>
          <p:cNvPr id="195" name="Google Shape;195;p41"/>
          <p:cNvGrpSpPr/>
          <p:nvPr/>
        </p:nvGrpSpPr>
        <p:grpSpPr>
          <a:xfrm rot="476965">
            <a:off x="6309225" y="3865702"/>
            <a:ext cx="1472414" cy="471604"/>
            <a:chOff x="5920225" y="3818575"/>
            <a:chExt cx="1472400" cy="471600"/>
          </a:xfrm>
        </p:grpSpPr>
        <p:sp>
          <p:nvSpPr>
            <p:cNvPr id="196" name="Google Shape;196;p41"/>
            <p:cNvSpPr/>
            <p:nvPr/>
          </p:nvSpPr>
          <p:spPr>
            <a:xfrm>
              <a:off x="5920225" y="3818575"/>
              <a:ext cx="1472400" cy="471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1"/>
            <p:cNvSpPr txBox="1"/>
            <p:nvPr/>
          </p:nvSpPr>
          <p:spPr>
            <a:xfrm rot="-1401">
              <a:off x="5920225" y="3823534"/>
              <a:ext cx="147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GB" sz="2400" u="none" cap="none" strike="noStrike">
                  <a:solidFill>
                    <a:srgbClr val="000000"/>
                  </a:solidFill>
                  <a:latin typeface="Arial"/>
                  <a:ea typeface="Arial"/>
                  <a:cs typeface="Arial"/>
                  <a:sym typeface="Arial"/>
                </a:rPr>
                <a:t>memory</a:t>
              </a:r>
              <a:endParaRPr b="1" i="0" sz="2400" u="none" cap="none" strike="noStrike">
                <a:solidFill>
                  <a:srgbClr val="000000"/>
                </a:solidFill>
                <a:latin typeface="Arial"/>
                <a:ea typeface="Arial"/>
                <a:cs typeface="Arial"/>
                <a:sym typeface="Arial"/>
              </a:endParaRPr>
            </a:p>
          </p:txBody>
        </p:sp>
      </p:grpSp>
      <p:grpSp>
        <p:nvGrpSpPr>
          <p:cNvPr id="198" name="Google Shape;198;p41"/>
          <p:cNvGrpSpPr/>
          <p:nvPr/>
        </p:nvGrpSpPr>
        <p:grpSpPr>
          <a:xfrm rot="477646">
            <a:off x="2836510" y="4088572"/>
            <a:ext cx="2066177" cy="462317"/>
            <a:chOff x="3194625" y="4098458"/>
            <a:chExt cx="2066100" cy="462300"/>
          </a:xfrm>
        </p:grpSpPr>
        <p:sp>
          <p:nvSpPr>
            <p:cNvPr id="199" name="Google Shape;199;p41"/>
            <p:cNvSpPr/>
            <p:nvPr/>
          </p:nvSpPr>
          <p:spPr>
            <a:xfrm>
              <a:off x="3194625" y="4111650"/>
              <a:ext cx="2066100" cy="4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
            <p:cNvSpPr txBox="1"/>
            <p:nvPr/>
          </p:nvSpPr>
          <p:spPr>
            <a:xfrm rot="1012">
              <a:off x="3208720" y="4098758"/>
              <a:ext cx="20379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GB" sz="2400" u="none" cap="none" strike="noStrike">
                  <a:solidFill>
                    <a:srgbClr val="000000"/>
                  </a:solidFill>
                  <a:latin typeface="Arial"/>
                  <a:ea typeface="Arial"/>
                  <a:cs typeface="Arial"/>
                  <a:sym typeface="Arial"/>
                </a:rPr>
                <a:t>Grandparent</a:t>
              </a:r>
              <a:endParaRPr b="1" i="0" sz="2400" u="none" cap="none" strike="noStrike">
                <a:solidFill>
                  <a:srgbClr val="000000"/>
                </a:solidFill>
                <a:latin typeface="Arial"/>
                <a:ea typeface="Arial"/>
                <a:cs typeface="Arial"/>
                <a:sym typeface="Arial"/>
              </a:endParaRPr>
            </a:p>
          </p:txBody>
        </p:sp>
      </p:grpSp>
      <p:grpSp>
        <p:nvGrpSpPr>
          <p:cNvPr id="201" name="Google Shape;201;p41"/>
          <p:cNvGrpSpPr/>
          <p:nvPr/>
        </p:nvGrpSpPr>
        <p:grpSpPr>
          <a:xfrm rot="-416287">
            <a:off x="6389302" y="1211258"/>
            <a:ext cx="1738241" cy="472061"/>
            <a:chOff x="4821199" y="1400700"/>
            <a:chExt cx="1738201" cy="472050"/>
          </a:xfrm>
        </p:grpSpPr>
        <p:sp>
          <p:nvSpPr>
            <p:cNvPr id="202" name="Google Shape;202;p41"/>
            <p:cNvSpPr/>
            <p:nvPr/>
          </p:nvSpPr>
          <p:spPr>
            <a:xfrm>
              <a:off x="4821200" y="1400700"/>
              <a:ext cx="1738200" cy="471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1"/>
            <p:cNvSpPr txBox="1"/>
            <p:nvPr/>
          </p:nvSpPr>
          <p:spPr>
            <a:xfrm>
              <a:off x="4821199" y="1411050"/>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GB" sz="2400"/>
                <a:t>r</a:t>
              </a:r>
              <a:r>
                <a:rPr b="1" i="0" lang="en-GB" sz="2400" u="none" cap="none" strike="noStrike">
                  <a:solidFill>
                    <a:srgbClr val="000000"/>
                  </a:solidFill>
                  <a:latin typeface="Arial"/>
                  <a:ea typeface="Arial"/>
                  <a:cs typeface="Arial"/>
                  <a:sym typeface="Arial"/>
                </a:rPr>
                <a:t>eal friend</a:t>
              </a:r>
              <a:endParaRPr b="1" i="0" sz="2400" u="none" cap="none" strike="noStrike">
                <a:solidFill>
                  <a:srgbClr val="000000"/>
                </a:solidFill>
                <a:latin typeface="Arial"/>
                <a:ea typeface="Arial"/>
                <a:cs typeface="Arial"/>
                <a:sym typeface="Arial"/>
              </a:endParaRPr>
            </a:p>
          </p:txBody>
        </p:sp>
      </p:grpSp>
      <p:grpSp>
        <p:nvGrpSpPr>
          <p:cNvPr id="204" name="Google Shape;204;p41"/>
          <p:cNvGrpSpPr/>
          <p:nvPr/>
        </p:nvGrpSpPr>
        <p:grpSpPr>
          <a:xfrm rot="-487709">
            <a:off x="1181568" y="1216277"/>
            <a:ext cx="1421467" cy="462022"/>
            <a:chOff x="754650" y="1054263"/>
            <a:chExt cx="1421400" cy="462000"/>
          </a:xfrm>
        </p:grpSpPr>
        <p:sp>
          <p:nvSpPr>
            <p:cNvPr id="205" name="Google Shape;205;p41"/>
            <p:cNvSpPr/>
            <p:nvPr/>
          </p:nvSpPr>
          <p:spPr>
            <a:xfrm>
              <a:off x="754650" y="1089850"/>
              <a:ext cx="1421400" cy="4101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txBox="1"/>
            <p:nvPr/>
          </p:nvSpPr>
          <p:spPr>
            <a:xfrm rot="767">
              <a:off x="792750" y="1054413"/>
              <a:ext cx="134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GB" sz="2400" u="none" cap="none" strike="noStrike">
                  <a:solidFill>
                    <a:srgbClr val="000000"/>
                  </a:solidFill>
                  <a:latin typeface="Arial"/>
                  <a:ea typeface="Arial"/>
                  <a:cs typeface="Arial"/>
                  <a:sym typeface="Arial"/>
                </a:rPr>
                <a:t>seaside</a:t>
              </a:r>
              <a:endParaRPr b="1" i="0" sz="2400" u="none" cap="none" strike="noStrike">
                <a:solidFill>
                  <a:srgbClr val="000000"/>
                </a:solidFill>
                <a:latin typeface="Arial"/>
                <a:ea typeface="Arial"/>
                <a:cs typeface="Arial"/>
                <a:sym typeface="Arial"/>
              </a:endParaRPr>
            </a:p>
          </p:txBody>
        </p:sp>
      </p:grpSp>
      <p:grpSp>
        <p:nvGrpSpPr>
          <p:cNvPr id="207" name="Google Shape;207;p41"/>
          <p:cNvGrpSpPr/>
          <p:nvPr/>
        </p:nvGrpSpPr>
        <p:grpSpPr>
          <a:xfrm rot="501953">
            <a:off x="6175756" y="2539292"/>
            <a:ext cx="1739359" cy="474145"/>
            <a:chOff x="4821200" y="1400700"/>
            <a:chExt cx="1739287" cy="474125"/>
          </a:xfrm>
        </p:grpSpPr>
        <p:sp>
          <p:nvSpPr>
            <p:cNvPr id="208" name="Google Shape;208;p41"/>
            <p:cNvSpPr/>
            <p:nvPr/>
          </p:nvSpPr>
          <p:spPr>
            <a:xfrm>
              <a:off x="4821200" y="1400700"/>
              <a:ext cx="1738200" cy="4716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
            <p:cNvSpPr txBox="1"/>
            <p:nvPr/>
          </p:nvSpPr>
          <p:spPr>
            <a:xfrm>
              <a:off x="4822287" y="1413125"/>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GB" sz="2400"/>
                <a:t>smell</a:t>
              </a:r>
              <a:endParaRPr b="1" i="0" sz="2400" u="none" cap="none" strike="noStrike">
                <a:solidFill>
                  <a:srgbClr val="000000"/>
                </a:solidFill>
                <a:latin typeface="Arial"/>
                <a:ea typeface="Arial"/>
                <a:cs typeface="Arial"/>
                <a:sym typeface="Arial"/>
              </a:endParaRPr>
            </a:p>
          </p:txBody>
        </p:sp>
      </p:grpSp>
      <p:grpSp>
        <p:nvGrpSpPr>
          <p:cNvPr id="210" name="Google Shape;210;p41"/>
          <p:cNvGrpSpPr/>
          <p:nvPr/>
        </p:nvGrpSpPr>
        <p:grpSpPr>
          <a:xfrm rot="-416287">
            <a:off x="3760490" y="1609423"/>
            <a:ext cx="1738251" cy="471611"/>
            <a:chOff x="4821189" y="1400700"/>
            <a:chExt cx="1738211" cy="471600"/>
          </a:xfrm>
        </p:grpSpPr>
        <p:sp>
          <p:nvSpPr>
            <p:cNvPr id="211" name="Google Shape;211;p41"/>
            <p:cNvSpPr/>
            <p:nvPr/>
          </p:nvSpPr>
          <p:spPr>
            <a:xfrm>
              <a:off x="4821200" y="1400700"/>
              <a:ext cx="1738200" cy="471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1"/>
            <p:cNvSpPr txBox="1"/>
            <p:nvPr/>
          </p:nvSpPr>
          <p:spPr>
            <a:xfrm>
              <a:off x="4821189" y="1405647"/>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GB" sz="2400"/>
                <a:t>actions</a:t>
              </a:r>
              <a:endParaRPr b="1" i="0" sz="2400" u="none" cap="none" strike="noStrike">
                <a:solidFill>
                  <a:srgbClr val="000000"/>
                </a:solidFill>
                <a:latin typeface="Arial"/>
                <a:ea typeface="Arial"/>
                <a:cs typeface="Arial"/>
                <a:sym typeface="Arial"/>
              </a:endParaRPr>
            </a:p>
          </p:txBody>
        </p:sp>
      </p:grpSp>
      <p:grpSp>
        <p:nvGrpSpPr>
          <p:cNvPr id="213" name="Google Shape;213;p41"/>
          <p:cNvGrpSpPr/>
          <p:nvPr/>
        </p:nvGrpSpPr>
        <p:grpSpPr>
          <a:xfrm rot="-191572">
            <a:off x="3820391" y="3055907"/>
            <a:ext cx="1781439" cy="473024"/>
            <a:chOff x="4778054" y="1400700"/>
            <a:chExt cx="1781346" cy="472999"/>
          </a:xfrm>
        </p:grpSpPr>
        <p:sp>
          <p:nvSpPr>
            <p:cNvPr id="214" name="Google Shape;214;p41"/>
            <p:cNvSpPr/>
            <p:nvPr/>
          </p:nvSpPr>
          <p:spPr>
            <a:xfrm>
              <a:off x="4821200" y="1400700"/>
              <a:ext cx="1738200" cy="4716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1"/>
            <p:cNvSpPr txBox="1"/>
            <p:nvPr/>
          </p:nvSpPr>
          <p:spPr>
            <a:xfrm>
              <a:off x="4778054" y="1411999"/>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GB" sz="2400"/>
                <a:t>sound</a:t>
              </a:r>
              <a:endParaRPr b="1" i="0" sz="2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nvSpPr>
        <p:spPr>
          <a:xfrm>
            <a:off x="7203875" y="3454625"/>
            <a:ext cx="1560600" cy="66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u="sng">
                <a:solidFill>
                  <a:srgbClr val="0097A7"/>
                </a:solidFill>
                <a:hlinkClick r:id="rId3">
                  <a:extLst>
                    <a:ext uri="{A12FA001-AC4F-418D-AE19-62706E023703}">
                      <ahyp:hlinkClr val="tx"/>
                    </a:ext>
                  </a:extLst>
                </a:hlinkClick>
              </a:rPr>
              <a:t>© RULER Programme. Yale Centre for Emotional Intelligence</a:t>
            </a:r>
            <a:endParaRPr sz="1000"/>
          </a:p>
        </p:txBody>
      </p:sp>
      <p:sp>
        <p:nvSpPr>
          <p:cNvPr id="221" name="Google Shape;221;p42"/>
          <p:cNvSpPr txBox="1"/>
          <p:nvPr/>
        </p:nvSpPr>
        <p:spPr>
          <a:xfrm>
            <a:off x="804825" y="610550"/>
            <a:ext cx="53286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2"/>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2"/>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2"/>
          <p:cNvSpPr txBox="1"/>
          <p:nvPr/>
        </p:nvSpPr>
        <p:spPr>
          <a:xfrm rot="-5400000">
            <a:off x="1756850" y="1953175"/>
            <a:ext cx="13302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Energy</a:t>
            </a:r>
            <a:endParaRPr sz="2400"/>
          </a:p>
        </p:txBody>
      </p:sp>
      <p:sp>
        <p:nvSpPr>
          <p:cNvPr id="227" name="Google Shape;227;p42"/>
          <p:cNvSpPr txBox="1"/>
          <p:nvPr/>
        </p:nvSpPr>
        <p:spPr>
          <a:xfrm rot="-5400000">
            <a:off x="2620750" y="344850"/>
            <a:ext cx="7614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High</a:t>
            </a:r>
            <a:endParaRPr sz="1800"/>
          </a:p>
        </p:txBody>
      </p:sp>
      <p:sp>
        <p:nvSpPr>
          <p:cNvPr id="228" name="Google Shape;228;p42"/>
          <p:cNvSpPr txBox="1"/>
          <p:nvPr/>
        </p:nvSpPr>
        <p:spPr>
          <a:xfrm rot="-5400000">
            <a:off x="2620750" y="3536075"/>
            <a:ext cx="7614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Low</a:t>
            </a:r>
            <a:endParaRPr sz="1800"/>
          </a:p>
        </p:txBody>
      </p:sp>
      <p:sp>
        <p:nvSpPr>
          <p:cNvPr id="229" name="Google Shape;229;p42"/>
          <p:cNvSpPr txBox="1"/>
          <p:nvPr/>
        </p:nvSpPr>
        <p:spPr>
          <a:xfrm>
            <a:off x="3254800" y="4170200"/>
            <a:ext cx="14025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Unpleasant</a:t>
            </a:r>
            <a:endParaRPr sz="1800"/>
          </a:p>
        </p:txBody>
      </p:sp>
      <p:sp>
        <p:nvSpPr>
          <p:cNvPr id="230" name="Google Shape;230;p42"/>
          <p:cNvSpPr txBox="1"/>
          <p:nvPr/>
        </p:nvSpPr>
        <p:spPr>
          <a:xfrm>
            <a:off x="6127000" y="4170200"/>
            <a:ext cx="10770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Pleasant</a:t>
            </a:r>
            <a:endParaRPr sz="1800"/>
          </a:p>
        </p:txBody>
      </p:sp>
      <p:sp>
        <p:nvSpPr>
          <p:cNvPr id="231" name="Google Shape;231;p42"/>
          <p:cNvSpPr txBox="1"/>
          <p:nvPr/>
        </p:nvSpPr>
        <p:spPr>
          <a:xfrm>
            <a:off x="4657300" y="4481325"/>
            <a:ext cx="14025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Feelings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p:nvPr/>
        </p:nvSpPr>
        <p:spPr>
          <a:xfrm>
            <a:off x="1679520" y="147900"/>
            <a:ext cx="2236800" cy="22737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3"/>
          <p:cNvSpPr/>
          <p:nvPr/>
        </p:nvSpPr>
        <p:spPr>
          <a:xfrm>
            <a:off x="3916101" y="147900"/>
            <a:ext cx="2236800" cy="22737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3"/>
          <p:cNvSpPr/>
          <p:nvPr/>
        </p:nvSpPr>
        <p:spPr>
          <a:xfrm>
            <a:off x="1679520" y="2421751"/>
            <a:ext cx="2236800" cy="22737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3"/>
          <p:cNvSpPr/>
          <p:nvPr/>
        </p:nvSpPr>
        <p:spPr>
          <a:xfrm>
            <a:off x="3916101" y="2421751"/>
            <a:ext cx="2236800" cy="22737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43"/>
          <p:cNvPicPr preferRelativeResize="0"/>
          <p:nvPr/>
        </p:nvPicPr>
        <p:blipFill>
          <a:blip r:embed="rId3">
            <a:alphaModFix/>
          </a:blip>
          <a:stretch>
            <a:fillRect/>
          </a:stretch>
        </p:blipFill>
        <p:spPr>
          <a:xfrm>
            <a:off x="5139788" y="4394250"/>
            <a:ext cx="1340662" cy="337222"/>
          </a:xfrm>
          <a:prstGeom prst="rect">
            <a:avLst/>
          </a:prstGeom>
          <a:noFill/>
          <a:ln>
            <a:noFill/>
          </a:ln>
        </p:spPr>
      </p:pic>
      <p:pic>
        <p:nvPicPr>
          <p:cNvPr id="241" name="Google Shape;241;p43"/>
          <p:cNvPicPr preferRelativeResize="0"/>
          <p:nvPr/>
        </p:nvPicPr>
        <p:blipFill>
          <a:blip r:embed="rId4">
            <a:alphaModFix/>
          </a:blip>
          <a:stretch>
            <a:fillRect/>
          </a:stretch>
        </p:blipFill>
        <p:spPr>
          <a:xfrm>
            <a:off x="1495813" y="2456025"/>
            <a:ext cx="1340663" cy="341411"/>
          </a:xfrm>
          <a:prstGeom prst="rect">
            <a:avLst/>
          </a:prstGeom>
          <a:noFill/>
          <a:ln>
            <a:noFill/>
          </a:ln>
        </p:spPr>
      </p:pic>
      <p:pic>
        <p:nvPicPr>
          <p:cNvPr id="242" name="Google Shape;242;p43"/>
          <p:cNvPicPr preferRelativeResize="0"/>
          <p:nvPr/>
        </p:nvPicPr>
        <p:blipFill>
          <a:blip r:embed="rId5">
            <a:alphaModFix/>
          </a:blip>
          <a:stretch>
            <a:fillRect/>
          </a:stretch>
        </p:blipFill>
        <p:spPr>
          <a:xfrm>
            <a:off x="1287737" y="147900"/>
            <a:ext cx="1340662" cy="296097"/>
          </a:xfrm>
          <a:prstGeom prst="rect">
            <a:avLst/>
          </a:prstGeom>
          <a:noFill/>
          <a:ln>
            <a:noFill/>
          </a:ln>
        </p:spPr>
      </p:pic>
      <p:pic>
        <p:nvPicPr>
          <p:cNvPr id="243" name="Google Shape;243;p43"/>
          <p:cNvPicPr preferRelativeResize="0"/>
          <p:nvPr/>
        </p:nvPicPr>
        <p:blipFill>
          <a:blip r:embed="rId6">
            <a:alphaModFix/>
          </a:blip>
          <a:stretch>
            <a:fillRect/>
          </a:stretch>
        </p:blipFill>
        <p:spPr>
          <a:xfrm>
            <a:off x="3780038" y="2448825"/>
            <a:ext cx="1340663" cy="295114"/>
          </a:xfrm>
          <a:prstGeom prst="rect">
            <a:avLst/>
          </a:prstGeom>
          <a:noFill/>
          <a:ln>
            <a:noFill/>
          </a:ln>
        </p:spPr>
      </p:pic>
      <p:pic>
        <p:nvPicPr>
          <p:cNvPr id="244" name="Google Shape;244;p43"/>
          <p:cNvPicPr preferRelativeResize="0"/>
          <p:nvPr/>
        </p:nvPicPr>
        <p:blipFill>
          <a:blip r:embed="rId7">
            <a:alphaModFix/>
          </a:blip>
          <a:stretch>
            <a:fillRect/>
          </a:stretch>
        </p:blipFill>
        <p:spPr>
          <a:xfrm>
            <a:off x="4316988" y="3248138"/>
            <a:ext cx="1340662" cy="312547"/>
          </a:xfrm>
          <a:prstGeom prst="rect">
            <a:avLst/>
          </a:prstGeom>
          <a:noFill/>
          <a:ln>
            <a:noFill/>
          </a:ln>
        </p:spPr>
      </p:pic>
      <p:pic>
        <p:nvPicPr>
          <p:cNvPr id="245" name="Google Shape;245;p43"/>
          <p:cNvPicPr preferRelativeResize="0"/>
          <p:nvPr/>
        </p:nvPicPr>
        <p:blipFill>
          <a:blip r:embed="rId8">
            <a:alphaModFix/>
          </a:blip>
          <a:stretch>
            <a:fillRect/>
          </a:stretch>
        </p:blipFill>
        <p:spPr>
          <a:xfrm>
            <a:off x="3780038" y="2141550"/>
            <a:ext cx="1340663" cy="266467"/>
          </a:xfrm>
          <a:prstGeom prst="rect">
            <a:avLst/>
          </a:prstGeom>
          <a:noFill/>
          <a:ln>
            <a:noFill/>
          </a:ln>
        </p:spPr>
      </p:pic>
      <p:pic>
        <p:nvPicPr>
          <p:cNvPr id="246" name="Google Shape;246;p43"/>
          <p:cNvPicPr preferRelativeResize="0"/>
          <p:nvPr/>
        </p:nvPicPr>
        <p:blipFill>
          <a:blip r:embed="rId9">
            <a:alphaModFix/>
          </a:blip>
          <a:stretch>
            <a:fillRect/>
          </a:stretch>
        </p:blipFill>
        <p:spPr>
          <a:xfrm>
            <a:off x="2039513" y="3330775"/>
            <a:ext cx="1340663" cy="299776"/>
          </a:xfrm>
          <a:prstGeom prst="rect">
            <a:avLst/>
          </a:prstGeom>
          <a:noFill/>
          <a:ln>
            <a:noFill/>
          </a:ln>
        </p:spPr>
      </p:pic>
      <p:pic>
        <p:nvPicPr>
          <p:cNvPr id="247" name="Google Shape;247;p43"/>
          <p:cNvPicPr preferRelativeResize="0"/>
          <p:nvPr/>
        </p:nvPicPr>
        <p:blipFill>
          <a:blip r:embed="rId10">
            <a:alphaModFix/>
          </a:blip>
          <a:stretch>
            <a:fillRect/>
          </a:stretch>
        </p:blipFill>
        <p:spPr>
          <a:xfrm>
            <a:off x="4215563" y="1403050"/>
            <a:ext cx="1340662" cy="301649"/>
          </a:xfrm>
          <a:prstGeom prst="rect">
            <a:avLst/>
          </a:prstGeom>
          <a:noFill/>
          <a:ln>
            <a:noFill/>
          </a:ln>
        </p:spPr>
      </p:pic>
      <p:pic>
        <p:nvPicPr>
          <p:cNvPr id="248" name="Google Shape;248;p43"/>
          <p:cNvPicPr preferRelativeResize="0"/>
          <p:nvPr/>
        </p:nvPicPr>
        <p:blipFill>
          <a:blip r:embed="rId11">
            <a:alphaModFix/>
          </a:blip>
          <a:stretch>
            <a:fillRect/>
          </a:stretch>
        </p:blipFill>
        <p:spPr>
          <a:xfrm>
            <a:off x="1449538" y="2134638"/>
            <a:ext cx="1340662" cy="271527"/>
          </a:xfrm>
          <a:prstGeom prst="rect">
            <a:avLst/>
          </a:prstGeom>
          <a:noFill/>
          <a:ln>
            <a:noFill/>
          </a:ln>
        </p:spPr>
      </p:pic>
      <p:pic>
        <p:nvPicPr>
          <p:cNvPr id="249" name="Google Shape;249;p43"/>
          <p:cNvPicPr preferRelativeResize="0"/>
          <p:nvPr/>
        </p:nvPicPr>
        <p:blipFill>
          <a:blip r:embed="rId12">
            <a:alphaModFix/>
          </a:blip>
          <a:stretch>
            <a:fillRect/>
          </a:stretch>
        </p:blipFill>
        <p:spPr>
          <a:xfrm>
            <a:off x="3848513" y="4455900"/>
            <a:ext cx="1340662" cy="268132"/>
          </a:xfrm>
          <a:prstGeom prst="rect">
            <a:avLst/>
          </a:prstGeom>
          <a:noFill/>
          <a:ln>
            <a:noFill/>
          </a:ln>
        </p:spPr>
      </p:pic>
      <p:pic>
        <p:nvPicPr>
          <p:cNvPr id="250" name="Google Shape;250;p43"/>
          <p:cNvPicPr preferRelativeResize="0"/>
          <p:nvPr/>
        </p:nvPicPr>
        <p:blipFill>
          <a:blip r:embed="rId13">
            <a:alphaModFix/>
          </a:blip>
          <a:stretch>
            <a:fillRect/>
          </a:stretch>
        </p:blipFill>
        <p:spPr>
          <a:xfrm>
            <a:off x="3679763" y="210575"/>
            <a:ext cx="1340663" cy="295114"/>
          </a:xfrm>
          <a:prstGeom prst="rect">
            <a:avLst/>
          </a:prstGeom>
          <a:noFill/>
          <a:ln>
            <a:noFill/>
          </a:ln>
        </p:spPr>
      </p:pic>
      <p:pic>
        <p:nvPicPr>
          <p:cNvPr id="251" name="Google Shape;251;p43"/>
          <p:cNvPicPr preferRelativeResize="0"/>
          <p:nvPr/>
        </p:nvPicPr>
        <p:blipFill>
          <a:blip r:embed="rId14">
            <a:alphaModFix/>
          </a:blip>
          <a:stretch>
            <a:fillRect/>
          </a:stretch>
        </p:blipFill>
        <p:spPr>
          <a:xfrm>
            <a:off x="5139775" y="2116650"/>
            <a:ext cx="1340663" cy="297925"/>
          </a:xfrm>
          <a:prstGeom prst="rect">
            <a:avLst/>
          </a:prstGeom>
          <a:noFill/>
          <a:ln>
            <a:noFill/>
          </a:ln>
        </p:spPr>
      </p:pic>
      <p:pic>
        <p:nvPicPr>
          <p:cNvPr id="252" name="Google Shape;252;p43"/>
          <p:cNvPicPr preferRelativeResize="0"/>
          <p:nvPr/>
        </p:nvPicPr>
        <p:blipFill>
          <a:blip r:embed="rId15">
            <a:alphaModFix/>
          </a:blip>
          <a:stretch>
            <a:fillRect/>
          </a:stretch>
        </p:blipFill>
        <p:spPr>
          <a:xfrm>
            <a:off x="2507988" y="4403825"/>
            <a:ext cx="1340663" cy="254113"/>
          </a:xfrm>
          <a:prstGeom prst="rect">
            <a:avLst/>
          </a:prstGeom>
          <a:noFill/>
          <a:ln>
            <a:noFill/>
          </a:ln>
        </p:spPr>
      </p:pic>
      <p:pic>
        <p:nvPicPr>
          <p:cNvPr id="253" name="Google Shape;253;p43"/>
          <p:cNvPicPr preferRelativeResize="0"/>
          <p:nvPr/>
        </p:nvPicPr>
        <p:blipFill>
          <a:blip r:embed="rId16">
            <a:alphaModFix/>
          </a:blip>
          <a:stretch>
            <a:fillRect/>
          </a:stretch>
        </p:blipFill>
        <p:spPr>
          <a:xfrm>
            <a:off x="2507988" y="156663"/>
            <a:ext cx="1340662" cy="278579"/>
          </a:xfrm>
          <a:prstGeom prst="rect">
            <a:avLst/>
          </a:prstGeom>
          <a:noFill/>
          <a:ln>
            <a:noFill/>
          </a:ln>
        </p:spPr>
      </p:pic>
      <p:pic>
        <p:nvPicPr>
          <p:cNvPr id="254" name="Google Shape;254;p43"/>
          <p:cNvPicPr preferRelativeResize="0"/>
          <p:nvPr/>
        </p:nvPicPr>
        <p:blipFill>
          <a:blip r:embed="rId17">
            <a:alphaModFix/>
          </a:blip>
          <a:stretch>
            <a:fillRect/>
          </a:stretch>
        </p:blipFill>
        <p:spPr>
          <a:xfrm>
            <a:off x="5020413" y="212038"/>
            <a:ext cx="1340662" cy="292196"/>
          </a:xfrm>
          <a:prstGeom prst="rect">
            <a:avLst/>
          </a:prstGeom>
          <a:noFill/>
          <a:ln>
            <a:noFill/>
          </a:ln>
        </p:spPr>
      </p:pic>
      <p:pic>
        <p:nvPicPr>
          <p:cNvPr id="255" name="Google Shape;255;p43"/>
          <p:cNvPicPr preferRelativeResize="0"/>
          <p:nvPr/>
        </p:nvPicPr>
        <p:blipFill>
          <a:blip r:embed="rId18">
            <a:alphaModFix/>
          </a:blip>
          <a:stretch>
            <a:fillRect/>
          </a:stretch>
        </p:blipFill>
        <p:spPr>
          <a:xfrm>
            <a:off x="2658887" y="2498375"/>
            <a:ext cx="1142725" cy="256699"/>
          </a:xfrm>
          <a:prstGeom prst="rect">
            <a:avLst/>
          </a:prstGeom>
          <a:noFill/>
          <a:ln>
            <a:noFill/>
          </a:ln>
        </p:spPr>
      </p:pic>
      <p:pic>
        <p:nvPicPr>
          <p:cNvPr id="256" name="Google Shape;256;p43"/>
          <p:cNvPicPr preferRelativeResize="0"/>
          <p:nvPr/>
        </p:nvPicPr>
        <p:blipFill>
          <a:blip r:embed="rId19">
            <a:alphaModFix/>
          </a:blip>
          <a:stretch>
            <a:fillRect/>
          </a:stretch>
        </p:blipFill>
        <p:spPr>
          <a:xfrm>
            <a:off x="2616538" y="2126796"/>
            <a:ext cx="1340662" cy="295990"/>
          </a:xfrm>
          <a:prstGeom prst="rect">
            <a:avLst/>
          </a:prstGeom>
          <a:noFill/>
          <a:ln>
            <a:noFill/>
          </a:ln>
        </p:spPr>
      </p:pic>
      <p:pic>
        <p:nvPicPr>
          <p:cNvPr id="257" name="Google Shape;257;p43"/>
          <p:cNvPicPr preferRelativeResize="0"/>
          <p:nvPr/>
        </p:nvPicPr>
        <p:blipFill>
          <a:blip r:embed="rId20">
            <a:alphaModFix/>
          </a:blip>
          <a:stretch>
            <a:fillRect/>
          </a:stretch>
        </p:blipFill>
        <p:spPr>
          <a:xfrm>
            <a:off x="2134125" y="1377175"/>
            <a:ext cx="1142725" cy="227031"/>
          </a:xfrm>
          <a:prstGeom prst="rect">
            <a:avLst/>
          </a:prstGeom>
          <a:noFill/>
          <a:ln>
            <a:noFill/>
          </a:ln>
        </p:spPr>
      </p:pic>
      <p:pic>
        <p:nvPicPr>
          <p:cNvPr id="258" name="Google Shape;258;p43"/>
          <p:cNvPicPr preferRelativeResize="0"/>
          <p:nvPr/>
        </p:nvPicPr>
        <p:blipFill>
          <a:blip r:embed="rId21">
            <a:alphaModFix/>
          </a:blip>
          <a:stretch>
            <a:fillRect/>
          </a:stretch>
        </p:blipFill>
        <p:spPr>
          <a:xfrm>
            <a:off x="5288400" y="2471013"/>
            <a:ext cx="1142725" cy="253087"/>
          </a:xfrm>
          <a:prstGeom prst="rect">
            <a:avLst/>
          </a:prstGeom>
          <a:noFill/>
          <a:ln>
            <a:noFill/>
          </a:ln>
        </p:spPr>
      </p:pic>
      <p:pic>
        <p:nvPicPr>
          <p:cNvPr id="259" name="Google Shape;259;p43"/>
          <p:cNvPicPr preferRelativeResize="0"/>
          <p:nvPr/>
        </p:nvPicPr>
        <p:blipFill>
          <a:blip r:embed="rId22">
            <a:alphaModFix/>
          </a:blip>
          <a:stretch>
            <a:fillRect/>
          </a:stretch>
        </p:blipFill>
        <p:spPr>
          <a:xfrm>
            <a:off x="1571062" y="4412375"/>
            <a:ext cx="986338" cy="237027"/>
          </a:xfrm>
          <a:prstGeom prst="rect">
            <a:avLst/>
          </a:prstGeom>
          <a:noFill/>
          <a:ln>
            <a:noFill/>
          </a:ln>
        </p:spPr>
      </p:pic>
      <p:sp>
        <p:nvSpPr>
          <p:cNvPr id="260" name="Google Shape;260;p43"/>
          <p:cNvSpPr txBox="1"/>
          <p:nvPr/>
        </p:nvSpPr>
        <p:spPr>
          <a:xfrm>
            <a:off x="6152900" y="3734225"/>
            <a:ext cx="1560600" cy="66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u="sng">
                <a:solidFill>
                  <a:srgbClr val="0097A7"/>
                </a:solidFill>
                <a:hlinkClick r:id="rId23">
                  <a:extLst>
                    <a:ext uri="{A12FA001-AC4F-418D-AE19-62706E023703}">
                      <ahyp:hlinkClr val="tx"/>
                    </a:ext>
                  </a:extLst>
                </a:hlinkClick>
              </a:rPr>
              <a:t>© RULER Programme. Yale Centre for Emotional Intelligence</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501725" y="305200"/>
            <a:ext cx="86424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2400"/>
              <a:t>Strategies for </a:t>
            </a:r>
            <a:r>
              <a:rPr b="1" lang="en-GB" sz="2400">
                <a:solidFill>
                  <a:srgbClr val="76B042"/>
                </a:solidFill>
              </a:rPr>
              <a:t>in the moment</a:t>
            </a:r>
            <a:r>
              <a:rPr lang="en-GB" sz="2400"/>
              <a:t> (when in an emotional state)</a:t>
            </a:r>
            <a:endParaRPr sz="2400"/>
          </a:p>
        </p:txBody>
      </p:sp>
      <p:sp>
        <p:nvSpPr>
          <p:cNvPr id="266" name="Google Shape;266;p44"/>
          <p:cNvSpPr txBox="1"/>
          <p:nvPr>
            <p:ph idx="1" type="body"/>
          </p:nvPr>
        </p:nvSpPr>
        <p:spPr>
          <a:xfrm>
            <a:off x="623525" y="1004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Breathing</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Mindfulness/Relaxation</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Reframing</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Private self-talk</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Visualisation</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Distraction</a:t>
            </a:r>
            <a:endParaRPr sz="2400">
              <a:solidFill>
                <a:schemeClr val="dk1"/>
              </a:solidFill>
            </a:endParaRPr>
          </a:p>
          <a:p>
            <a:pPr indent="-381000" lvl="0" marL="457200" rtl="0" algn="l">
              <a:spcBef>
                <a:spcPts val="0"/>
              </a:spcBef>
              <a:spcAft>
                <a:spcPts val="0"/>
              </a:spcAft>
              <a:buClr>
                <a:schemeClr val="dk1"/>
              </a:buClr>
              <a:buSzPts val="2400"/>
              <a:buChar char="●"/>
            </a:pPr>
            <a:r>
              <a:rPr lang="en-GB" sz="2400">
                <a:solidFill>
                  <a:schemeClr val="dk1"/>
                </a:solidFill>
              </a:rPr>
              <a:t>Increasing distance from the situation</a:t>
            </a:r>
            <a:endParaRPr sz="2400"/>
          </a:p>
        </p:txBody>
      </p:sp>
      <p:pic>
        <p:nvPicPr>
          <p:cNvPr id="267" name="Google Shape;267;p44"/>
          <p:cNvPicPr preferRelativeResize="0"/>
          <p:nvPr/>
        </p:nvPicPr>
        <p:blipFill rotWithShape="1">
          <a:blip r:embed="rId3">
            <a:alphaModFix/>
          </a:blip>
          <a:srcRect b="20369" l="0" r="0" t="0"/>
          <a:stretch/>
        </p:blipFill>
        <p:spPr>
          <a:xfrm>
            <a:off x="5324625" y="1211575"/>
            <a:ext cx="1198650" cy="954475"/>
          </a:xfrm>
          <a:prstGeom prst="rect">
            <a:avLst/>
          </a:prstGeom>
          <a:noFill/>
          <a:ln>
            <a:noFill/>
          </a:ln>
        </p:spPr>
      </p:pic>
      <p:pic>
        <p:nvPicPr>
          <p:cNvPr id="268" name="Google Shape;268;p44"/>
          <p:cNvPicPr preferRelativeResize="0"/>
          <p:nvPr/>
        </p:nvPicPr>
        <p:blipFill rotWithShape="1">
          <a:blip r:embed="rId4">
            <a:alphaModFix/>
          </a:blip>
          <a:srcRect b="27087" l="0" r="0" t="0"/>
          <a:stretch/>
        </p:blipFill>
        <p:spPr>
          <a:xfrm>
            <a:off x="5420500" y="2427649"/>
            <a:ext cx="1198650" cy="873969"/>
          </a:xfrm>
          <a:prstGeom prst="rect">
            <a:avLst/>
          </a:prstGeom>
          <a:noFill/>
          <a:ln>
            <a:noFill/>
          </a:ln>
        </p:spPr>
      </p:pic>
      <p:pic>
        <p:nvPicPr>
          <p:cNvPr id="269" name="Google Shape;269;p44"/>
          <p:cNvPicPr preferRelativeResize="0"/>
          <p:nvPr/>
        </p:nvPicPr>
        <p:blipFill rotWithShape="1">
          <a:blip r:embed="rId5">
            <a:alphaModFix/>
          </a:blip>
          <a:srcRect b="18719" l="0" r="0" t="0"/>
          <a:stretch/>
        </p:blipFill>
        <p:spPr>
          <a:xfrm>
            <a:off x="7298138" y="1537125"/>
            <a:ext cx="1353704" cy="1100276"/>
          </a:xfrm>
          <a:prstGeom prst="rect">
            <a:avLst/>
          </a:prstGeom>
          <a:noFill/>
          <a:ln>
            <a:noFill/>
          </a:ln>
        </p:spPr>
      </p:pic>
      <p:pic>
        <p:nvPicPr>
          <p:cNvPr id="270" name="Google Shape;270;p44"/>
          <p:cNvPicPr preferRelativeResize="0"/>
          <p:nvPr/>
        </p:nvPicPr>
        <p:blipFill rotWithShape="1">
          <a:blip r:embed="rId6">
            <a:alphaModFix/>
          </a:blip>
          <a:srcRect b="13591" l="0" r="0" t="0"/>
          <a:stretch/>
        </p:blipFill>
        <p:spPr>
          <a:xfrm>
            <a:off x="7228225" y="3033912"/>
            <a:ext cx="1198675" cy="103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491475" y="195350"/>
            <a:ext cx="8697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400">
                <a:solidFill>
                  <a:srgbClr val="76B042"/>
                </a:solidFill>
              </a:rPr>
              <a:t>Long-term </a:t>
            </a:r>
            <a:r>
              <a:rPr lang="en-GB" sz="2400">
                <a:solidFill>
                  <a:srgbClr val="000000"/>
                </a:solidFill>
              </a:rPr>
              <a:t>strategies</a:t>
            </a:r>
            <a:endParaRPr sz="2400">
              <a:solidFill>
                <a:srgbClr val="000000"/>
              </a:solidFill>
            </a:endParaRPr>
          </a:p>
        </p:txBody>
      </p:sp>
      <p:sp>
        <p:nvSpPr>
          <p:cNvPr id="276" name="Google Shape;276;p45"/>
          <p:cNvSpPr txBox="1"/>
          <p:nvPr>
            <p:ph idx="1" type="body"/>
          </p:nvPr>
        </p:nvSpPr>
        <p:spPr>
          <a:xfrm>
            <a:off x="667875" y="9427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Taking action for a cause or social issue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Meditation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Spirituality</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Physical activity</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Other hobbies/activities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Entertainment - Music/TV/Games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Modify the situation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Support from others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Finding solutions to the problem</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Setting goals and achieving them</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Getting professional help.</a:t>
            </a:r>
            <a:endParaRPr/>
          </a:p>
        </p:txBody>
      </p:sp>
      <p:pic>
        <p:nvPicPr>
          <p:cNvPr id="277" name="Google Shape;277;p45"/>
          <p:cNvPicPr preferRelativeResize="0"/>
          <p:nvPr/>
        </p:nvPicPr>
        <p:blipFill rotWithShape="1">
          <a:blip r:embed="rId3">
            <a:alphaModFix/>
          </a:blip>
          <a:srcRect b="18173" l="0" r="0" t="0"/>
          <a:stretch/>
        </p:blipFill>
        <p:spPr>
          <a:xfrm>
            <a:off x="7502850" y="1372275"/>
            <a:ext cx="1208924" cy="989250"/>
          </a:xfrm>
          <a:prstGeom prst="rect">
            <a:avLst/>
          </a:prstGeom>
          <a:noFill/>
          <a:ln>
            <a:noFill/>
          </a:ln>
        </p:spPr>
      </p:pic>
      <p:pic>
        <p:nvPicPr>
          <p:cNvPr id="278" name="Google Shape;278;p45"/>
          <p:cNvPicPr preferRelativeResize="0"/>
          <p:nvPr/>
        </p:nvPicPr>
        <p:blipFill rotWithShape="1">
          <a:blip r:embed="rId4">
            <a:alphaModFix/>
          </a:blip>
          <a:srcRect b="22154" l="0" r="0" t="0"/>
          <a:stretch/>
        </p:blipFill>
        <p:spPr>
          <a:xfrm>
            <a:off x="5918575" y="822550"/>
            <a:ext cx="1523575" cy="1186050"/>
          </a:xfrm>
          <a:prstGeom prst="rect">
            <a:avLst/>
          </a:prstGeom>
          <a:noFill/>
          <a:ln>
            <a:noFill/>
          </a:ln>
        </p:spPr>
      </p:pic>
      <p:pic>
        <p:nvPicPr>
          <p:cNvPr id="279" name="Google Shape;279;p45"/>
          <p:cNvPicPr preferRelativeResize="0"/>
          <p:nvPr/>
        </p:nvPicPr>
        <p:blipFill rotWithShape="1">
          <a:blip r:embed="rId5">
            <a:alphaModFix/>
          </a:blip>
          <a:srcRect b="14022" l="0" r="0" t="0"/>
          <a:stretch/>
        </p:blipFill>
        <p:spPr>
          <a:xfrm>
            <a:off x="4980825" y="2373700"/>
            <a:ext cx="1464699" cy="1259351"/>
          </a:xfrm>
          <a:prstGeom prst="rect">
            <a:avLst/>
          </a:prstGeom>
          <a:noFill/>
          <a:ln>
            <a:noFill/>
          </a:ln>
        </p:spPr>
      </p:pic>
      <p:pic>
        <p:nvPicPr>
          <p:cNvPr id="280" name="Google Shape;280;p45"/>
          <p:cNvPicPr preferRelativeResize="0"/>
          <p:nvPr/>
        </p:nvPicPr>
        <p:blipFill rotWithShape="1">
          <a:blip r:embed="rId6">
            <a:alphaModFix/>
          </a:blip>
          <a:srcRect b="24828" l="0" r="0" t="0"/>
          <a:stretch/>
        </p:blipFill>
        <p:spPr>
          <a:xfrm>
            <a:off x="7036346" y="2373700"/>
            <a:ext cx="1675429" cy="1259351"/>
          </a:xfrm>
          <a:prstGeom prst="rect">
            <a:avLst/>
          </a:prstGeom>
          <a:noFill/>
          <a:ln>
            <a:noFill/>
          </a:ln>
        </p:spPr>
      </p:pic>
      <p:pic>
        <p:nvPicPr>
          <p:cNvPr id="281" name="Google Shape;281;p45"/>
          <p:cNvPicPr preferRelativeResize="0"/>
          <p:nvPr/>
        </p:nvPicPr>
        <p:blipFill rotWithShape="1">
          <a:blip r:embed="rId7">
            <a:alphaModFix/>
          </a:blip>
          <a:srcRect b="15074" l="0" r="0" t="0"/>
          <a:stretch/>
        </p:blipFill>
        <p:spPr>
          <a:xfrm>
            <a:off x="6203799" y="3633040"/>
            <a:ext cx="1523574" cy="12939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