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06e71b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06e71b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971a789f_0_10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3971a789f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971a789f_0_14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3971a789f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971a789f_0_18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3971a789f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971a789f_0_22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971a789f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971a789f_0_26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3971a789f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971a789f_0_32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3971a789f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006e71b0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006e71b0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png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3.png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8.png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1.png"/><Relationship Id="rId13" Type="http://schemas.openxmlformats.org/officeDocument/2006/relationships/image" Target="../media/image8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9.png"/><Relationship Id="rId7" Type="http://schemas.openxmlformats.org/officeDocument/2006/relationships/image" Target="../media/image6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/>
          <p:nvPr>
            <p:ph type="ctrTitle"/>
          </p:nvPr>
        </p:nvSpPr>
        <p:spPr>
          <a:xfrm>
            <a:off x="924275" y="1170175"/>
            <a:ext cx="4896900" cy="261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4800"/>
              <a:t>How do you feel?</a:t>
            </a:r>
            <a:endParaRPr b="1" sz="4800"/>
          </a:p>
        </p:txBody>
      </p:sp>
      <p:sp>
        <p:nvSpPr>
          <p:cNvPr id="156" name="Google Shape;156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D7C8A"/>
                </a:solidFill>
              </a:rPr>
              <a:t>How does hate speech make me feel? &gt; Media Analysis &gt; </a:t>
            </a:r>
            <a:r>
              <a:rPr b="1" lang="en">
                <a:solidFill>
                  <a:srgbClr val="5D7C8A"/>
                </a:solidFill>
              </a:rPr>
              <a:t>How do you feel?</a:t>
            </a:r>
            <a:endParaRPr b="1">
              <a:solidFill>
                <a:srgbClr val="5D7C8A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4900" y="1007950"/>
            <a:ext cx="2938350" cy="29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/>
          <p:nvPr/>
        </p:nvSpPr>
        <p:spPr>
          <a:xfrm>
            <a:off x="1755925" y="1527400"/>
            <a:ext cx="6620100" cy="30075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8"/>
          <p:cNvSpPr txBox="1"/>
          <p:nvPr/>
        </p:nvSpPr>
        <p:spPr>
          <a:xfrm>
            <a:off x="1010675" y="427444"/>
            <a:ext cx="79029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On the following slides are comments that people have made online about the photos we explored earlier.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65" name="Google Shape;165;p38"/>
          <p:cNvSpPr txBox="1"/>
          <p:nvPr/>
        </p:nvSpPr>
        <p:spPr>
          <a:xfrm>
            <a:off x="1970600" y="1611153"/>
            <a:ext cx="6271500" cy="27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For each comment, consider: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" sz="2200">
                <a:solidFill>
                  <a:srgbClr val="FFFFFF"/>
                </a:solidFill>
              </a:rPr>
              <a:t>Is it positive or negative?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" sz="2200">
                <a:solidFill>
                  <a:srgbClr val="FFFFFF"/>
                </a:solidFill>
              </a:rPr>
              <a:t>How it makes you feel?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" sz="2200">
                <a:solidFill>
                  <a:srgbClr val="FFFFFF"/>
                </a:solidFill>
              </a:rPr>
              <a:t>What strategy would you use to regulate your feelings?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</a:pPr>
            <a:r>
              <a:rPr lang="en" sz="2200">
                <a:solidFill>
                  <a:srgbClr val="FFFFFF"/>
                </a:solidFill>
              </a:rPr>
              <a:t>What action would you take in response to the comment?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9"/>
          <p:cNvPicPr preferRelativeResize="0"/>
          <p:nvPr/>
        </p:nvPicPr>
        <p:blipFill rotWithShape="1">
          <a:blip r:embed="rId3">
            <a:alphaModFix/>
          </a:blip>
          <a:srcRect b="19536" l="368" r="0" t="0"/>
          <a:stretch/>
        </p:blipFill>
        <p:spPr>
          <a:xfrm>
            <a:off x="501600" y="0"/>
            <a:ext cx="8642400" cy="465782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9"/>
          <p:cNvSpPr/>
          <p:nvPr/>
        </p:nvSpPr>
        <p:spPr>
          <a:xfrm>
            <a:off x="5499050" y="2071556"/>
            <a:ext cx="3347700" cy="841200"/>
          </a:xfrm>
          <a:prstGeom prst="wedgeRoundRectCallout">
            <a:avLst>
              <a:gd fmla="val 53779" name="adj1"/>
              <a:gd fmla="val 110740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Great to see our local people helping out the needy. :-)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39"/>
          <p:cNvSpPr/>
          <p:nvPr/>
        </p:nvSpPr>
        <p:spPr>
          <a:xfrm>
            <a:off x="689175" y="294600"/>
            <a:ext cx="3005700" cy="1000200"/>
          </a:xfrm>
          <a:prstGeom prst="wedgeRoundRectCallout">
            <a:avLst>
              <a:gd fmla="val -44900" name="adj1"/>
              <a:gd fmla="val -73883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So many children and our schools are already full? Where will they go?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39"/>
          <p:cNvSpPr/>
          <p:nvPr/>
        </p:nvSpPr>
        <p:spPr>
          <a:xfrm>
            <a:off x="5601350" y="366250"/>
            <a:ext cx="3347700" cy="1313700"/>
          </a:xfrm>
          <a:prstGeom prst="wedgeRoundRectCallout">
            <a:avLst>
              <a:gd fmla="val 41685" name="adj1"/>
              <a:gd fmla="val -68181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That smile warms my heart - it shows we are all human and always have something in common.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39"/>
          <p:cNvSpPr/>
          <p:nvPr/>
        </p:nvSpPr>
        <p:spPr>
          <a:xfrm>
            <a:off x="639825" y="3017627"/>
            <a:ext cx="3005700" cy="1255200"/>
          </a:xfrm>
          <a:prstGeom prst="wedgeRoundRectCallout">
            <a:avLst>
              <a:gd fmla="val 48183" name="adj1"/>
              <a:gd fmla="val 97799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 wonder she’s smiling - free food, shelter and healthcare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Taking it away from people like me...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0"/>
          <p:cNvPicPr preferRelativeResize="0"/>
          <p:nvPr/>
        </p:nvPicPr>
        <p:blipFill rotWithShape="1">
          <a:blip r:embed="rId3">
            <a:alphaModFix/>
          </a:blip>
          <a:srcRect b="20660" l="0" r="0" t="7127"/>
          <a:stretch/>
        </p:blipFill>
        <p:spPr>
          <a:xfrm>
            <a:off x="494100" y="0"/>
            <a:ext cx="8649896" cy="4681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0"/>
          <p:cNvSpPr/>
          <p:nvPr/>
        </p:nvSpPr>
        <p:spPr>
          <a:xfrm>
            <a:off x="682550" y="762799"/>
            <a:ext cx="3347700" cy="1251600"/>
          </a:xfrm>
          <a:prstGeom prst="wedgeRoundRectCallout">
            <a:avLst>
              <a:gd fmla="val -44702" name="adj1"/>
              <a:gd fmla="val -10075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Their country is pushing people in. And why not? If we’re so stupid to take them, why wouldn’t they do that?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40"/>
          <p:cNvSpPr/>
          <p:nvPr/>
        </p:nvSpPr>
        <p:spPr>
          <a:xfrm>
            <a:off x="5146250" y="250623"/>
            <a:ext cx="3347700" cy="1163400"/>
          </a:xfrm>
          <a:prstGeom prst="wedgeRoundRectCallout">
            <a:avLst>
              <a:gd fmla="val 67171" name="adj1"/>
              <a:gd fmla="val 13033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really shows the scale of the problem. We must do something to help!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40"/>
          <p:cNvSpPr/>
          <p:nvPr/>
        </p:nvSpPr>
        <p:spPr>
          <a:xfrm>
            <a:off x="1103150" y="3404525"/>
            <a:ext cx="2989200" cy="841200"/>
          </a:xfrm>
          <a:prstGeom prst="wedgeRoundRectCallout">
            <a:avLst>
              <a:gd fmla="val 16701" name="adj1"/>
              <a:gd fmla="val 134008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used to be a beautiful park; now it’s just filth...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1"/>
          <p:cNvPicPr preferRelativeResize="0"/>
          <p:nvPr/>
        </p:nvPicPr>
        <p:blipFill rotWithShape="1">
          <a:blip r:embed="rId3">
            <a:alphaModFix/>
          </a:blip>
          <a:srcRect b="15253" l="0" r="0" t="3866"/>
          <a:stretch/>
        </p:blipFill>
        <p:spPr>
          <a:xfrm>
            <a:off x="500075" y="0"/>
            <a:ext cx="8643926" cy="466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1"/>
          <p:cNvSpPr/>
          <p:nvPr/>
        </p:nvSpPr>
        <p:spPr>
          <a:xfrm>
            <a:off x="862750" y="753400"/>
            <a:ext cx="2007900" cy="694200"/>
          </a:xfrm>
          <a:prstGeom prst="wedgeRoundRectCallout">
            <a:avLst>
              <a:gd fmla="val 3868" name="adj1"/>
              <a:gd fmla="val -133817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Send in the clowns!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41"/>
          <p:cNvSpPr/>
          <p:nvPr/>
        </p:nvSpPr>
        <p:spPr>
          <a:xfrm>
            <a:off x="4732750" y="208601"/>
            <a:ext cx="3347700" cy="914100"/>
          </a:xfrm>
          <a:prstGeom prst="wedgeRoundRectCallout">
            <a:avLst>
              <a:gd fmla="val 72671" name="adj1"/>
              <a:gd fmla="val -26523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What a lovely idea - I’m sure the children really appreciated this!</a:t>
            </a:r>
            <a:r>
              <a:rPr lang="en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41"/>
          <p:cNvSpPr/>
          <p:nvPr/>
        </p:nvSpPr>
        <p:spPr>
          <a:xfrm>
            <a:off x="6460075" y="2151150"/>
            <a:ext cx="2446800" cy="1073400"/>
          </a:xfrm>
          <a:prstGeom prst="wedgeRoundRectCallout">
            <a:avLst>
              <a:gd fmla="val 49134" name="adj1"/>
              <a:gd fmla="val 118993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waste of time - how does this help anyone?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41"/>
          <p:cNvSpPr/>
          <p:nvPr/>
        </p:nvSpPr>
        <p:spPr>
          <a:xfrm>
            <a:off x="1500150" y="3360001"/>
            <a:ext cx="2446800" cy="1016100"/>
          </a:xfrm>
          <a:prstGeom prst="wedgeRoundRectCallout">
            <a:avLst>
              <a:gd fmla="val 29156" name="adj1"/>
              <a:gd fmla="val 109974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Another party gatecrashed by uninvited ‘guests’...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2"/>
          <p:cNvPicPr preferRelativeResize="0"/>
          <p:nvPr/>
        </p:nvPicPr>
        <p:blipFill rotWithShape="1">
          <a:blip r:embed="rId3">
            <a:alphaModFix/>
          </a:blip>
          <a:srcRect b="11987" l="0" r="0" t="7613"/>
          <a:stretch/>
        </p:blipFill>
        <p:spPr>
          <a:xfrm>
            <a:off x="498250" y="0"/>
            <a:ext cx="8645748" cy="46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2"/>
          <p:cNvSpPr/>
          <p:nvPr/>
        </p:nvSpPr>
        <p:spPr>
          <a:xfrm>
            <a:off x="687600" y="835244"/>
            <a:ext cx="2652000" cy="1067700"/>
          </a:xfrm>
          <a:prstGeom prst="wedgeRoundRectCallout">
            <a:avLst>
              <a:gd fmla="val -35396" name="adj1"/>
              <a:gd fmla="val -96906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So cute and innocent! You are always welcome!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42"/>
          <p:cNvSpPr/>
          <p:nvPr/>
        </p:nvSpPr>
        <p:spPr>
          <a:xfrm>
            <a:off x="6608525" y="376200"/>
            <a:ext cx="2328000" cy="1067700"/>
          </a:xfrm>
          <a:prstGeom prst="wedgeRoundRectCallout">
            <a:avLst>
              <a:gd fmla="val 45704" name="adj1"/>
              <a:gd fmla="val -72112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Why do THEY always come to OUR country?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42"/>
          <p:cNvSpPr/>
          <p:nvPr/>
        </p:nvSpPr>
        <p:spPr>
          <a:xfrm>
            <a:off x="4208438" y="3365369"/>
            <a:ext cx="2652000" cy="860700"/>
          </a:xfrm>
          <a:prstGeom prst="wedgeRoundRectCallout">
            <a:avLst>
              <a:gd fmla="val 28191" name="adj1"/>
              <a:gd fmla="val 11773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Which one will grow up to be a terrorist?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3"/>
          <p:cNvPicPr preferRelativeResize="0"/>
          <p:nvPr/>
        </p:nvPicPr>
        <p:blipFill rotWithShape="1">
          <a:blip r:embed="rId3">
            <a:alphaModFix/>
          </a:blip>
          <a:srcRect b="0" l="0" r="0" t="19987"/>
          <a:stretch/>
        </p:blipFill>
        <p:spPr>
          <a:xfrm>
            <a:off x="494800" y="0"/>
            <a:ext cx="8649199" cy="4618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3"/>
          <p:cNvSpPr/>
          <p:nvPr/>
        </p:nvSpPr>
        <p:spPr>
          <a:xfrm>
            <a:off x="5749775" y="515994"/>
            <a:ext cx="2652000" cy="840900"/>
          </a:xfrm>
          <a:prstGeom prst="wedgeRoundRectCallout">
            <a:avLst>
              <a:gd fmla="val 48732" name="adj1"/>
              <a:gd fmla="val -89585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Like meerkats looking out to sea!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43"/>
          <p:cNvSpPr/>
          <p:nvPr/>
        </p:nvSpPr>
        <p:spPr>
          <a:xfrm>
            <a:off x="2681075" y="549874"/>
            <a:ext cx="2652000" cy="947100"/>
          </a:xfrm>
          <a:prstGeom prst="wedgeRoundRectCallout">
            <a:avLst>
              <a:gd fmla="val -43014" name="adj1"/>
              <a:gd fmla="val -103084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can travel many miles but you never forget your home...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43"/>
          <p:cNvSpPr/>
          <p:nvPr/>
        </p:nvSpPr>
        <p:spPr>
          <a:xfrm>
            <a:off x="6927025" y="1721727"/>
            <a:ext cx="2101200" cy="1335600"/>
          </a:xfrm>
          <a:prstGeom prst="wedgeRoundRectCallout">
            <a:avLst>
              <a:gd fmla="val 48538" name="adj1"/>
              <a:gd fmla="val 90938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Look as long as you like, your dead dads aren’t coming back!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43"/>
          <p:cNvSpPr/>
          <p:nvPr/>
        </p:nvSpPr>
        <p:spPr>
          <a:xfrm>
            <a:off x="1439075" y="3487400"/>
            <a:ext cx="4017000" cy="1012800"/>
          </a:xfrm>
          <a:prstGeom prst="wedgeRoundRectCallout">
            <a:avLst>
              <a:gd fmla="val 7334" name="adj1"/>
              <a:gd fmla="val 10277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Based on my country’s attitude, maybe they are thinking they were better off where they were before...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4"/>
          <p:cNvPicPr preferRelativeResize="0"/>
          <p:nvPr/>
        </p:nvPicPr>
        <p:blipFill rotWithShape="1">
          <a:blip r:embed="rId3">
            <a:alphaModFix/>
          </a:blip>
          <a:srcRect b="18243" l="0" r="0" t="745"/>
          <a:stretch/>
        </p:blipFill>
        <p:spPr>
          <a:xfrm>
            <a:off x="498675" y="0"/>
            <a:ext cx="8645326" cy="467375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4"/>
          <p:cNvSpPr/>
          <p:nvPr/>
        </p:nvSpPr>
        <p:spPr>
          <a:xfrm>
            <a:off x="4138700" y="215325"/>
            <a:ext cx="2875800" cy="1584000"/>
          </a:xfrm>
          <a:prstGeom prst="wedgeRoundRectCallout">
            <a:avLst>
              <a:gd fmla="val -81465" name="adj1"/>
              <a:gd fmla="val -54545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 personally think they should shoot them all at the border...it’ll save us HARD WORKERS billions on our taxes!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44"/>
          <p:cNvSpPr/>
          <p:nvPr/>
        </p:nvSpPr>
        <p:spPr>
          <a:xfrm>
            <a:off x="1122625" y="3383900"/>
            <a:ext cx="3515100" cy="1111200"/>
          </a:xfrm>
          <a:prstGeom prst="wedgeRoundRectCallout">
            <a:avLst>
              <a:gd fmla="val 34036" name="adj1"/>
              <a:gd fmla="val 91874" name="adj2"/>
              <a:gd fmla="val 0" name="adj3"/>
            </a:avLst>
          </a:prstGeom>
          <a:solidFill>
            <a:srgbClr val="F3F3F3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I hope they’re going out rather than coming in? GOOD RIDDANCE TO BAD RUBBISH</a:t>
            </a:r>
            <a:endParaRPr sz="1800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5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224" name="Google Shape;224;p4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225" name="Google Shape;225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5"/>
          <p:cNvPicPr preferRelativeResize="0"/>
          <p:nvPr/>
        </p:nvPicPr>
        <p:blipFill rotWithShape="1">
          <a:blip r:embed="rId9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