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423fc5bc3f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423fc5bc3f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423fc5bc3f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1423fc5bc3f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423fc5bc3f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423fc5bc3f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45445eab8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45445eab8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43423d99f0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43423d99f0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423fc5bc3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423fc5bc3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46b97ea215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46b97ea215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43423d99f0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43423d99f0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423fc5bc3f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423fc5bc3f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46b97ea21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46b97ea21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6171c852f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6171c852f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420f24ae94_0_8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420f24ae94_0_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46b97ea215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46b97ea21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46b97ea21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46b97ea21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46b97ea21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46b97ea21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423fc5bc3f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423fc5bc3f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20f24ae94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420f24ae94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420f24ae94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420f24ae94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420f24ae94_0_8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420f24ae94_0_8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420f24ae94_0_8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420f24ae94_0_8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420f24ae94_0_8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420f24ae94_0_8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420f24ae94_0_8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420f24ae94_0_8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420f24ae94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420f24ae94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420f24ae94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420f24ae94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423fc5bc3f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423fc5bc3f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43423d99f0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43423d99f0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ogo Slide" type="title">
  <p:cSld name="TITLE">
    <p:bg>
      <p:bgPr>
        <a:solidFill>
          <a:srgbClr val="FFDF41"/>
        </a:solidFill>
      </p:bgPr>
    </p:bg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96450" y="1749787"/>
            <a:ext cx="5351098" cy="1643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CUSTOM_4">
    <p:bg>
      <p:bgPr>
        <a:solidFill>
          <a:srgbClr val="398FE4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/>
          <p:nvPr/>
        </p:nvSpPr>
        <p:spPr>
          <a:xfrm rot="-5400000">
            <a:off x="2964150" y="-157075"/>
            <a:ext cx="3108300" cy="3938100"/>
          </a:xfrm>
          <a:prstGeom prst="flowChartDelay">
            <a:avLst/>
          </a:prstGeom>
          <a:solidFill>
            <a:srgbClr val="398FE4"/>
          </a:solidFill>
          <a:ln cap="flat" cmpd="sng" w="152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11"/>
          <p:cNvSpPr/>
          <p:nvPr/>
        </p:nvSpPr>
        <p:spPr>
          <a:xfrm>
            <a:off x="322425" y="993075"/>
            <a:ext cx="8520600" cy="3856200"/>
          </a:xfrm>
          <a:prstGeom prst="rect">
            <a:avLst/>
          </a:prstGeom>
          <a:solidFill>
            <a:srgbClr val="398FE4"/>
          </a:solidFill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11"/>
          <p:cNvSpPr/>
          <p:nvPr/>
        </p:nvSpPr>
        <p:spPr>
          <a:xfrm rot="-5400000">
            <a:off x="2985600" y="-83875"/>
            <a:ext cx="3056700" cy="3843300"/>
          </a:xfrm>
          <a:prstGeom prst="flowChartDelay">
            <a:avLst/>
          </a:prstGeom>
          <a:solidFill>
            <a:srgbClr val="398F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11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and Subheader">
  <p:cSld name="CUSTOM_5">
    <p:bg>
      <p:bgPr>
        <a:solidFill>
          <a:srgbClr val="398FE4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/>
          <p:nvPr/>
        </p:nvSpPr>
        <p:spPr>
          <a:xfrm rot="-5400000">
            <a:off x="2964150" y="-157075"/>
            <a:ext cx="3108300" cy="3938100"/>
          </a:xfrm>
          <a:prstGeom prst="flowChartDelay">
            <a:avLst/>
          </a:prstGeom>
          <a:solidFill>
            <a:srgbClr val="398FE4"/>
          </a:solidFill>
          <a:ln cap="flat" cmpd="sng" w="152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" name="Google Shape;44;p12"/>
          <p:cNvSpPr/>
          <p:nvPr/>
        </p:nvSpPr>
        <p:spPr>
          <a:xfrm>
            <a:off x="322425" y="993075"/>
            <a:ext cx="8520600" cy="3856200"/>
          </a:xfrm>
          <a:prstGeom prst="rect">
            <a:avLst/>
          </a:prstGeom>
          <a:solidFill>
            <a:srgbClr val="398FE4"/>
          </a:solidFill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2"/>
          <p:cNvSpPr/>
          <p:nvPr/>
        </p:nvSpPr>
        <p:spPr>
          <a:xfrm rot="-5400000">
            <a:off x="2985600" y="-83875"/>
            <a:ext cx="3056700" cy="3843300"/>
          </a:xfrm>
          <a:prstGeom prst="flowChartDelay">
            <a:avLst/>
          </a:prstGeom>
          <a:solidFill>
            <a:srgbClr val="398F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12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47" name="Google Shape;47;p12"/>
          <p:cNvSpPr txBox="1"/>
          <p:nvPr>
            <p:ph idx="2" type="title"/>
          </p:nvPr>
        </p:nvSpPr>
        <p:spPr>
          <a:xfrm>
            <a:off x="396000" y="28847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, Image">
  <p:cSld name="CUSTOM_2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/>
          <p:nvPr/>
        </p:nvSpPr>
        <p:spPr>
          <a:xfrm>
            <a:off x="5955925" y="0"/>
            <a:ext cx="3188100" cy="5143500"/>
          </a:xfrm>
          <a:prstGeom prst="rect">
            <a:avLst/>
          </a:prstGeom>
          <a:solidFill>
            <a:srgbClr val="398F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3"/>
          <p:cNvSpPr/>
          <p:nvPr/>
        </p:nvSpPr>
        <p:spPr>
          <a:xfrm>
            <a:off x="0" y="0"/>
            <a:ext cx="5955900" cy="13830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13"/>
          <p:cNvSpPr txBox="1"/>
          <p:nvPr>
            <p:ph type="title"/>
          </p:nvPr>
        </p:nvSpPr>
        <p:spPr>
          <a:xfrm>
            <a:off x="462400" y="361800"/>
            <a:ext cx="58206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52" name="Google Shape;52;p13"/>
          <p:cNvSpPr txBox="1"/>
          <p:nvPr>
            <p:ph idx="2" type="title"/>
          </p:nvPr>
        </p:nvSpPr>
        <p:spPr>
          <a:xfrm>
            <a:off x="462400" y="1657625"/>
            <a:ext cx="39384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, Image">
  <p:cSld name="CUSTOM_11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0" y="0"/>
            <a:ext cx="4644600" cy="13830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4"/>
          <p:cNvSpPr/>
          <p:nvPr/>
        </p:nvSpPr>
        <p:spPr>
          <a:xfrm>
            <a:off x="4579250" y="0"/>
            <a:ext cx="4564800" cy="5143500"/>
          </a:xfrm>
          <a:prstGeom prst="rect">
            <a:avLst/>
          </a:prstGeom>
          <a:solidFill>
            <a:srgbClr val="398F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 txBox="1"/>
          <p:nvPr>
            <p:ph type="title"/>
          </p:nvPr>
        </p:nvSpPr>
        <p:spPr>
          <a:xfrm>
            <a:off x="462400" y="361800"/>
            <a:ext cx="58206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2" type="title"/>
          </p:nvPr>
        </p:nvSpPr>
        <p:spPr>
          <a:xfrm>
            <a:off x="462400" y="1657625"/>
            <a:ext cx="39384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, Image">
  <p:cSld name="CUSTOM_10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/>
          <p:nvPr/>
        </p:nvSpPr>
        <p:spPr>
          <a:xfrm>
            <a:off x="0" y="0"/>
            <a:ext cx="4644600" cy="13830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5"/>
          <p:cNvSpPr/>
          <p:nvPr/>
        </p:nvSpPr>
        <p:spPr>
          <a:xfrm>
            <a:off x="2746100" y="0"/>
            <a:ext cx="6398100" cy="5143500"/>
          </a:xfrm>
          <a:prstGeom prst="rect">
            <a:avLst/>
          </a:prstGeom>
          <a:solidFill>
            <a:srgbClr val="398F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5"/>
          <p:cNvSpPr txBox="1"/>
          <p:nvPr>
            <p:ph type="title"/>
          </p:nvPr>
        </p:nvSpPr>
        <p:spPr>
          <a:xfrm>
            <a:off x="462400" y="361800"/>
            <a:ext cx="58206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62" name="Google Shape;62;p15"/>
          <p:cNvSpPr txBox="1"/>
          <p:nvPr>
            <p:ph idx="2" type="title"/>
          </p:nvPr>
        </p:nvSpPr>
        <p:spPr>
          <a:xfrm>
            <a:off x="462400" y="1657625"/>
            <a:ext cx="18996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Title (Top)">
  <p:cSld name="CUSTOM_3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6"/>
          <p:cNvSpPr/>
          <p:nvPr/>
        </p:nvSpPr>
        <p:spPr>
          <a:xfrm>
            <a:off x="0" y="0"/>
            <a:ext cx="9144000" cy="6546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6"/>
          <p:cNvSpPr txBox="1"/>
          <p:nvPr>
            <p:ph type="title"/>
          </p:nvPr>
        </p:nvSpPr>
        <p:spPr>
          <a:xfrm>
            <a:off x="455075" y="123150"/>
            <a:ext cx="82797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66" name="Google Shape;66;p16"/>
          <p:cNvSpPr txBox="1"/>
          <p:nvPr>
            <p:ph idx="2" type="title"/>
          </p:nvPr>
        </p:nvSpPr>
        <p:spPr>
          <a:xfrm>
            <a:off x="455075" y="1138825"/>
            <a:ext cx="39384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Title (Bottom)">
  <p:cSld name="CUSTOM_6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/>
          <p:nvPr/>
        </p:nvSpPr>
        <p:spPr>
          <a:xfrm>
            <a:off x="0" y="4488900"/>
            <a:ext cx="9144000" cy="6546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7"/>
          <p:cNvSpPr txBox="1"/>
          <p:nvPr>
            <p:ph type="title"/>
          </p:nvPr>
        </p:nvSpPr>
        <p:spPr>
          <a:xfrm>
            <a:off x="455075" y="4612050"/>
            <a:ext cx="84183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70" name="Google Shape;70;p17"/>
          <p:cNvSpPr txBox="1"/>
          <p:nvPr>
            <p:ph idx="2" type="title"/>
          </p:nvPr>
        </p:nvSpPr>
        <p:spPr>
          <a:xfrm>
            <a:off x="455075" y="555150"/>
            <a:ext cx="39384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ject Roadmap">
  <p:cSld name="CUSTOM_16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/>
          <p:nvPr/>
        </p:nvSpPr>
        <p:spPr>
          <a:xfrm flipH="1">
            <a:off x="2752800" y="1737972"/>
            <a:ext cx="1394525" cy="621850"/>
          </a:xfrm>
          <a:prstGeom prst="flowChartOffpageConnector">
            <a:avLst/>
          </a:prstGeom>
          <a:noFill/>
          <a:ln cap="flat" cmpd="sng" w="2857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3" name="Google Shape;73;p18"/>
          <p:cNvCxnSpPr/>
          <p:nvPr/>
        </p:nvCxnSpPr>
        <p:spPr>
          <a:xfrm>
            <a:off x="361800" y="4455997"/>
            <a:ext cx="8420400" cy="0"/>
          </a:xfrm>
          <a:prstGeom prst="straightConnector1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4" name="Google Shape;74;p18"/>
          <p:cNvSpPr/>
          <p:nvPr/>
        </p:nvSpPr>
        <p:spPr>
          <a:xfrm>
            <a:off x="291200" y="4406347"/>
            <a:ext cx="98100" cy="98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8"/>
          <p:cNvSpPr/>
          <p:nvPr/>
        </p:nvSpPr>
        <p:spPr>
          <a:xfrm>
            <a:off x="2389425" y="4406347"/>
            <a:ext cx="98100" cy="98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8"/>
          <p:cNvSpPr/>
          <p:nvPr/>
        </p:nvSpPr>
        <p:spPr>
          <a:xfrm>
            <a:off x="4487650" y="4406947"/>
            <a:ext cx="98100" cy="98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8"/>
          <p:cNvSpPr/>
          <p:nvPr/>
        </p:nvSpPr>
        <p:spPr>
          <a:xfrm>
            <a:off x="6585875" y="4406347"/>
            <a:ext cx="98100" cy="98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8"/>
          <p:cNvSpPr/>
          <p:nvPr/>
        </p:nvSpPr>
        <p:spPr>
          <a:xfrm>
            <a:off x="8684100" y="4406947"/>
            <a:ext cx="98100" cy="981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8"/>
          <p:cNvSpPr/>
          <p:nvPr/>
        </p:nvSpPr>
        <p:spPr>
          <a:xfrm>
            <a:off x="51600" y="3618597"/>
            <a:ext cx="1212900" cy="509700"/>
          </a:xfrm>
          <a:prstGeom prst="rect">
            <a:avLst/>
          </a:prstGeom>
          <a:solidFill>
            <a:srgbClr val="FFDF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8"/>
          <p:cNvSpPr/>
          <p:nvPr/>
        </p:nvSpPr>
        <p:spPr>
          <a:xfrm>
            <a:off x="711575" y="3041497"/>
            <a:ext cx="1383900" cy="509700"/>
          </a:xfrm>
          <a:prstGeom prst="rect">
            <a:avLst/>
          </a:prstGeom>
          <a:solidFill>
            <a:srgbClr val="F868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8"/>
          <p:cNvSpPr/>
          <p:nvPr/>
        </p:nvSpPr>
        <p:spPr>
          <a:xfrm>
            <a:off x="1804150" y="2489947"/>
            <a:ext cx="1628700" cy="509700"/>
          </a:xfrm>
          <a:prstGeom prst="rect">
            <a:avLst/>
          </a:prstGeom>
          <a:solidFill>
            <a:srgbClr val="79A83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8"/>
          <p:cNvSpPr/>
          <p:nvPr/>
        </p:nvSpPr>
        <p:spPr>
          <a:xfrm>
            <a:off x="3520150" y="2489947"/>
            <a:ext cx="1679100" cy="509700"/>
          </a:xfrm>
          <a:prstGeom prst="rect">
            <a:avLst/>
          </a:prstGeom>
          <a:solidFill>
            <a:srgbClr val="398FE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8"/>
          <p:cNvSpPr/>
          <p:nvPr/>
        </p:nvSpPr>
        <p:spPr>
          <a:xfrm flipH="1">
            <a:off x="4572000" y="1735172"/>
            <a:ext cx="1394525" cy="627450"/>
          </a:xfrm>
          <a:prstGeom prst="flowChartOffpageConnector">
            <a:avLst/>
          </a:prstGeom>
          <a:noFill/>
          <a:ln cap="flat" cmpd="sng" w="2857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8"/>
          <p:cNvSpPr/>
          <p:nvPr/>
        </p:nvSpPr>
        <p:spPr>
          <a:xfrm>
            <a:off x="5278125" y="2489947"/>
            <a:ext cx="1679100" cy="509700"/>
          </a:xfrm>
          <a:prstGeom prst="rect">
            <a:avLst/>
          </a:prstGeom>
          <a:solidFill>
            <a:srgbClr val="92358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8"/>
          <p:cNvSpPr/>
          <p:nvPr/>
        </p:nvSpPr>
        <p:spPr>
          <a:xfrm>
            <a:off x="6215675" y="3084522"/>
            <a:ext cx="1900500" cy="509700"/>
          </a:xfrm>
          <a:prstGeom prst="rect">
            <a:avLst/>
          </a:prstGeom>
          <a:solidFill>
            <a:srgbClr val="CAAF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8"/>
          <p:cNvSpPr/>
          <p:nvPr/>
        </p:nvSpPr>
        <p:spPr>
          <a:xfrm flipH="1">
            <a:off x="7497400" y="2248797"/>
            <a:ext cx="1394525" cy="627450"/>
          </a:xfrm>
          <a:prstGeom prst="flowChartOffpageConnector">
            <a:avLst/>
          </a:prstGeom>
          <a:noFill/>
          <a:ln cap="flat" cmpd="sng" w="28575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8"/>
          <p:cNvSpPr/>
          <p:nvPr/>
        </p:nvSpPr>
        <p:spPr>
          <a:xfrm>
            <a:off x="7673900" y="3646647"/>
            <a:ext cx="1212900" cy="509700"/>
          </a:xfrm>
          <a:prstGeom prst="rect">
            <a:avLst/>
          </a:prstGeom>
          <a:solidFill>
            <a:srgbClr val="FFDF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8"/>
          <p:cNvSpPr/>
          <p:nvPr/>
        </p:nvSpPr>
        <p:spPr>
          <a:xfrm>
            <a:off x="0" y="0"/>
            <a:ext cx="9144000" cy="13830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8"/>
          <p:cNvSpPr txBox="1"/>
          <p:nvPr>
            <p:ph type="title"/>
          </p:nvPr>
        </p:nvSpPr>
        <p:spPr>
          <a:xfrm>
            <a:off x="462400" y="361800"/>
            <a:ext cx="58206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90" name="Google Shape;90;p18"/>
          <p:cNvSpPr txBox="1"/>
          <p:nvPr>
            <p:ph idx="2" type="title"/>
          </p:nvPr>
        </p:nvSpPr>
        <p:spPr>
          <a:xfrm>
            <a:off x="51600" y="4644825"/>
            <a:ext cx="733500" cy="1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91" name="Google Shape;91;p18"/>
          <p:cNvSpPr txBox="1"/>
          <p:nvPr>
            <p:ph idx="3" type="title"/>
          </p:nvPr>
        </p:nvSpPr>
        <p:spPr>
          <a:xfrm>
            <a:off x="2071725" y="4644825"/>
            <a:ext cx="733500" cy="1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92" name="Google Shape;92;p18"/>
          <p:cNvSpPr txBox="1"/>
          <p:nvPr>
            <p:ph idx="4" type="title"/>
          </p:nvPr>
        </p:nvSpPr>
        <p:spPr>
          <a:xfrm>
            <a:off x="4205250" y="4644825"/>
            <a:ext cx="733500" cy="1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93" name="Google Shape;93;p18"/>
          <p:cNvSpPr txBox="1"/>
          <p:nvPr>
            <p:ph idx="5" type="title"/>
          </p:nvPr>
        </p:nvSpPr>
        <p:spPr>
          <a:xfrm>
            <a:off x="6173300" y="4644825"/>
            <a:ext cx="733500" cy="1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94" name="Google Shape;94;p18"/>
          <p:cNvSpPr txBox="1"/>
          <p:nvPr>
            <p:ph idx="6" type="title"/>
          </p:nvPr>
        </p:nvSpPr>
        <p:spPr>
          <a:xfrm>
            <a:off x="8254750" y="4644825"/>
            <a:ext cx="733500" cy="16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12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/>
        </p:txBody>
      </p:sp>
      <p:sp>
        <p:nvSpPr>
          <p:cNvPr id="95" name="Google Shape;95;p18"/>
          <p:cNvSpPr txBox="1"/>
          <p:nvPr>
            <p:ph idx="7" type="title"/>
          </p:nvPr>
        </p:nvSpPr>
        <p:spPr>
          <a:xfrm>
            <a:off x="2843613" y="1760300"/>
            <a:ext cx="12129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96" name="Google Shape;96;p18"/>
          <p:cNvSpPr txBox="1"/>
          <p:nvPr>
            <p:ph idx="8" type="title"/>
          </p:nvPr>
        </p:nvSpPr>
        <p:spPr>
          <a:xfrm>
            <a:off x="4662800" y="1760300"/>
            <a:ext cx="12129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97" name="Google Shape;97;p18"/>
          <p:cNvSpPr txBox="1"/>
          <p:nvPr>
            <p:ph idx="9" type="title"/>
          </p:nvPr>
        </p:nvSpPr>
        <p:spPr>
          <a:xfrm>
            <a:off x="7588213" y="2296725"/>
            <a:ext cx="12129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98" name="Google Shape;98;p18"/>
          <p:cNvSpPr txBox="1"/>
          <p:nvPr>
            <p:ph idx="13" type="title"/>
          </p:nvPr>
        </p:nvSpPr>
        <p:spPr>
          <a:xfrm>
            <a:off x="51588" y="3655350"/>
            <a:ext cx="12129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99" name="Google Shape;99;p18"/>
          <p:cNvSpPr txBox="1"/>
          <p:nvPr>
            <p:ph idx="14" type="title"/>
          </p:nvPr>
        </p:nvSpPr>
        <p:spPr>
          <a:xfrm>
            <a:off x="797063" y="3078250"/>
            <a:ext cx="12129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100" name="Google Shape;100;p18"/>
          <p:cNvSpPr txBox="1"/>
          <p:nvPr>
            <p:ph idx="15" type="title"/>
          </p:nvPr>
        </p:nvSpPr>
        <p:spPr>
          <a:xfrm>
            <a:off x="2009976" y="2520500"/>
            <a:ext cx="13158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101" name="Google Shape;101;p18"/>
          <p:cNvSpPr txBox="1"/>
          <p:nvPr>
            <p:ph idx="16" type="title"/>
          </p:nvPr>
        </p:nvSpPr>
        <p:spPr>
          <a:xfrm>
            <a:off x="3697590" y="2495975"/>
            <a:ext cx="13158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102" name="Google Shape;102;p18"/>
          <p:cNvSpPr txBox="1"/>
          <p:nvPr>
            <p:ph idx="17" type="title"/>
          </p:nvPr>
        </p:nvSpPr>
        <p:spPr>
          <a:xfrm>
            <a:off x="5459784" y="2505475"/>
            <a:ext cx="13158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103" name="Google Shape;103;p18"/>
          <p:cNvSpPr txBox="1"/>
          <p:nvPr>
            <p:ph idx="18" type="title"/>
          </p:nvPr>
        </p:nvSpPr>
        <p:spPr>
          <a:xfrm>
            <a:off x="6551840" y="3105050"/>
            <a:ext cx="13158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  <p:sp>
        <p:nvSpPr>
          <p:cNvPr id="104" name="Google Shape;104;p18"/>
          <p:cNvSpPr txBox="1"/>
          <p:nvPr>
            <p:ph idx="19" type="title"/>
          </p:nvPr>
        </p:nvSpPr>
        <p:spPr>
          <a:xfrm>
            <a:off x="7673888" y="3683400"/>
            <a:ext cx="1212900" cy="4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800">
                <a:latin typeface="Poppins"/>
                <a:ea typeface="Poppins"/>
                <a:cs typeface="Poppins"/>
                <a:sym typeface="Poppins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CUSTOM_12">
    <p:bg>
      <p:bgPr>
        <a:solidFill>
          <a:srgbClr val="CAAFF6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/>
          <p:nvPr/>
        </p:nvSpPr>
        <p:spPr>
          <a:xfrm rot="-5400000">
            <a:off x="2964150" y="-157075"/>
            <a:ext cx="3108300" cy="3938100"/>
          </a:xfrm>
          <a:prstGeom prst="flowChartDelay">
            <a:avLst/>
          </a:prstGeom>
          <a:solidFill>
            <a:srgbClr val="398FE4"/>
          </a:solidFill>
          <a:ln cap="flat" cmpd="sng" w="152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9"/>
          <p:cNvSpPr/>
          <p:nvPr/>
        </p:nvSpPr>
        <p:spPr>
          <a:xfrm>
            <a:off x="322425" y="993075"/>
            <a:ext cx="8520600" cy="3856200"/>
          </a:xfrm>
          <a:prstGeom prst="rect">
            <a:avLst/>
          </a:prstGeom>
          <a:solidFill>
            <a:srgbClr val="CAAFF6"/>
          </a:solidFill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9"/>
          <p:cNvSpPr/>
          <p:nvPr/>
        </p:nvSpPr>
        <p:spPr>
          <a:xfrm rot="-5400000">
            <a:off x="2985600" y="-83875"/>
            <a:ext cx="3056700" cy="3843300"/>
          </a:xfrm>
          <a:prstGeom prst="flowChartDelay">
            <a:avLst/>
          </a:prstGeom>
          <a:solidFill>
            <a:srgbClr val="CAAF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9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and Subheader">
  <p:cSld name="CUSTOM_17">
    <p:bg>
      <p:bgPr>
        <a:solidFill>
          <a:srgbClr val="CAAFF6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/>
          <p:nvPr/>
        </p:nvSpPr>
        <p:spPr>
          <a:xfrm rot="-5400000">
            <a:off x="2964150" y="-157075"/>
            <a:ext cx="3108300" cy="3938100"/>
          </a:xfrm>
          <a:prstGeom prst="flowChartDelay">
            <a:avLst/>
          </a:prstGeom>
          <a:solidFill>
            <a:srgbClr val="398FE4"/>
          </a:solidFill>
          <a:ln cap="flat" cmpd="sng" w="1524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0"/>
          <p:cNvSpPr/>
          <p:nvPr/>
        </p:nvSpPr>
        <p:spPr>
          <a:xfrm>
            <a:off x="322425" y="993075"/>
            <a:ext cx="8520600" cy="3856200"/>
          </a:xfrm>
          <a:prstGeom prst="rect">
            <a:avLst/>
          </a:prstGeom>
          <a:solidFill>
            <a:srgbClr val="CAAFF6"/>
          </a:solidFill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20"/>
          <p:cNvSpPr/>
          <p:nvPr/>
        </p:nvSpPr>
        <p:spPr>
          <a:xfrm rot="-5400000">
            <a:off x="2985600" y="-83875"/>
            <a:ext cx="3056700" cy="3843300"/>
          </a:xfrm>
          <a:prstGeom prst="flowChartDelay">
            <a:avLst/>
          </a:prstGeom>
          <a:solidFill>
            <a:srgbClr val="CAAFF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0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15" name="Google Shape;115;p20"/>
          <p:cNvSpPr txBox="1"/>
          <p:nvPr>
            <p:ph idx="2" type="title"/>
          </p:nvPr>
        </p:nvSpPr>
        <p:spPr>
          <a:xfrm>
            <a:off x="396000" y="28847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F86841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"/>
          <p:cNvSpPr/>
          <p:nvPr/>
        </p:nvSpPr>
        <p:spPr>
          <a:xfrm rot="10800000">
            <a:off x="335325" y="314775"/>
            <a:ext cx="8473350" cy="4513975"/>
          </a:xfrm>
          <a:prstGeom prst="flowChartOffpageConnector">
            <a:avLst/>
          </a:prstGeom>
          <a:noFill/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3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ppendix">
  <p:cSld name="CUSTOM_7">
    <p:bg>
      <p:bgPr>
        <a:solidFill>
          <a:srgbClr val="EAEADF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/>
          <p:nvPr/>
        </p:nvSpPr>
        <p:spPr>
          <a:xfrm rot="10800000">
            <a:off x="335325" y="314775"/>
            <a:ext cx="8473350" cy="4513975"/>
          </a:xfrm>
          <a:prstGeom prst="flowChartOffpageConnector">
            <a:avLst/>
          </a:prstGeom>
          <a:noFill/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1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CUSTOM_8_1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CUSTOM_8_2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3">
  <p:cSld name="CUSTOM_8_3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4">
  <p:cSld name="CUSTOM_8_4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and Subheader">
  <p:cSld name="ONE_COLUMN_TEXT">
    <p:bg>
      <p:bgPr>
        <a:solidFill>
          <a:srgbClr val="F86841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/>
          <p:nvPr/>
        </p:nvSpPr>
        <p:spPr>
          <a:xfrm rot="10800000">
            <a:off x="335325" y="314775"/>
            <a:ext cx="8473350" cy="4513975"/>
          </a:xfrm>
          <a:prstGeom prst="flowChartOffpageConnector">
            <a:avLst/>
          </a:prstGeom>
          <a:noFill/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" name="Google Shape;14;p4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" name="Google Shape;15;p4"/>
          <p:cNvSpPr txBox="1"/>
          <p:nvPr>
            <p:ph idx="2" type="title"/>
          </p:nvPr>
        </p:nvSpPr>
        <p:spPr>
          <a:xfrm>
            <a:off x="396000" y="28847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CUSTOM_14">
    <p:bg>
      <p:bgPr>
        <a:solidFill>
          <a:srgbClr val="79A83D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/>
          <p:nvPr/>
        </p:nvSpPr>
        <p:spPr>
          <a:xfrm rot="10800000">
            <a:off x="335325" y="314775"/>
            <a:ext cx="8473350" cy="4513975"/>
          </a:xfrm>
          <a:prstGeom prst="flowChartOffpageConnector">
            <a:avLst/>
          </a:prstGeom>
          <a:noFill/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5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an Subheader ">
  <p:cSld name="CUSTOM_13">
    <p:bg>
      <p:bgPr>
        <a:solidFill>
          <a:srgbClr val="79A83D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/>
          <p:nvPr/>
        </p:nvSpPr>
        <p:spPr>
          <a:xfrm rot="10800000">
            <a:off x="335325" y="314775"/>
            <a:ext cx="8473350" cy="4513975"/>
          </a:xfrm>
          <a:prstGeom prst="flowChartOffpageConnector">
            <a:avLst/>
          </a:prstGeom>
          <a:noFill/>
          <a:ln cap="flat" cmpd="sng" w="1143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6"/>
          <p:cNvSpPr txBox="1"/>
          <p:nvPr>
            <p:ph type="title"/>
          </p:nvPr>
        </p:nvSpPr>
        <p:spPr>
          <a:xfrm>
            <a:off x="319800" y="22751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2" name="Google Shape;22;p6"/>
          <p:cNvSpPr txBox="1"/>
          <p:nvPr>
            <p:ph idx="2" type="title"/>
          </p:nvPr>
        </p:nvSpPr>
        <p:spPr>
          <a:xfrm>
            <a:off x="396000" y="2884750"/>
            <a:ext cx="8504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MAIN_POINT">
    <p:bg>
      <p:bgPr>
        <a:solidFill>
          <a:schemeClr val="lt1"/>
        </a:solid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7"/>
          <p:cNvSpPr txBox="1"/>
          <p:nvPr>
            <p:ph type="title"/>
          </p:nvPr>
        </p:nvSpPr>
        <p:spPr>
          <a:xfrm>
            <a:off x="319800" y="2275150"/>
            <a:ext cx="39384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4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26" name="Google Shape;26;p7"/>
          <p:cNvSpPr txBox="1"/>
          <p:nvPr>
            <p:ph idx="2" type="title"/>
          </p:nvPr>
        </p:nvSpPr>
        <p:spPr>
          <a:xfrm>
            <a:off x="4958650" y="982750"/>
            <a:ext cx="3938400" cy="321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/>
          <p:nvPr/>
        </p:nvSpPr>
        <p:spPr>
          <a:xfrm>
            <a:off x="0" y="0"/>
            <a:ext cx="9144000" cy="13830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8"/>
          <p:cNvSpPr txBox="1"/>
          <p:nvPr>
            <p:ph type="title"/>
          </p:nvPr>
        </p:nvSpPr>
        <p:spPr>
          <a:xfrm>
            <a:off x="462400" y="361800"/>
            <a:ext cx="82722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30" name="Google Shape;30;p8"/>
          <p:cNvSpPr txBox="1"/>
          <p:nvPr>
            <p:ph idx="2" type="title"/>
          </p:nvPr>
        </p:nvSpPr>
        <p:spPr>
          <a:xfrm>
            <a:off x="462400" y="1657625"/>
            <a:ext cx="39384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CUSTOM_15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/>
          <p:nvPr/>
        </p:nvSpPr>
        <p:spPr>
          <a:xfrm>
            <a:off x="0" y="0"/>
            <a:ext cx="9144000" cy="1383000"/>
          </a:xfrm>
          <a:prstGeom prst="rect">
            <a:avLst/>
          </a:prstGeom>
          <a:solidFill>
            <a:srgbClr val="EAEA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9"/>
          <p:cNvSpPr txBox="1"/>
          <p:nvPr>
            <p:ph type="title"/>
          </p:nvPr>
        </p:nvSpPr>
        <p:spPr>
          <a:xfrm>
            <a:off x="462400" y="361800"/>
            <a:ext cx="8307000" cy="65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800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/>
        </p:txBody>
      </p:sp>
      <p:sp>
        <p:nvSpPr>
          <p:cNvPr id="34" name="Google Shape;34;p9"/>
          <p:cNvSpPr txBox="1"/>
          <p:nvPr>
            <p:ph idx="2" type="title"/>
          </p:nvPr>
        </p:nvSpPr>
        <p:spPr>
          <a:xfrm>
            <a:off x="462400" y="1657625"/>
            <a:ext cx="39384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8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type="title"/>
          </p:nvPr>
        </p:nvSpPr>
        <p:spPr>
          <a:xfrm>
            <a:off x="462400" y="542175"/>
            <a:ext cx="3938400" cy="30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5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fast.wistia.net/embed/iframe/fyvucrmjls" TargetMode="External"/><Relationship Id="rId4" Type="http://schemas.openxmlformats.org/officeDocument/2006/relationships/image" Target="../media/image13.jpg"/><Relationship Id="rId5" Type="http://schemas.openxmlformats.org/officeDocument/2006/relationships/hyperlink" Target="https://fast.wistia.net/embed/iframe/fyvucrmjls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26.png"/><Relationship Id="rId5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png"/><Relationship Id="rId4" Type="http://schemas.openxmlformats.org/officeDocument/2006/relationships/hyperlink" Target="http://mysteryscience.com/getting-started" TargetMode="External"/><Relationship Id="rId5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Relationship Id="rId4" Type="http://schemas.openxmlformats.org/officeDocument/2006/relationships/hyperlink" Target="https://mysteryscience.com/packs" TargetMode="External"/><Relationship Id="rId5" Type="http://schemas.openxmlformats.org/officeDocument/2006/relationships/image" Target="../media/image24.png"/><Relationship Id="rId6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/>
          <p:nvPr>
            <p:ph type="title"/>
          </p:nvPr>
        </p:nvSpPr>
        <p:spPr>
          <a:xfrm>
            <a:off x="786000" y="1695682"/>
            <a:ext cx="2570400" cy="156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You can use this slide deck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to host a 30-minute training session for teachers.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Just complete </a:t>
            </a:r>
            <a:r>
              <a:rPr b="1" lang="en" sz="1200"/>
              <a:t>2 quick steps</a:t>
            </a:r>
            <a:r>
              <a:rPr lang="en" sz="1200"/>
              <a:t> before the session. 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009" y="3395435"/>
            <a:ext cx="594360" cy="59436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6"/>
          <p:cNvSpPr txBox="1"/>
          <p:nvPr>
            <p:ph type="title"/>
          </p:nvPr>
        </p:nvSpPr>
        <p:spPr>
          <a:xfrm>
            <a:off x="786000" y="822960"/>
            <a:ext cx="22860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Poppins Black"/>
                <a:ea typeface="Poppins Black"/>
                <a:cs typeface="Poppins Black"/>
                <a:sym typeface="Poppins Black"/>
              </a:rPr>
              <a:t>Hi there,</a:t>
            </a:r>
            <a:endParaRPr sz="28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AFF6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5"/>
          <p:cNvPicPr preferRelativeResize="0"/>
          <p:nvPr/>
        </p:nvPicPr>
        <p:blipFill rotWithShape="1">
          <a:blip r:embed="rId4">
            <a:alphaModFix/>
          </a:blip>
          <a:srcRect b="30433" l="0" r="0" t="131"/>
          <a:stretch/>
        </p:blipFill>
        <p:spPr>
          <a:xfrm>
            <a:off x="1453612" y="2180322"/>
            <a:ext cx="6236775" cy="138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999999">
                <a:alpha val="50000"/>
              </a:srgbClr>
            </a:outerShdw>
          </a:effectLst>
        </p:spPr>
      </p:pic>
      <p:sp>
        <p:nvSpPr>
          <p:cNvPr id="204" name="Google Shape;204;p35"/>
          <p:cNvSpPr txBox="1"/>
          <p:nvPr/>
        </p:nvSpPr>
        <p:spPr>
          <a:xfrm>
            <a:off x="1928700" y="915525"/>
            <a:ext cx="5286600" cy="12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Hands-on science </a:t>
            </a:r>
            <a:endParaRPr sz="24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made easy</a:t>
            </a:r>
            <a:endParaRPr sz="2400">
              <a:solidFill>
                <a:schemeClr val="dk1"/>
              </a:solidFill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5" name="Google Shape;205;p35"/>
          <p:cNvGrpSpPr/>
          <p:nvPr/>
        </p:nvGrpSpPr>
        <p:grpSpPr>
          <a:xfrm>
            <a:off x="1448963" y="3632072"/>
            <a:ext cx="6246075" cy="581700"/>
            <a:chOff x="1277750" y="3632072"/>
            <a:chExt cx="6246075" cy="581700"/>
          </a:xfrm>
        </p:grpSpPr>
        <p:sp>
          <p:nvSpPr>
            <p:cNvPr id="206" name="Google Shape;206;p35"/>
            <p:cNvSpPr txBox="1"/>
            <p:nvPr/>
          </p:nvSpPr>
          <p:spPr>
            <a:xfrm>
              <a:off x="3433725" y="3632072"/>
              <a:ext cx="1945800" cy="5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Poppins ExtraBold"/>
                  <a:ea typeface="Poppins ExtraBold"/>
                  <a:cs typeface="Poppins ExtraBold"/>
                  <a:sym typeface="Poppins ExtraBold"/>
                </a:rPr>
                <a:t>E</a:t>
              </a: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asy-prep </a:t>
              </a:r>
              <a:endParaRPr b="1" sz="1200"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hands-on activities</a:t>
              </a:r>
              <a:endParaRPr b="1"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7" name="Google Shape;207;p35"/>
            <p:cNvSpPr txBox="1"/>
            <p:nvPr/>
          </p:nvSpPr>
          <p:spPr>
            <a:xfrm>
              <a:off x="1277750" y="3632072"/>
              <a:ext cx="1917600" cy="5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Engaging, interactive lessons kids love</a:t>
              </a:r>
              <a:endParaRPr b="1"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208" name="Google Shape;208;p35"/>
            <p:cNvSpPr txBox="1"/>
            <p:nvPr/>
          </p:nvSpPr>
          <p:spPr>
            <a:xfrm>
              <a:off x="5578025" y="3632072"/>
              <a:ext cx="1945800" cy="58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Standards-aligned science units</a:t>
              </a:r>
              <a:endParaRPr b="1"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AFF6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6"/>
          <p:cNvSpPr txBox="1"/>
          <p:nvPr>
            <p:ph type="title"/>
          </p:nvPr>
        </p:nvSpPr>
        <p:spPr>
          <a:xfrm>
            <a:off x="634125" y="620525"/>
            <a:ext cx="2798100" cy="355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Black"/>
                <a:ea typeface="Poppins Black"/>
                <a:cs typeface="Poppins Black"/>
                <a:sym typeface="Poppins Black"/>
              </a:rPr>
              <a:t>Science </a:t>
            </a:r>
            <a:r>
              <a:rPr lang="en" sz="2400">
                <a:latin typeface="Poppins Black"/>
                <a:ea typeface="Poppins Black"/>
                <a:cs typeface="Poppins Black"/>
                <a:sym typeface="Poppins Black"/>
              </a:rPr>
              <a:t>units</a:t>
            </a:r>
            <a:endParaRPr sz="24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4-6 units per grade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Each unit has 3-8 lessons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 sz="1200"/>
              <a:t>Standards-aligned</a:t>
            </a:r>
            <a:endParaRPr sz="1200"/>
          </a:p>
        </p:txBody>
      </p:sp>
      <p:pic>
        <p:nvPicPr>
          <p:cNvPr id="215" name="Google Shape;215;p36"/>
          <p:cNvPicPr preferRelativeResize="0"/>
          <p:nvPr/>
        </p:nvPicPr>
        <p:blipFill rotWithShape="1">
          <a:blip r:embed="rId4">
            <a:alphaModFix/>
          </a:blip>
          <a:srcRect b="13374" l="0" r="0" t="0"/>
          <a:stretch/>
        </p:blipFill>
        <p:spPr>
          <a:xfrm>
            <a:off x="4009725" y="874975"/>
            <a:ext cx="5134275" cy="426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AFF6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2825" y="818151"/>
            <a:ext cx="5151176" cy="43253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999999">
                <a:alpha val="50000"/>
              </a:srgbClr>
            </a:outerShdw>
          </a:effectLst>
        </p:spPr>
      </p:pic>
      <p:sp>
        <p:nvSpPr>
          <p:cNvPr id="222" name="Google Shape;222;p37"/>
          <p:cNvSpPr txBox="1"/>
          <p:nvPr>
            <p:ph type="title"/>
          </p:nvPr>
        </p:nvSpPr>
        <p:spPr>
          <a:xfrm>
            <a:off x="634125" y="620525"/>
            <a:ext cx="2798100" cy="21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Black"/>
                <a:ea typeface="Poppins Black"/>
                <a:cs typeface="Poppins Black"/>
                <a:sym typeface="Poppins Black"/>
              </a:rPr>
              <a:t>Lessons</a:t>
            </a:r>
            <a:endParaRPr sz="24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Take 45-60 min to teach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Video exploration &amp; discussion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Hands-on activities with step-by-step video instructions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 sz="1200"/>
              <a:t>Simple supplies for easy prep</a:t>
            </a:r>
            <a:endParaRPr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AFF6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8"/>
          <p:cNvSpPr txBox="1"/>
          <p:nvPr>
            <p:ph type="title"/>
          </p:nvPr>
        </p:nvSpPr>
        <p:spPr>
          <a:xfrm>
            <a:off x="634125" y="620525"/>
            <a:ext cx="2798100" cy="26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Black"/>
                <a:ea typeface="Poppins Black"/>
                <a:cs typeface="Poppins Black"/>
                <a:sym typeface="Poppins Black"/>
              </a:rPr>
              <a:t>Mini-lessons</a:t>
            </a:r>
            <a:endParaRPr sz="24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5-10 minutes long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Discussion questions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New mini-lesson each week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 sz="1200"/>
              <a:t>Over 150 lessons in the archive</a:t>
            </a:r>
            <a:endParaRPr sz="1200"/>
          </a:p>
        </p:txBody>
      </p:sp>
      <p:pic>
        <p:nvPicPr>
          <p:cNvPr id="229" name="Google Shape;229;p38"/>
          <p:cNvPicPr preferRelativeResize="0"/>
          <p:nvPr/>
        </p:nvPicPr>
        <p:blipFill rotWithShape="1">
          <a:blip r:embed="rId4">
            <a:alphaModFix/>
          </a:blip>
          <a:srcRect b="47772" l="0" r="0" t="0"/>
          <a:stretch/>
        </p:blipFill>
        <p:spPr>
          <a:xfrm>
            <a:off x="3995925" y="906550"/>
            <a:ext cx="5148077" cy="423694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999999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 txBox="1"/>
          <p:nvPr>
            <p:ph type="title"/>
          </p:nvPr>
        </p:nvSpPr>
        <p:spPr>
          <a:xfrm>
            <a:off x="727075" y="849590"/>
            <a:ext cx="3623100" cy="16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</a:rPr>
              <a:t>How do I get </a:t>
            </a:r>
            <a:r>
              <a:rPr b="1" lang="en" sz="3200">
                <a:solidFill>
                  <a:srgbClr val="FFFFFF"/>
                </a:solidFill>
              </a:rPr>
              <a:t>started</a:t>
            </a:r>
            <a:r>
              <a:rPr b="1" lang="en" sz="3200">
                <a:solidFill>
                  <a:srgbClr val="FFFFFF"/>
                </a:solidFill>
              </a:rPr>
              <a:t>?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 txBox="1"/>
          <p:nvPr/>
        </p:nvSpPr>
        <p:spPr>
          <a:xfrm>
            <a:off x="2051850" y="2085201"/>
            <a:ext cx="5040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 quick tour…</a:t>
            </a:r>
            <a:endParaRPr sz="3200">
              <a:solidFill>
                <a:schemeClr val="lt1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100" y="164550"/>
            <a:ext cx="8289799" cy="455940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5" name="Google Shape;245;p41"/>
          <p:cNvSpPr txBox="1"/>
          <p:nvPr/>
        </p:nvSpPr>
        <p:spPr>
          <a:xfrm>
            <a:off x="20725" y="41450"/>
            <a:ext cx="167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41"/>
          <p:cNvSpPr txBox="1"/>
          <p:nvPr/>
        </p:nvSpPr>
        <p:spPr>
          <a:xfrm>
            <a:off x="2006250" y="4789500"/>
            <a:ext cx="5131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Trouble viewing this video? </a:t>
            </a:r>
            <a:r>
              <a:rPr b="1" i="1" lang="en" sz="1100" u="sng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Watch it here</a:t>
            </a:r>
            <a:endParaRPr b="1" i="1" sz="1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2"/>
          <p:cNvSpPr txBox="1"/>
          <p:nvPr>
            <p:ph type="title"/>
          </p:nvPr>
        </p:nvSpPr>
        <p:spPr>
          <a:xfrm>
            <a:off x="1766700" y="777250"/>
            <a:ext cx="5610600" cy="16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</a:rPr>
              <a:t>Don’t miss these Mystery Science features…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F4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2725" y="2468725"/>
            <a:ext cx="2926080" cy="209128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999999">
                <a:alpha val="50000"/>
              </a:srgbClr>
            </a:outerShdw>
          </a:effectLst>
        </p:spPr>
      </p:pic>
      <p:pic>
        <p:nvPicPr>
          <p:cNvPr id="258" name="Google Shape;25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1288" y="1029875"/>
            <a:ext cx="2573122" cy="256032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666666">
                <a:alpha val="50000"/>
              </a:srgbClr>
            </a:outerShdw>
          </a:effectLst>
        </p:spPr>
      </p:pic>
      <p:sp>
        <p:nvSpPr>
          <p:cNvPr id="259" name="Google Shape;259;p43"/>
          <p:cNvSpPr txBox="1"/>
          <p:nvPr>
            <p:ph type="title"/>
          </p:nvPr>
        </p:nvSpPr>
        <p:spPr>
          <a:xfrm>
            <a:off x="634125" y="620525"/>
            <a:ext cx="3258600" cy="26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Black"/>
                <a:ea typeface="Poppins Black"/>
                <a:cs typeface="Poppins Black"/>
                <a:sym typeface="Poppins Black"/>
              </a:rPr>
              <a:t>Spanish  Resources</a:t>
            </a:r>
            <a:endParaRPr sz="24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Spanish narration for every lesson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Spanish versions of printable and digital worksheets &amp; assessments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Char char="●"/>
            </a:pPr>
            <a:r>
              <a:rPr lang="en" sz="1200"/>
              <a:t>Spanish transcripts of each lesson</a:t>
            </a:r>
            <a:endParaRPr sz="1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6841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7025" y="2278300"/>
            <a:ext cx="2094100" cy="250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7500" y="1156225"/>
            <a:ext cx="3046775" cy="22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4"/>
          <p:cNvSpPr txBox="1"/>
          <p:nvPr>
            <p:ph type="title"/>
          </p:nvPr>
        </p:nvSpPr>
        <p:spPr>
          <a:xfrm>
            <a:off x="634125" y="620525"/>
            <a:ext cx="4135800" cy="5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oppins Black"/>
                <a:ea typeface="Poppins Black"/>
                <a:cs typeface="Poppins Black"/>
                <a:sym typeface="Poppins Black"/>
              </a:rPr>
              <a:t>Vocabulary Resources</a:t>
            </a:r>
            <a:endParaRPr sz="1200">
              <a:solidFill>
                <a:schemeClr val="dk1"/>
              </a:solidFill>
            </a:endParaRPr>
          </a:p>
          <a:p>
            <a:pPr indent="0" lvl="0" marL="18288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400">
              <a:latin typeface="Poppins Black"/>
              <a:ea typeface="Poppins Black"/>
              <a:cs typeface="Poppins Black"/>
              <a:sym typeface="Poppins Black"/>
            </a:endParaRPr>
          </a:p>
        </p:txBody>
      </p:sp>
      <p:sp>
        <p:nvSpPr>
          <p:cNvPr id="268" name="Google Shape;268;p44"/>
          <p:cNvSpPr txBox="1"/>
          <p:nvPr>
            <p:ph type="title"/>
          </p:nvPr>
        </p:nvSpPr>
        <p:spPr>
          <a:xfrm>
            <a:off x="632742" y="1222199"/>
            <a:ext cx="3258600" cy="152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764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Visual slideshows with images and videos pulled directly from the lesson</a:t>
            </a:r>
            <a:endParaRPr sz="1200"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Teacher printouts with terms and definitions</a:t>
            </a:r>
            <a:endParaRPr sz="1200"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Available in English and Spanish!</a:t>
            </a:r>
            <a:endParaRPr sz="1200">
              <a:solidFill>
                <a:schemeClr val="dk1"/>
              </a:solidFill>
            </a:endParaRPr>
          </a:p>
          <a:p>
            <a:pPr indent="0" lvl="0" marL="18288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2400">
              <a:latin typeface="Poppins Black"/>
              <a:ea typeface="Poppins Black"/>
              <a:cs typeface="Poppins Black"/>
              <a:sym typeface="Poppins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/>
          <p:nvPr>
            <p:ph type="title"/>
          </p:nvPr>
        </p:nvSpPr>
        <p:spPr>
          <a:xfrm>
            <a:off x="786000" y="822960"/>
            <a:ext cx="44808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Poppins Black"/>
                <a:ea typeface="Poppins Black"/>
                <a:cs typeface="Poppins Black"/>
                <a:sym typeface="Poppins Black"/>
              </a:rPr>
              <a:t>Before the training</a:t>
            </a:r>
            <a:endParaRPr sz="28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7"/>
          <p:cNvSpPr txBox="1"/>
          <p:nvPr>
            <p:ph type="title"/>
          </p:nvPr>
        </p:nvSpPr>
        <p:spPr>
          <a:xfrm>
            <a:off x="1335100" y="1731850"/>
            <a:ext cx="55116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76200" lvl="0" marL="1828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AutoNum type="arabicPeriod"/>
            </a:pPr>
            <a:r>
              <a:rPr lang="en">
                <a:solidFill>
                  <a:schemeClr val="dk1"/>
                </a:solidFill>
              </a:rPr>
              <a:t>  </a:t>
            </a:r>
            <a:r>
              <a:rPr lang="en" sz="1200">
                <a:solidFill>
                  <a:schemeClr val="dk1"/>
                </a:solidFill>
              </a:rPr>
              <a:t>Get your school’s </a:t>
            </a:r>
            <a:r>
              <a:rPr b="1" lang="en" sz="1200">
                <a:solidFill>
                  <a:schemeClr val="dk1"/>
                </a:solidFill>
              </a:rPr>
              <a:t>join link</a:t>
            </a:r>
            <a:r>
              <a:rPr lang="en" sz="1200">
                <a:solidFill>
                  <a:schemeClr val="dk1"/>
                </a:solidFill>
              </a:rPr>
              <a:t> to share with teachers.</a:t>
            </a:r>
            <a:endParaRPr sz="1200"/>
          </a:p>
          <a:p>
            <a:pPr indent="0" lvl="0" marL="13716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13716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1518" y="1668393"/>
            <a:ext cx="548640" cy="5486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27"/>
          <p:cNvGrpSpPr/>
          <p:nvPr/>
        </p:nvGrpSpPr>
        <p:grpSpPr>
          <a:xfrm>
            <a:off x="1715456" y="2343924"/>
            <a:ext cx="5059953" cy="2110637"/>
            <a:chOff x="5647674" y="1637973"/>
            <a:chExt cx="3131353" cy="976649"/>
          </a:xfrm>
        </p:grpSpPr>
        <p:sp>
          <p:nvSpPr>
            <p:cNvPr id="139" name="Google Shape;139;p27"/>
            <p:cNvSpPr/>
            <p:nvPr/>
          </p:nvSpPr>
          <p:spPr>
            <a:xfrm>
              <a:off x="5744227" y="1785723"/>
              <a:ext cx="3034800" cy="828900"/>
            </a:xfrm>
            <a:prstGeom prst="rect">
              <a:avLst/>
            </a:prstGeom>
            <a:solidFill>
              <a:srgbClr val="398FE4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7"/>
            <p:cNvSpPr/>
            <p:nvPr/>
          </p:nvSpPr>
          <p:spPr>
            <a:xfrm>
              <a:off x="5647674" y="1637973"/>
              <a:ext cx="3011100" cy="881700"/>
            </a:xfrm>
            <a:prstGeom prst="rect">
              <a:avLst/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7"/>
            <p:cNvSpPr txBox="1"/>
            <p:nvPr/>
          </p:nvSpPr>
          <p:spPr>
            <a:xfrm>
              <a:off x="5744227" y="1723023"/>
              <a:ext cx="2803800" cy="73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100">
                  <a:solidFill>
                    <a:srgbClr val="222222"/>
                  </a:solidFill>
                  <a:latin typeface="Poppins"/>
                  <a:ea typeface="Poppins"/>
                  <a:cs typeface="Poppins"/>
                  <a:sym typeface="Poppins"/>
                </a:rPr>
                <a:t>What is a join link? This custom link allows teachers to instantly join your school’s Mystery Science account.</a:t>
              </a:r>
              <a:endParaRPr i="1" sz="11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1" sz="11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100">
                  <a:solidFill>
                    <a:srgbClr val="222222"/>
                  </a:solidFill>
                  <a:latin typeface="Poppins"/>
                  <a:ea typeface="Poppins"/>
                  <a:cs typeface="Poppins"/>
                  <a:sym typeface="Poppins"/>
                </a:rPr>
                <a:t>Don’t have the link</a:t>
              </a:r>
              <a:r>
                <a:rPr i="1" lang="en" sz="1100">
                  <a:solidFill>
                    <a:srgbClr val="222222"/>
                  </a:solidFill>
                  <a:latin typeface="Poppins"/>
                  <a:ea typeface="Poppins"/>
                  <a:cs typeface="Poppins"/>
                  <a:sym typeface="Poppins"/>
                </a:rPr>
                <a:t>? No problem! Ask your administrator for your school or district’s join link, or simply head over to mysteryscience.com to make an account.</a:t>
              </a:r>
              <a:endParaRPr i="1" sz="11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142" name="Google Shape;14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9A83D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5"/>
          <p:cNvPicPr preferRelativeResize="0"/>
          <p:nvPr/>
        </p:nvPicPr>
        <p:blipFill rotWithShape="1">
          <a:blip r:embed="rId4">
            <a:alphaModFix/>
          </a:blip>
          <a:srcRect b="-7719" l="0" r="0" t="7720"/>
          <a:stretch/>
        </p:blipFill>
        <p:spPr>
          <a:xfrm>
            <a:off x="4362025" y="842350"/>
            <a:ext cx="4063174" cy="46353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275" name="Google Shape;27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01843" y="1365168"/>
            <a:ext cx="64660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45"/>
          <p:cNvSpPr txBox="1"/>
          <p:nvPr>
            <p:ph type="title"/>
          </p:nvPr>
        </p:nvSpPr>
        <p:spPr>
          <a:xfrm>
            <a:off x="634125" y="620525"/>
            <a:ext cx="3258600" cy="23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Black"/>
                <a:ea typeface="Poppins Black"/>
                <a:cs typeface="Poppins Black"/>
                <a:sym typeface="Poppins Black"/>
              </a:rPr>
              <a:t>Anchor Layer</a:t>
            </a:r>
            <a:endParaRPr sz="24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Adds 2 lessons to each unit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60-90 minutes per lesson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Starts with an Anchor Phenomenon</a:t>
            </a:r>
            <a:endParaRPr sz="1200"/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Project-based performance task</a:t>
            </a:r>
            <a:endParaRPr sz="1200"/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AFF6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46"/>
          <p:cNvSpPr txBox="1"/>
          <p:nvPr>
            <p:ph type="title"/>
          </p:nvPr>
        </p:nvSpPr>
        <p:spPr>
          <a:xfrm>
            <a:off x="634125" y="620525"/>
            <a:ext cx="3804300" cy="27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Black"/>
                <a:ea typeface="Poppins Black"/>
                <a:cs typeface="Poppins Black"/>
                <a:sym typeface="Poppins Black"/>
              </a:rPr>
              <a:t>Teacher Tools</a:t>
            </a:r>
            <a:endParaRPr sz="24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Char char="●"/>
            </a:pPr>
            <a:r>
              <a:rPr lang="en" sz="1200">
                <a:solidFill>
                  <a:schemeClr val="dk1"/>
                </a:solidFill>
              </a:rPr>
              <a:t>State-specific Standards Alignment Guides</a:t>
            </a:r>
            <a:endParaRPr sz="1200"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Fully editable Pacing Guides</a:t>
            </a:r>
            <a:endParaRPr sz="1200"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Supply calculator</a:t>
            </a:r>
            <a:endParaRPr sz="1200"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Printable student booklets</a:t>
            </a:r>
            <a:endParaRPr sz="1200"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Find all this and more at: </a:t>
            </a:r>
            <a:r>
              <a:rPr lang="en" sz="1200" u="sng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mysteryscience.com/getting-started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283" name="Google Shape;283;p46"/>
          <p:cNvPicPr preferRelativeResize="0"/>
          <p:nvPr/>
        </p:nvPicPr>
        <p:blipFill rotWithShape="1">
          <a:blip r:embed="rId5">
            <a:alphaModFix/>
          </a:blip>
          <a:srcRect b="5024" l="0" r="0" t="0"/>
          <a:stretch/>
        </p:blipFill>
        <p:spPr>
          <a:xfrm>
            <a:off x="4290700" y="1309150"/>
            <a:ext cx="4751852" cy="383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98FE4"/>
        </a:solidFill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47"/>
          <p:cNvSpPr txBox="1"/>
          <p:nvPr>
            <p:ph type="title"/>
          </p:nvPr>
        </p:nvSpPr>
        <p:spPr>
          <a:xfrm>
            <a:off x="634125" y="620525"/>
            <a:ext cx="2802900" cy="215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Black"/>
                <a:ea typeface="Poppins Black"/>
                <a:cs typeface="Poppins Black"/>
                <a:sym typeface="Poppins Black"/>
              </a:rPr>
              <a:t>Mystery Packs</a:t>
            </a:r>
            <a:endParaRPr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Supply</a:t>
            </a:r>
            <a:r>
              <a:rPr lang="en" sz="1200">
                <a:solidFill>
                  <a:schemeClr val="dk1"/>
                </a:solidFill>
              </a:rPr>
              <a:t> kits for Mystery Science hands-on activities</a:t>
            </a:r>
            <a:endParaRPr sz="1200"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Neatly organized by unit &amp; lesson - save time on prep!</a:t>
            </a:r>
            <a:endParaRPr sz="1200">
              <a:solidFill>
                <a:schemeClr val="dk1"/>
              </a:solidFill>
            </a:endParaRPr>
          </a:p>
          <a:p>
            <a:pPr indent="-167640" lvl="0" marL="18288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Learn more about packs here: </a:t>
            </a:r>
            <a:r>
              <a:rPr lang="en" sz="1000" u="sng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https://mysteryscience.com/packs</a:t>
            </a:r>
            <a:endParaRPr sz="1000">
              <a:solidFill>
                <a:schemeClr val="dk1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pic>
        <p:nvPicPr>
          <p:cNvPr id="290" name="Google Shape;29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3350" y="441612"/>
            <a:ext cx="2997638" cy="3579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87325" y="2168175"/>
            <a:ext cx="2260001" cy="245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8"/>
          <p:cNvSpPr txBox="1"/>
          <p:nvPr>
            <p:ph type="title"/>
          </p:nvPr>
        </p:nvSpPr>
        <p:spPr>
          <a:xfrm>
            <a:off x="1220025" y="991500"/>
            <a:ext cx="3413700" cy="16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FFFF"/>
                </a:solidFill>
              </a:rPr>
              <a:t>Ready to explore on your own?</a:t>
            </a:r>
            <a:endParaRPr b="1"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AFF6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9"/>
          <p:cNvSpPr txBox="1"/>
          <p:nvPr/>
        </p:nvSpPr>
        <p:spPr>
          <a:xfrm>
            <a:off x="1370400" y="193775"/>
            <a:ext cx="6403200" cy="9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Let’s wrap up with a scavenger hunt!</a:t>
            </a:r>
            <a:endParaRPr b="1"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02" name="Google Shape;302;p49"/>
          <p:cNvSpPr/>
          <p:nvPr/>
        </p:nvSpPr>
        <p:spPr>
          <a:xfrm>
            <a:off x="7397125" y="0"/>
            <a:ext cx="132900" cy="118200"/>
          </a:xfrm>
          <a:prstGeom prst="ellipse">
            <a:avLst/>
          </a:prstGeom>
          <a:solidFill>
            <a:srgbClr val="685BC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3" name="Google Shape;303;p49"/>
          <p:cNvPicPr preferRelativeResize="0"/>
          <p:nvPr/>
        </p:nvPicPr>
        <p:blipFill rotWithShape="1">
          <a:blip r:embed="rId3">
            <a:alphaModFix/>
          </a:blip>
          <a:srcRect b="29" l="0" r="0" t="29"/>
          <a:stretch/>
        </p:blipFill>
        <p:spPr>
          <a:xfrm>
            <a:off x="1463812" y="1077883"/>
            <a:ext cx="6216376" cy="3728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AEADF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0"/>
          <p:cNvSpPr txBox="1"/>
          <p:nvPr/>
        </p:nvSpPr>
        <p:spPr>
          <a:xfrm>
            <a:off x="1370400" y="199500"/>
            <a:ext cx="6403200" cy="4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See if you can…</a:t>
            </a:r>
            <a:endParaRPr b="1" sz="24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09" name="Google Shape;309;p50"/>
          <p:cNvGrpSpPr/>
          <p:nvPr/>
        </p:nvGrpSpPr>
        <p:grpSpPr>
          <a:xfrm>
            <a:off x="697130" y="895799"/>
            <a:ext cx="3638620" cy="4072476"/>
            <a:chOff x="697130" y="895799"/>
            <a:chExt cx="3638620" cy="4072476"/>
          </a:xfrm>
        </p:grpSpPr>
        <p:grpSp>
          <p:nvGrpSpPr>
            <p:cNvPr id="310" name="Google Shape;310;p50"/>
            <p:cNvGrpSpPr/>
            <p:nvPr/>
          </p:nvGrpSpPr>
          <p:grpSpPr>
            <a:xfrm>
              <a:off x="697130" y="1666614"/>
              <a:ext cx="3275663" cy="344400"/>
              <a:chOff x="692513" y="1146699"/>
              <a:chExt cx="3275663" cy="344400"/>
            </a:xfrm>
          </p:grpSpPr>
          <p:sp>
            <p:nvSpPr>
              <p:cNvPr id="311" name="Google Shape;311;p50"/>
              <p:cNvSpPr/>
              <p:nvPr/>
            </p:nvSpPr>
            <p:spPr>
              <a:xfrm>
                <a:off x="692513" y="1235598"/>
                <a:ext cx="186000" cy="166500"/>
              </a:xfrm>
              <a:prstGeom prst="rect">
                <a:avLst/>
              </a:prstGeom>
              <a:solidFill>
                <a:srgbClr val="FFFFFF">
                  <a:alpha val="53070"/>
                </a:srgbClr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50"/>
              <p:cNvSpPr txBox="1"/>
              <p:nvPr/>
            </p:nvSpPr>
            <p:spPr>
              <a:xfrm>
                <a:off x="996375" y="1146699"/>
                <a:ext cx="2971800" cy="34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latin typeface="Poppins"/>
                    <a:ea typeface="Poppins"/>
                    <a:cs typeface="Poppins"/>
                    <a:sym typeface="Poppins"/>
                  </a:rPr>
                  <a:t>Find a </a:t>
                </a:r>
                <a:r>
                  <a:rPr b="1" lang="en" sz="1200">
                    <a:latin typeface="Poppins"/>
                    <a:ea typeface="Poppins"/>
                    <a:cs typeface="Poppins"/>
                    <a:sym typeface="Poppins"/>
                  </a:rPr>
                  <a:t>Mini-lesson</a:t>
                </a:r>
                <a:endParaRPr b="1" sz="1200"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313" name="Google Shape;313;p50"/>
            <p:cNvGrpSpPr/>
            <p:nvPr/>
          </p:nvGrpSpPr>
          <p:grpSpPr>
            <a:xfrm>
              <a:off x="697130" y="2234029"/>
              <a:ext cx="2972970" cy="586500"/>
              <a:chOff x="643213" y="2281580"/>
              <a:chExt cx="2972970" cy="586500"/>
            </a:xfrm>
          </p:grpSpPr>
          <p:sp>
            <p:nvSpPr>
              <p:cNvPr id="314" name="Google Shape;314;p50"/>
              <p:cNvSpPr/>
              <p:nvPr/>
            </p:nvSpPr>
            <p:spPr>
              <a:xfrm>
                <a:off x="643213" y="2491570"/>
                <a:ext cx="186000" cy="166500"/>
              </a:xfrm>
              <a:prstGeom prst="rect">
                <a:avLst/>
              </a:prstGeom>
              <a:solidFill>
                <a:srgbClr val="FFFFFF">
                  <a:alpha val="53070"/>
                </a:srgbClr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50"/>
              <p:cNvSpPr txBox="1"/>
              <p:nvPr/>
            </p:nvSpPr>
            <p:spPr>
              <a:xfrm>
                <a:off x="947083" y="2281580"/>
                <a:ext cx="2669100" cy="58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en" sz="1200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Find the </a:t>
                </a:r>
                <a:r>
                  <a:rPr b="1" lang="en" sz="1200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Student Link </a:t>
                </a:r>
                <a:r>
                  <a:rPr lang="en" sz="1200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for sharing a mini-lesson with students</a:t>
                </a:r>
                <a:endParaRPr sz="1200"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316" name="Google Shape;316;p50"/>
            <p:cNvGrpSpPr/>
            <p:nvPr/>
          </p:nvGrpSpPr>
          <p:grpSpPr>
            <a:xfrm>
              <a:off x="697130" y="895799"/>
              <a:ext cx="3638620" cy="547800"/>
              <a:chOff x="39363" y="-1479196"/>
              <a:chExt cx="3638620" cy="547800"/>
            </a:xfrm>
          </p:grpSpPr>
          <p:sp>
            <p:nvSpPr>
              <p:cNvPr id="317" name="Google Shape;317;p50"/>
              <p:cNvSpPr/>
              <p:nvPr/>
            </p:nvSpPr>
            <p:spPr>
              <a:xfrm>
                <a:off x="39363" y="-1288546"/>
                <a:ext cx="186000" cy="166500"/>
              </a:xfrm>
              <a:prstGeom prst="rect">
                <a:avLst/>
              </a:prstGeom>
              <a:solidFill>
                <a:srgbClr val="FFFFFF">
                  <a:alpha val="53070"/>
                </a:srgbClr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" name="Google Shape;318;p50"/>
              <p:cNvSpPr txBox="1"/>
              <p:nvPr/>
            </p:nvSpPr>
            <p:spPr>
              <a:xfrm>
                <a:off x="386083" y="-1479196"/>
                <a:ext cx="3291900" cy="54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latin typeface="Poppins"/>
                    <a:ea typeface="Poppins"/>
                    <a:cs typeface="Poppins"/>
                    <a:sym typeface="Poppins"/>
                  </a:rPr>
                  <a:t>Change your </a:t>
                </a:r>
                <a:r>
                  <a:rPr b="1" lang="en" sz="1200">
                    <a:latin typeface="Poppins"/>
                    <a:ea typeface="Poppins"/>
                    <a:cs typeface="Poppins"/>
                    <a:sym typeface="Poppins"/>
                  </a:rPr>
                  <a:t>grade level</a:t>
                </a:r>
                <a:r>
                  <a:rPr lang="en" sz="1200">
                    <a:latin typeface="Poppins"/>
                    <a:ea typeface="Poppins"/>
                    <a:cs typeface="Poppins"/>
                    <a:sym typeface="Poppins"/>
                  </a:rPr>
                  <a:t> on the homepage (hint: top of the page)</a:t>
                </a:r>
                <a:endParaRPr sz="1200"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319" name="Google Shape;319;p50"/>
            <p:cNvGrpSpPr/>
            <p:nvPr/>
          </p:nvGrpSpPr>
          <p:grpSpPr>
            <a:xfrm>
              <a:off x="697130" y="3043545"/>
              <a:ext cx="3275663" cy="344400"/>
              <a:chOff x="692513" y="1146686"/>
              <a:chExt cx="3275663" cy="344400"/>
            </a:xfrm>
          </p:grpSpPr>
          <p:sp>
            <p:nvSpPr>
              <p:cNvPr id="320" name="Google Shape;320;p50"/>
              <p:cNvSpPr/>
              <p:nvPr/>
            </p:nvSpPr>
            <p:spPr>
              <a:xfrm>
                <a:off x="692513" y="1235598"/>
                <a:ext cx="186000" cy="166500"/>
              </a:xfrm>
              <a:prstGeom prst="rect">
                <a:avLst/>
              </a:prstGeom>
              <a:solidFill>
                <a:srgbClr val="FFFFFF">
                  <a:alpha val="53070"/>
                </a:srgbClr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1" name="Google Shape;321;p50"/>
              <p:cNvSpPr txBox="1"/>
              <p:nvPr/>
            </p:nvSpPr>
            <p:spPr>
              <a:xfrm>
                <a:off x="996375" y="1146686"/>
                <a:ext cx="2971800" cy="34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latin typeface="Poppins"/>
                    <a:ea typeface="Poppins"/>
                    <a:cs typeface="Poppins"/>
                    <a:sym typeface="Poppins"/>
                  </a:rPr>
                  <a:t>Find a </a:t>
                </a:r>
                <a:r>
                  <a:rPr b="1" lang="en" sz="1200">
                    <a:latin typeface="Poppins"/>
                    <a:ea typeface="Poppins"/>
                    <a:cs typeface="Poppins"/>
                    <a:sym typeface="Poppins"/>
                  </a:rPr>
                  <a:t>Science Unit</a:t>
                </a:r>
                <a:endParaRPr b="1" sz="1200"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322" name="Google Shape;322;p50"/>
            <p:cNvGrpSpPr/>
            <p:nvPr/>
          </p:nvGrpSpPr>
          <p:grpSpPr>
            <a:xfrm>
              <a:off x="697130" y="3610960"/>
              <a:ext cx="2740770" cy="586500"/>
              <a:chOff x="643213" y="3593455"/>
              <a:chExt cx="2740770" cy="586500"/>
            </a:xfrm>
          </p:grpSpPr>
          <p:sp>
            <p:nvSpPr>
              <p:cNvPr id="323" name="Google Shape;323;p50"/>
              <p:cNvSpPr/>
              <p:nvPr/>
            </p:nvSpPr>
            <p:spPr>
              <a:xfrm>
                <a:off x="643213" y="3803465"/>
                <a:ext cx="186000" cy="166500"/>
              </a:xfrm>
              <a:prstGeom prst="rect">
                <a:avLst/>
              </a:prstGeom>
              <a:solidFill>
                <a:srgbClr val="FFFFFF">
                  <a:alpha val="53070"/>
                </a:srgbClr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4" name="Google Shape;324;p50"/>
              <p:cNvSpPr txBox="1"/>
              <p:nvPr/>
            </p:nvSpPr>
            <p:spPr>
              <a:xfrm>
                <a:off x="947083" y="3593455"/>
                <a:ext cx="2436900" cy="58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latin typeface="Poppins"/>
                    <a:ea typeface="Poppins"/>
                    <a:cs typeface="Poppins"/>
                    <a:sym typeface="Poppins"/>
                  </a:rPr>
                  <a:t>Find the </a:t>
                </a:r>
                <a:r>
                  <a:rPr b="1" lang="en" sz="1200">
                    <a:latin typeface="Poppins"/>
                    <a:ea typeface="Poppins"/>
                    <a:cs typeface="Poppins"/>
                    <a:sym typeface="Poppins"/>
                  </a:rPr>
                  <a:t>Standards </a:t>
                </a:r>
                <a:r>
                  <a:rPr lang="en" sz="1200">
                    <a:latin typeface="Poppins"/>
                    <a:ea typeface="Poppins"/>
                    <a:cs typeface="Poppins"/>
                    <a:sym typeface="Poppins"/>
                  </a:rPr>
                  <a:t>covered in that unit (hint: scroll down!)</a:t>
                </a:r>
                <a:endParaRPr b="1" sz="1200"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325" name="Google Shape;325;p50"/>
            <p:cNvGrpSpPr/>
            <p:nvPr/>
          </p:nvGrpSpPr>
          <p:grpSpPr>
            <a:xfrm>
              <a:off x="697130" y="4420475"/>
              <a:ext cx="2919269" cy="547800"/>
              <a:chOff x="1197763" y="6711817"/>
              <a:chExt cx="2919269" cy="547800"/>
            </a:xfrm>
          </p:grpSpPr>
          <p:sp>
            <p:nvSpPr>
              <p:cNvPr id="326" name="Google Shape;326;p50"/>
              <p:cNvSpPr/>
              <p:nvPr/>
            </p:nvSpPr>
            <p:spPr>
              <a:xfrm>
                <a:off x="1197763" y="6902475"/>
                <a:ext cx="186000" cy="166500"/>
              </a:xfrm>
              <a:prstGeom prst="rect">
                <a:avLst/>
              </a:prstGeom>
              <a:solidFill>
                <a:srgbClr val="FFFFFF">
                  <a:alpha val="53070"/>
                </a:srgbClr>
              </a:solidFill>
              <a:ln cap="flat" cmpd="sng" w="9525">
                <a:solidFill>
                  <a:srgbClr val="D9D9D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7" name="Google Shape;327;p50"/>
              <p:cNvSpPr txBox="1"/>
              <p:nvPr/>
            </p:nvSpPr>
            <p:spPr>
              <a:xfrm>
                <a:off x="1501631" y="6711817"/>
                <a:ext cx="2615400" cy="54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latin typeface="Poppins"/>
                    <a:ea typeface="Poppins"/>
                    <a:cs typeface="Poppins"/>
                    <a:sym typeface="Poppins"/>
                  </a:rPr>
                  <a:t>Turn the </a:t>
                </a:r>
                <a:r>
                  <a:rPr b="1" lang="en" sz="1200">
                    <a:latin typeface="Poppins"/>
                    <a:ea typeface="Poppins"/>
                    <a:cs typeface="Poppins"/>
                    <a:sym typeface="Poppins"/>
                  </a:rPr>
                  <a:t>Anchor Layer </a:t>
                </a:r>
                <a:r>
                  <a:rPr lang="en" sz="1200">
                    <a:latin typeface="Poppins"/>
                    <a:ea typeface="Poppins"/>
                    <a:cs typeface="Poppins"/>
                    <a:sym typeface="Poppins"/>
                  </a:rPr>
                  <a:t>on and off for that unit</a:t>
                </a:r>
                <a:endParaRPr b="1" sz="1200"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328" name="Google Shape;328;p50"/>
          <p:cNvGrpSpPr/>
          <p:nvPr/>
        </p:nvGrpSpPr>
        <p:grpSpPr>
          <a:xfrm>
            <a:off x="5165055" y="2255725"/>
            <a:ext cx="3275663" cy="547800"/>
            <a:chOff x="5042638" y="2363649"/>
            <a:chExt cx="3275663" cy="547800"/>
          </a:xfrm>
        </p:grpSpPr>
        <p:sp>
          <p:nvSpPr>
            <p:cNvPr id="329" name="Google Shape;329;p50"/>
            <p:cNvSpPr/>
            <p:nvPr/>
          </p:nvSpPr>
          <p:spPr>
            <a:xfrm>
              <a:off x="5042638" y="2554299"/>
              <a:ext cx="186000" cy="166500"/>
            </a:xfrm>
            <a:prstGeom prst="rect">
              <a:avLst/>
            </a:prstGeom>
            <a:solidFill>
              <a:srgbClr val="FFFFFF">
                <a:alpha val="53070"/>
              </a:srgbClr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50"/>
            <p:cNvSpPr txBox="1"/>
            <p:nvPr/>
          </p:nvSpPr>
          <p:spPr>
            <a:xfrm>
              <a:off x="5346500" y="2363649"/>
              <a:ext cx="2971800" cy="5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Find the </a:t>
              </a: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S</a:t>
              </a: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upply list</a:t>
              </a: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 and </a:t>
              </a: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Prep Instructions</a:t>
              </a: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 for that lesson</a:t>
              </a:r>
              <a:endParaRPr b="1"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31" name="Google Shape;331;p50"/>
          <p:cNvGrpSpPr/>
          <p:nvPr/>
        </p:nvGrpSpPr>
        <p:grpSpPr>
          <a:xfrm>
            <a:off x="5165055" y="3780355"/>
            <a:ext cx="3275662" cy="344400"/>
            <a:chOff x="692513" y="1146693"/>
            <a:chExt cx="3275663" cy="344400"/>
          </a:xfrm>
        </p:grpSpPr>
        <p:sp>
          <p:nvSpPr>
            <p:cNvPr id="332" name="Google Shape;332;p50"/>
            <p:cNvSpPr/>
            <p:nvPr/>
          </p:nvSpPr>
          <p:spPr>
            <a:xfrm>
              <a:off x="692513" y="1235598"/>
              <a:ext cx="186000" cy="166500"/>
            </a:xfrm>
            <a:prstGeom prst="rect">
              <a:avLst/>
            </a:prstGeom>
            <a:solidFill>
              <a:srgbClr val="FFFFFF">
                <a:alpha val="53070"/>
              </a:srgbClr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50"/>
            <p:cNvSpPr txBox="1"/>
            <p:nvPr/>
          </p:nvSpPr>
          <p:spPr>
            <a:xfrm>
              <a:off x="996375" y="1146693"/>
              <a:ext cx="2971800" cy="34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Find the </a:t>
              </a:r>
              <a:r>
                <a:rPr b="1" lang="en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Assessment </a:t>
              </a:r>
              <a:r>
                <a:rPr lang="en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for the lesson</a:t>
              </a:r>
              <a:endParaRPr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34" name="Google Shape;334;p50"/>
          <p:cNvGrpSpPr/>
          <p:nvPr/>
        </p:nvGrpSpPr>
        <p:grpSpPr>
          <a:xfrm>
            <a:off x="5165055" y="895795"/>
            <a:ext cx="3275662" cy="344400"/>
            <a:chOff x="-847937" y="2269250"/>
            <a:chExt cx="3275663" cy="344400"/>
          </a:xfrm>
        </p:grpSpPr>
        <p:sp>
          <p:nvSpPr>
            <p:cNvPr id="335" name="Google Shape;335;p50"/>
            <p:cNvSpPr/>
            <p:nvPr/>
          </p:nvSpPr>
          <p:spPr>
            <a:xfrm>
              <a:off x="-847937" y="2358148"/>
              <a:ext cx="186000" cy="166500"/>
            </a:xfrm>
            <a:prstGeom prst="rect">
              <a:avLst/>
            </a:prstGeom>
            <a:solidFill>
              <a:srgbClr val="FFFFFF">
                <a:alpha val="53070"/>
              </a:srgbClr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50"/>
            <p:cNvSpPr txBox="1"/>
            <p:nvPr/>
          </p:nvSpPr>
          <p:spPr>
            <a:xfrm>
              <a:off x="-544075" y="2269250"/>
              <a:ext cx="2971800" cy="34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Find a </a:t>
              </a: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Science Lesson</a:t>
              </a: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 within the unit</a:t>
              </a:r>
              <a:endParaRPr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37" name="Google Shape;337;p50"/>
          <p:cNvGrpSpPr/>
          <p:nvPr/>
        </p:nvGrpSpPr>
        <p:grpSpPr>
          <a:xfrm>
            <a:off x="5165055" y="1454710"/>
            <a:ext cx="3281816" cy="586500"/>
            <a:chOff x="4981038" y="2272825"/>
            <a:chExt cx="3281816" cy="586500"/>
          </a:xfrm>
        </p:grpSpPr>
        <p:sp>
          <p:nvSpPr>
            <p:cNvPr id="338" name="Google Shape;338;p50"/>
            <p:cNvSpPr/>
            <p:nvPr/>
          </p:nvSpPr>
          <p:spPr>
            <a:xfrm>
              <a:off x="4981038" y="2482825"/>
              <a:ext cx="186000" cy="166500"/>
            </a:xfrm>
            <a:prstGeom prst="rect">
              <a:avLst/>
            </a:prstGeom>
            <a:solidFill>
              <a:srgbClr val="FFFFFF">
                <a:alpha val="53070"/>
              </a:srgbClr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50"/>
            <p:cNvSpPr txBox="1"/>
            <p:nvPr/>
          </p:nvSpPr>
          <p:spPr>
            <a:xfrm>
              <a:off x="5291053" y="2272825"/>
              <a:ext cx="2971800" cy="58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Change the </a:t>
              </a: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narration to Spanish </a:t>
              </a: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on the lesson video</a:t>
              </a:r>
              <a:endParaRPr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40" name="Google Shape;340;p50"/>
          <p:cNvGrpSpPr/>
          <p:nvPr/>
        </p:nvGrpSpPr>
        <p:grpSpPr>
          <a:xfrm>
            <a:off x="5165055" y="4339277"/>
            <a:ext cx="3572370" cy="547800"/>
            <a:chOff x="692513" y="963712"/>
            <a:chExt cx="3572370" cy="547800"/>
          </a:xfrm>
        </p:grpSpPr>
        <p:sp>
          <p:nvSpPr>
            <p:cNvPr id="341" name="Google Shape;341;p50"/>
            <p:cNvSpPr/>
            <p:nvPr/>
          </p:nvSpPr>
          <p:spPr>
            <a:xfrm>
              <a:off x="692513" y="1154362"/>
              <a:ext cx="186000" cy="166500"/>
            </a:xfrm>
            <a:prstGeom prst="rect">
              <a:avLst/>
            </a:prstGeom>
            <a:solidFill>
              <a:srgbClr val="FFFFFF">
                <a:alpha val="53070"/>
              </a:srgbClr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50"/>
            <p:cNvSpPr txBox="1"/>
            <p:nvPr/>
          </p:nvSpPr>
          <p:spPr>
            <a:xfrm>
              <a:off x="996383" y="963712"/>
              <a:ext cx="3268500" cy="5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Find the </a:t>
              </a:r>
              <a:r>
                <a:rPr b="1" lang="en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English and Spanish versions </a:t>
              </a:r>
              <a:r>
                <a:rPr lang="en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of a worksheet</a:t>
              </a:r>
              <a:r>
                <a:rPr lang="en" sz="12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or printout</a:t>
              </a:r>
              <a:endParaRPr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grpSp>
        <p:nvGrpSpPr>
          <p:cNvPr id="343" name="Google Shape;343;p50"/>
          <p:cNvGrpSpPr/>
          <p:nvPr/>
        </p:nvGrpSpPr>
        <p:grpSpPr>
          <a:xfrm>
            <a:off x="5165055" y="3018050"/>
            <a:ext cx="3032670" cy="547800"/>
            <a:chOff x="5042638" y="2363659"/>
            <a:chExt cx="3032670" cy="547800"/>
          </a:xfrm>
        </p:grpSpPr>
        <p:sp>
          <p:nvSpPr>
            <p:cNvPr id="344" name="Google Shape;344;p50"/>
            <p:cNvSpPr/>
            <p:nvPr/>
          </p:nvSpPr>
          <p:spPr>
            <a:xfrm>
              <a:off x="5042638" y="2554299"/>
              <a:ext cx="186000" cy="166500"/>
            </a:xfrm>
            <a:prstGeom prst="rect">
              <a:avLst/>
            </a:prstGeom>
            <a:solidFill>
              <a:srgbClr val="FFFFFF">
                <a:alpha val="53070"/>
              </a:srgbClr>
            </a:solidFill>
            <a:ln cap="flat" cmpd="sng" w="9525">
              <a:solidFill>
                <a:srgbClr val="D9D9D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50"/>
            <p:cNvSpPr txBox="1"/>
            <p:nvPr/>
          </p:nvSpPr>
          <p:spPr>
            <a:xfrm>
              <a:off x="5346507" y="2363659"/>
              <a:ext cx="2728800" cy="5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Change</a:t>
              </a:r>
              <a:r>
                <a:rPr b="1" lang="en" sz="1200">
                  <a:latin typeface="Poppins"/>
                  <a:ea typeface="Poppins"/>
                  <a:cs typeface="Poppins"/>
                  <a:sym typeface="Poppins"/>
                </a:rPr>
                <a:t> the number of students </a:t>
              </a:r>
              <a:r>
                <a:rPr lang="en" sz="1200">
                  <a:latin typeface="Poppins"/>
                  <a:ea typeface="Poppins"/>
                  <a:cs typeface="Poppins"/>
                  <a:sym typeface="Poppins"/>
                </a:rPr>
                <a:t>in the supply list</a:t>
              </a:r>
              <a:endParaRPr sz="1200"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98FE4"/>
        </a:solidFill>
      </p:bgPr>
    </p:bg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1"/>
          <p:cNvSpPr txBox="1"/>
          <p:nvPr>
            <p:ph type="title"/>
          </p:nvPr>
        </p:nvSpPr>
        <p:spPr>
          <a:xfrm>
            <a:off x="1739950" y="1207095"/>
            <a:ext cx="5826600" cy="79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Poppins ExtraBold"/>
                <a:ea typeface="Poppins ExtraBold"/>
                <a:cs typeface="Poppins ExtraBold"/>
                <a:sym typeface="Poppins ExtraBold"/>
              </a:rPr>
              <a:t>Great work and thanks for </a:t>
            </a:r>
            <a:r>
              <a:rPr lang="en" sz="3200">
                <a:latin typeface="Poppins ExtraBold"/>
                <a:ea typeface="Poppins ExtraBold"/>
                <a:cs typeface="Poppins ExtraBold"/>
                <a:sym typeface="Poppins ExtraBold"/>
              </a:rPr>
              <a:t>joining</a:t>
            </a:r>
            <a:r>
              <a:rPr lang="en" sz="3200">
                <a:latin typeface="Poppins ExtraBold"/>
                <a:ea typeface="Poppins ExtraBold"/>
                <a:cs typeface="Poppins ExtraBold"/>
                <a:sym typeface="Poppins ExtraBold"/>
              </a:rPr>
              <a:t>! </a:t>
            </a:r>
            <a:endParaRPr sz="3200"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351" name="Google Shape;35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8951" y="4343250"/>
            <a:ext cx="2166098" cy="27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0313" y="2723998"/>
            <a:ext cx="643375" cy="64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>
            <p:ph type="title"/>
          </p:nvPr>
        </p:nvSpPr>
        <p:spPr>
          <a:xfrm>
            <a:off x="786000" y="822960"/>
            <a:ext cx="44808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Poppins Black"/>
                <a:ea typeface="Poppins Black"/>
                <a:cs typeface="Poppins Black"/>
                <a:sym typeface="Poppins Black"/>
              </a:rPr>
              <a:t>Before the training</a:t>
            </a:r>
            <a:endParaRPr sz="28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8"/>
          <p:cNvSpPr txBox="1"/>
          <p:nvPr>
            <p:ph type="title"/>
          </p:nvPr>
        </p:nvSpPr>
        <p:spPr>
          <a:xfrm>
            <a:off x="1335101" y="1731850"/>
            <a:ext cx="56238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76200" lvl="0" marL="18288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Poppins"/>
              <a:buAutoNum type="arabicPeriod"/>
            </a:pPr>
            <a:r>
              <a:rPr lang="en" sz="1600">
                <a:solidFill>
                  <a:srgbClr val="999999"/>
                </a:solidFill>
              </a:rPr>
              <a:t>  </a:t>
            </a:r>
            <a:r>
              <a:rPr lang="en" sz="1200">
                <a:solidFill>
                  <a:srgbClr val="999999"/>
                </a:solidFill>
              </a:rPr>
              <a:t>Get</a:t>
            </a:r>
            <a:r>
              <a:rPr lang="en" sz="1200">
                <a:solidFill>
                  <a:srgbClr val="999999"/>
                </a:solidFill>
              </a:rPr>
              <a:t> your school’s join link to share with teachers.</a:t>
            </a:r>
            <a:endParaRPr sz="1200">
              <a:solidFill>
                <a:srgbClr val="999999"/>
              </a:solidFill>
            </a:endParaRPr>
          </a:p>
          <a:p>
            <a:pPr indent="0" lvl="0" marL="13716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13716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9" name="Google Shape;149;p28"/>
          <p:cNvGrpSpPr/>
          <p:nvPr/>
        </p:nvGrpSpPr>
        <p:grpSpPr>
          <a:xfrm>
            <a:off x="1743875" y="3084975"/>
            <a:ext cx="3332064" cy="896545"/>
            <a:chOff x="5647681" y="1679523"/>
            <a:chExt cx="3131344" cy="987602"/>
          </a:xfrm>
        </p:grpSpPr>
        <p:sp>
          <p:nvSpPr>
            <p:cNvPr id="150" name="Google Shape;150;p28"/>
            <p:cNvSpPr/>
            <p:nvPr/>
          </p:nvSpPr>
          <p:spPr>
            <a:xfrm>
              <a:off x="5744225" y="1785725"/>
              <a:ext cx="3034800" cy="881400"/>
            </a:xfrm>
            <a:prstGeom prst="rect">
              <a:avLst/>
            </a:prstGeom>
            <a:solidFill>
              <a:srgbClr val="923589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5647681" y="1679523"/>
              <a:ext cx="2969400" cy="881700"/>
            </a:xfrm>
            <a:prstGeom prst="rect">
              <a:avLst/>
            </a:prstGeom>
            <a:solidFill>
              <a:srgbClr val="FFFFFF"/>
            </a:solidFill>
            <a:ln cap="flat" cmpd="sng" w="381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8"/>
            <p:cNvSpPr txBox="1"/>
            <p:nvPr/>
          </p:nvSpPr>
          <p:spPr>
            <a:xfrm>
              <a:off x="5744217" y="1777232"/>
              <a:ext cx="2828100" cy="70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100">
                  <a:solidFill>
                    <a:srgbClr val="222222"/>
                  </a:solidFill>
                  <a:latin typeface="Poppins"/>
                  <a:ea typeface="Poppins"/>
                  <a:cs typeface="Poppins"/>
                  <a:sym typeface="Poppins"/>
                </a:rPr>
                <a:t>See the next slide for an email template you can copy, paste &amp; adapt!</a:t>
              </a:r>
              <a:endParaRPr i="1" sz="1100">
                <a:solidFill>
                  <a:srgbClr val="22222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153" name="Google Shape;153;p28"/>
          <p:cNvSpPr txBox="1"/>
          <p:nvPr>
            <p:ph type="title"/>
          </p:nvPr>
        </p:nvSpPr>
        <p:spPr>
          <a:xfrm>
            <a:off x="1334625" y="2371650"/>
            <a:ext cx="69975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76200" lvl="0" marL="1828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Poppins"/>
              <a:buAutoNum type="arabicPeriod" startAt="2"/>
            </a:pPr>
            <a:r>
              <a:rPr lang="en" sz="1200">
                <a:solidFill>
                  <a:schemeClr val="dk1"/>
                </a:solidFill>
              </a:rPr>
              <a:t>  </a:t>
            </a:r>
            <a:r>
              <a:rPr b="1" lang="en" sz="1200">
                <a:solidFill>
                  <a:schemeClr val="dk1"/>
                </a:solidFill>
              </a:rPr>
              <a:t>Email your colleagues </a:t>
            </a:r>
            <a:r>
              <a:rPr lang="en" sz="1200">
                <a:solidFill>
                  <a:schemeClr val="dk1"/>
                </a:solidFill>
              </a:rPr>
              <a:t>to invite them to the training session.</a:t>
            </a:r>
            <a:endParaRPr sz="1200">
              <a:solidFill>
                <a:schemeClr val="dk1"/>
              </a:solidFill>
            </a:endParaRPr>
          </a:p>
          <a:p>
            <a:pPr indent="0" lvl="0" marL="13716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13716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" name="Google Shape;1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993" y="2337215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768652">
            <a:off x="3044150" y="4345253"/>
            <a:ext cx="731520" cy="282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02824" y="230841"/>
            <a:ext cx="2011679" cy="2615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/>
          <p:nvPr>
            <p:ph type="title"/>
          </p:nvPr>
        </p:nvSpPr>
        <p:spPr>
          <a:xfrm>
            <a:off x="786000" y="822960"/>
            <a:ext cx="44808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Poppins Black"/>
                <a:ea typeface="Poppins Black"/>
                <a:cs typeface="Poppins Black"/>
                <a:sym typeface="Poppins Black"/>
              </a:rPr>
              <a:t>Email template</a:t>
            </a:r>
            <a:endParaRPr sz="28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9"/>
          <p:cNvSpPr txBox="1"/>
          <p:nvPr>
            <p:ph type="title"/>
          </p:nvPr>
        </p:nvSpPr>
        <p:spPr>
          <a:xfrm>
            <a:off x="786000" y="1766050"/>
            <a:ext cx="4989600" cy="28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Hi fellow teachers,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I’ll be sharing why I use Mystery Science at our upcoming meeting on </a:t>
            </a:r>
            <a:r>
              <a:rPr b="1" lang="en" sz="1200">
                <a:solidFill>
                  <a:schemeClr val="dk1"/>
                </a:solidFill>
                <a:highlight>
                  <a:srgbClr val="FFDF41"/>
                </a:highlight>
              </a:rPr>
              <a:t>[INSERT DATE/TIME/LOCATION]</a:t>
            </a:r>
            <a:r>
              <a:rPr lang="en" sz="1200">
                <a:solidFill>
                  <a:schemeClr val="dk1"/>
                </a:solidFill>
              </a:rPr>
              <a:t>. I’d love to help you get started with this easy, engaging resource!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Before the training, please join our school’s Mystery Science account by clicking on this link: </a:t>
            </a:r>
            <a:r>
              <a:rPr b="1" lang="en" sz="1200">
                <a:solidFill>
                  <a:schemeClr val="dk1"/>
                </a:solidFill>
                <a:highlight>
                  <a:srgbClr val="FFDF41"/>
                </a:highlight>
              </a:rPr>
              <a:t>[INSERT THE JOIN LINK]</a:t>
            </a:r>
            <a:r>
              <a:rPr lang="en" sz="1200">
                <a:solidFill>
                  <a:schemeClr val="dk1"/>
                </a:solidFill>
              </a:rPr>
              <a:t>. 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Please bring your laptop to the meeting so we can get you set up and ready to teach!</a:t>
            </a:r>
            <a:endParaRPr sz="1200"/>
          </a:p>
          <a:p>
            <a:pPr indent="0" lvl="0" marL="13716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0"/>
          <p:cNvSpPr txBox="1"/>
          <p:nvPr>
            <p:ph type="title"/>
          </p:nvPr>
        </p:nvSpPr>
        <p:spPr>
          <a:xfrm>
            <a:off x="786000" y="1740400"/>
            <a:ext cx="2245800" cy="13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The next slide is the start of the training presentation.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Share your screen and have fun!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0"/>
          <p:cNvSpPr txBox="1"/>
          <p:nvPr>
            <p:ph type="title"/>
          </p:nvPr>
        </p:nvSpPr>
        <p:spPr>
          <a:xfrm>
            <a:off x="786000" y="822950"/>
            <a:ext cx="41556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Poppins Black"/>
                <a:ea typeface="Poppins Black"/>
                <a:cs typeface="Poppins Black"/>
                <a:sym typeface="Poppins Black"/>
              </a:rPr>
              <a:t>You’re all set!</a:t>
            </a:r>
            <a:endParaRPr sz="2800">
              <a:latin typeface="Poppins Black"/>
              <a:ea typeface="Poppins Black"/>
              <a:cs typeface="Poppins Black"/>
              <a:sym typeface="Poppins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6809" y="3148135"/>
            <a:ext cx="548640" cy="548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98FE4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/>
          <p:nvPr>
            <p:ph type="title"/>
          </p:nvPr>
        </p:nvSpPr>
        <p:spPr>
          <a:xfrm>
            <a:off x="1020200" y="1456475"/>
            <a:ext cx="2639400" cy="17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An introduction to</a:t>
            </a:r>
            <a:endParaRPr>
              <a:solidFill>
                <a:srgbClr val="22222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22222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Mystery </a:t>
            </a:r>
            <a:endParaRPr sz="4000">
              <a:solidFill>
                <a:srgbClr val="22222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4000">
                <a:solidFill>
                  <a:srgbClr val="222222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Science</a:t>
            </a:r>
            <a:endParaRPr sz="4000">
              <a:solidFill>
                <a:srgbClr val="222222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pic>
        <p:nvPicPr>
          <p:cNvPr id="177" name="Google Shape;17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6275" y="969100"/>
            <a:ext cx="4805650" cy="288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>
            <p:ph type="title"/>
          </p:nvPr>
        </p:nvSpPr>
        <p:spPr>
          <a:xfrm>
            <a:off x="319800" y="2275150"/>
            <a:ext cx="3938400" cy="65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Agenda</a:t>
            </a:r>
            <a:endParaRPr sz="3200"/>
          </a:p>
        </p:txBody>
      </p:sp>
      <p:sp>
        <p:nvSpPr>
          <p:cNvPr id="183" name="Google Shape;183;p32"/>
          <p:cNvSpPr txBox="1"/>
          <p:nvPr>
            <p:ph idx="2" type="title"/>
          </p:nvPr>
        </p:nvSpPr>
        <p:spPr>
          <a:xfrm>
            <a:off x="4853650" y="1327350"/>
            <a:ext cx="4043400" cy="285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100"/>
              <a:buFont typeface="Poppins"/>
              <a:buAutoNum type="arabicPeriod"/>
            </a:pPr>
            <a:r>
              <a:rPr lang="en" sz="1400"/>
              <a:t>What is Mystery Science?</a:t>
            </a:r>
            <a:endParaRPr sz="1400"/>
          </a:p>
          <a:p>
            <a:pPr indent="-29845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Poppins"/>
              <a:buAutoNum type="arabicPeriod"/>
            </a:pPr>
            <a:r>
              <a:rPr lang="en" sz="1400"/>
              <a:t>How can I get started?</a:t>
            </a:r>
            <a:endParaRPr sz="1400"/>
          </a:p>
          <a:p>
            <a:pPr indent="-298450" lvl="0" marL="457200" rtl="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Poppins"/>
              <a:buAutoNum type="arabicPeriod"/>
            </a:pPr>
            <a:r>
              <a:rPr lang="en" sz="1400"/>
              <a:t>What are some quick tips?</a:t>
            </a:r>
            <a:endParaRPr sz="1400"/>
          </a:p>
          <a:p>
            <a:pPr indent="-298450" lvl="0" marL="457200" rtl="0" algn="l">
              <a:lnSpc>
                <a:spcPct val="130000"/>
              </a:lnSpc>
              <a:spcBef>
                <a:spcPts val="1000"/>
              </a:spcBef>
              <a:spcAft>
                <a:spcPts val="1000"/>
              </a:spcAft>
              <a:buSzPts val="1100"/>
              <a:buFont typeface="Poppins"/>
              <a:buAutoNum type="arabicPeriod"/>
            </a:pPr>
            <a:r>
              <a:rPr lang="en" sz="1400"/>
              <a:t>Ready to explore on your own? </a:t>
            </a:r>
            <a:endParaRPr sz="1400"/>
          </a:p>
        </p:txBody>
      </p:sp>
      <p:pic>
        <p:nvPicPr>
          <p:cNvPr id="184" name="Google Shape;1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 txBox="1"/>
          <p:nvPr/>
        </p:nvSpPr>
        <p:spPr>
          <a:xfrm>
            <a:off x="2210400" y="777240"/>
            <a:ext cx="47232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500"/>
              </a:spcAft>
              <a:buNone/>
            </a:pPr>
            <a:r>
              <a:rPr lang="en" sz="3200">
                <a:solidFill>
                  <a:srgbClr val="FFFFFF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What is Mystery Science?</a:t>
            </a:r>
            <a:endParaRPr sz="3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AFF6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37664">
            <a:off x="570686" y="2227445"/>
            <a:ext cx="674228" cy="191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74175" y="223875"/>
            <a:ext cx="1920241" cy="24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4"/>
          <p:cNvPicPr preferRelativeResize="0"/>
          <p:nvPr/>
        </p:nvPicPr>
        <p:blipFill rotWithShape="1">
          <a:blip r:embed="rId5">
            <a:alphaModFix/>
          </a:blip>
          <a:srcRect b="2104" l="0" r="1497" t="0"/>
          <a:stretch/>
        </p:blipFill>
        <p:spPr>
          <a:xfrm>
            <a:off x="3097850" y="1347675"/>
            <a:ext cx="6046151" cy="3806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666666">
                <a:alpha val="50000"/>
              </a:srgbClr>
            </a:outerShdw>
          </a:effectLst>
        </p:spPr>
      </p:pic>
      <p:sp>
        <p:nvSpPr>
          <p:cNvPr id="197" name="Google Shape;197;p34"/>
          <p:cNvSpPr txBox="1"/>
          <p:nvPr>
            <p:ph type="title"/>
          </p:nvPr>
        </p:nvSpPr>
        <p:spPr>
          <a:xfrm>
            <a:off x="497000" y="594950"/>
            <a:ext cx="2601000" cy="185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oppins ExtraBold"/>
                <a:ea typeface="Poppins ExtraBold"/>
                <a:cs typeface="Poppins ExtraBold"/>
                <a:sym typeface="Poppins ExtraBold"/>
              </a:rPr>
              <a:t>Open-and-go</a:t>
            </a:r>
            <a:r>
              <a:rPr lang="en" sz="2400">
                <a:latin typeface="Poppins ExtraBold"/>
                <a:ea typeface="Poppins ExtraBold"/>
                <a:cs typeface="Poppins ExtraBold"/>
                <a:sym typeface="Poppins ExtraBold"/>
              </a:rPr>
              <a:t> lessons that</a:t>
            </a:r>
            <a:r>
              <a:rPr lang="en" sz="2400"/>
              <a:t> </a:t>
            </a:r>
            <a:r>
              <a:rPr lang="en" sz="2400">
                <a:latin typeface="Poppins ExtraBold"/>
                <a:ea typeface="Poppins ExtraBold"/>
                <a:cs typeface="Poppins ExtraBold"/>
                <a:sym typeface="Poppins ExtraBold"/>
              </a:rPr>
              <a:t>inspire kids to love science</a:t>
            </a:r>
            <a:endParaRPr sz="2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ystery.org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