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1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89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2061f8a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2061f8a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b37713bd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b37713bd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b37713bd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4b37713bd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4b37713bd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4b37713bd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ba83e3a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ba83e3a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c7edb09cd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c7edb09cd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2061f8a6c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2061f8a6c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a2fbae3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a2fbae3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a2fbae3b4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a2fbae3b4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a2fbae3b4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a2fbae3b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a2fbae3b4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a2fbae3b4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a2fbae3b4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a2fbae3b4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a2fbae3b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4a2fbae3b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b37713b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b37713b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4b37713b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4b37713b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7" name="Google Shape;8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 name="Google Shape;9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9" name="Google Shape;12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2" name="Google Shape;13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41" name="Google Shape;14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sp>
        <p:nvSpPr>
          <p:cNvPr id="143" name="Google Shape;143;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4" name="Google Shape;144;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45" name="Google Shape;14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10" name="Google Shape;10;p1"/>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12" name="Google Shape;12;p1"/>
          <p:cNvPicPr preferRelativeResize="0"/>
          <p:nvPr/>
        </p:nvPicPr>
        <p:blipFill>
          <a:blip r:embed="rId16">
            <a:alphaModFix/>
          </a:blip>
          <a:stretch>
            <a:fillRect/>
          </a:stretch>
        </p:blipFill>
        <p:spPr>
          <a:xfrm>
            <a:off x="69752" y="499600"/>
            <a:ext cx="358499" cy="3574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6" name="Google Shape;5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58" name="Google Shape;58;p13"/>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59" name="Google Shape;59;p13"/>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60" name="Google Shape;60;p13"/>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61" name="Google Shape;61;p13"/>
          <p:cNvPicPr preferRelativeResize="0"/>
          <p:nvPr/>
        </p:nvPicPr>
        <p:blipFill>
          <a:blip r:embed="rId16">
            <a:alphaModFix/>
          </a:blip>
          <a:stretch>
            <a:fill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5" name="Google Shape;10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06" name="Google Shape;10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washingtonpost.com/news/worldviews/wp/2014/12/16/was-kony2012-a-failure/?noredirect=on&amp;utm_term=.fa2404c4129a"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hyperlink" Target="https://www.bbc.co.uk/news/magazine-17306118" TargetMode="External"/><Relationship Id="rId4" Type="http://schemas.openxmlformats.org/officeDocument/2006/relationships/hyperlink" Target="http://www.slate.com/articles/news_and_politics/the_next_20/2016/09/kony_2012_quickly_became_a_punch_line_but_what_if_it_did_more_good_than.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hange.org/p/netflix-take-it-down-netflix"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hyperlink" Target="https://www.nme.com/news/tv/netflix-hate-speech-comedian-tom-segura-2227191" TargetMode="Externa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31.png"/><Relationship Id="rId7" Type="http://schemas.openxmlformats.org/officeDocument/2006/relationships/hyperlink" Target="http://www.youtube.com/watch?v=qhbliUq0_r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theguardian.com/sustainable-business/2015/feb/09/corporate-ngo-campaign-environment-climate-change" TargetMode="External"/><Relationship Id="rId5" Type="http://schemas.openxmlformats.org/officeDocument/2006/relationships/image" Target="../media/image32.png"/><Relationship Id="rId4" Type="http://schemas.openxmlformats.org/officeDocument/2006/relationships/hyperlink" Target="https://www.globalcitizen.org/en/content/hashtag-activism-hashtag10-twitter-trends-dressli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www.alsa.org/fight-als/edau/ibc-progress-infographic.html" TargetMode="External"/><Relationship Id="rId5" Type="http://schemas.openxmlformats.org/officeDocument/2006/relationships/hyperlink" Target="https://eu.usatoday.com/story/news/2017/07/03/ice-bucket-challenge-5-things-you-should-know/448006001/" TargetMode="External"/><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0.png"/><Relationship Id="rId7" Type="http://schemas.openxmlformats.org/officeDocument/2006/relationships/hyperlink" Target="http://www.youtube.com/watch?v=6M_UHvbOo78"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hyperlink" Target="http://www.youtube.com/watch?v=X27dvuBSyXE" TargetMode="External"/><Relationship Id="rId10" Type="http://schemas.openxmlformats.org/officeDocument/2006/relationships/image" Target="../media/image14.jpg"/><Relationship Id="rId4" Type="http://schemas.openxmlformats.org/officeDocument/2006/relationships/image" Target="../media/image11.png"/><Relationship Id="rId9" Type="http://schemas.openxmlformats.org/officeDocument/2006/relationships/hyperlink" Target="http://www.youtube.com/watch?v=koPmuEyP3a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bc.ca/news/canada/national-alia-youssef-the-sisters-project-1.4858799"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hyperlink" Target="https://www.theguardian.com/film/2018/feb/06/black-panther-review-marvel-wakanda-chadwick-boseman" TargetMode="External"/><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kifkif.be/cnt/artikel/15-reasons-why-black-panther-nationalist-xenophobic-colonial-and-racist-movie-6036" TargetMode="External"/><Relationship Id="rId5" Type="http://schemas.openxmlformats.org/officeDocument/2006/relationships/image" Target="../media/image19.jp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u1Rb7TGgsp4" TargetMode="External"/><Relationship Id="rId7" Type="http://schemas.openxmlformats.org/officeDocument/2006/relationships/hyperlink" Target="https://news.sky.com/story/harvey-weinstein-has-his-fall-from-grace-and-metoo-changed-anything-11518273"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7.jpg"/><Relationship Id="rId5" Type="http://schemas.openxmlformats.org/officeDocument/2006/relationships/hyperlink" Target="http://www.youtube.com/watch?v=ZCiEBhel1AE" TargetMode="Externa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7"/>
          <p:cNvPicPr preferRelativeResize="0"/>
          <p:nvPr/>
        </p:nvPicPr>
        <p:blipFill>
          <a:blip r:embed="rId3">
            <a:alphaModFix/>
          </a:blip>
          <a:stretch>
            <a:fillRect/>
          </a:stretch>
        </p:blipFill>
        <p:spPr>
          <a:xfrm>
            <a:off x="5578099" y="995000"/>
            <a:ext cx="2988726" cy="2988750"/>
          </a:xfrm>
          <a:prstGeom prst="rect">
            <a:avLst/>
          </a:prstGeom>
          <a:noFill/>
          <a:ln>
            <a:noFill/>
          </a:ln>
        </p:spPr>
      </p:pic>
      <p:pic>
        <p:nvPicPr>
          <p:cNvPr id="153" name="Google Shape;153;p37"/>
          <p:cNvPicPr preferRelativeResize="0"/>
          <p:nvPr/>
        </p:nvPicPr>
        <p:blipFill rotWithShape="1">
          <a:blip r:embed="rId4">
            <a:alphaModFix/>
          </a:blip>
          <a:srcRect t="39" b="29"/>
          <a:stretch/>
        </p:blipFill>
        <p:spPr>
          <a:xfrm>
            <a:off x="1" y="0"/>
            <a:ext cx="497998" cy="5143498"/>
          </a:xfrm>
          <a:prstGeom prst="rect">
            <a:avLst/>
          </a:prstGeom>
          <a:noFill/>
          <a:ln>
            <a:noFill/>
          </a:ln>
        </p:spPr>
      </p:pic>
      <p:pic>
        <p:nvPicPr>
          <p:cNvPr id="154" name="Google Shape;154;p37"/>
          <p:cNvPicPr preferRelativeResize="0"/>
          <p:nvPr/>
        </p:nvPicPr>
        <p:blipFill>
          <a:blip r:embed="rId5">
            <a:alphaModFix/>
          </a:blip>
          <a:stretch>
            <a:fillRect/>
          </a:stretch>
        </p:blipFill>
        <p:spPr>
          <a:xfrm>
            <a:off x="611425" y="54900"/>
            <a:ext cx="409150" cy="407908"/>
          </a:xfrm>
          <a:prstGeom prst="rect">
            <a:avLst/>
          </a:prstGeom>
          <a:noFill/>
          <a:ln>
            <a:noFill/>
          </a:ln>
        </p:spPr>
      </p:pic>
      <p:pic>
        <p:nvPicPr>
          <p:cNvPr id="155" name="Google Shape;155;p37"/>
          <p:cNvPicPr preferRelativeResize="0"/>
          <p:nvPr/>
        </p:nvPicPr>
        <p:blipFill>
          <a:blip r:embed="rId6">
            <a:alphaModFix/>
          </a:blip>
          <a:stretch>
            <a:fillRect/>
          </a:stretch>
        </p:blipFill>
        <p:spPr>
          <a:xfrm>
            <a:off x="570800" y="4743825"/>
            <a:ext cx="1761387" cy="331625"/>
          </a:xfrm>
          <a:prstGeom prst="rect">
            <a:avLst/>
          </a:prstGeom>
          <a:noFill/>
          <a:ln>
            <a:noFill/>
          </a:ln>
        </p:spPr>
      </p:pic>
      <p:pic>
        <p:nvPicPr>
          <p:cNvPr id="156" name="Google Shape;156;p37"/>
          <p:cNvPicPr preferRelativeResize="0"/>
          <p:nvPr/>
        </p:nvPicPr>
        <p:blipFill>
          <a:blip r:embed="rId7">
            <a:alphaModFix/>
          </a:blip>
          <a:stretch>
            <a:fillRect/>
          </a:stretch>
        </p:blipFill>
        <p:spPr>
          <a:xfrm>
            <a:off x="8273610" y="4743825"/>
            <a:ext cx="801965" cy="331626"/>
          </a:xfrm>
          <a:prstGeom prst="rect">
            <a:avLst/>
          </a:prstGeom>
          <a:noFill/>
          <a:ln>
            <a:noFill/>
          </a:ln>
        </p:spPr>
      </p:pic>
      <p:sp>
        <p:nvSpPr>
          <p:cNvPr id="157" name="Google Shape;157;p37"/>
          <p:cNvSpPr txBox="1">
            <a:spLocks noGrp="1"/>
          </p:cNvSpPr>
          <p:nvPr>
            <p:ph type="ctrTitle"/>
          </p:nvPr>
        </p:nvSpPr>
        <p:spPr>
          <a:xfrm>
            <a:off x="902950" y="995000"/>
            <a:ext cx="4366200" cy="261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da-DK" sz="4800" b="1"/>
              <a:t>Meddelelser i medierne</a:t>
            </a:r>
            <a:endParaRPr sz="4800" b="1"/>
          </a:p>
        </p:txBody>
      </p:sp>
      <p:sp>
        <p:nvSpPr>
          <p:cNvPr id="158" name="Google Shape;158;p37"/>
          <p:cNvSpPr txBox="1"/>
          <p:nvPr/>
        </p:nvSpPr>
        <p:spPr>
          <a:xfrm>
            <a:off x="1065000" y="53850"/>
            <a:ext cx="80109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a:solidFill>
                  <a:srgbClr val="5D7C8A"/>
                </a:solidFill>
              </a:rPr>
              <a:t>Ændre verden &gt; Medieanalyse &gt; </a:t>
            </a:r>
            <a:endParaRPr b="1">
              <a:solidFill>
                <a:srgbClr val="5D7C8A"/>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6"/>
          <p:cNvSpPr txBox="1"/>
          <p:nvPr/>
        </p:nvSpPr>
        <p:spPr>
          <a:xfrm>
            <a:off x="677125" y="792824"/>
            <a:ext cx="4569900" cy="11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b="1" dirty="0"/>
              <a:t>Var #Kony2012 en fiasko?</a:t>
            </a:r>
            <a:endParaRPr b="1" dirty="0"/>
          </a:p>
          <a:p>
            <a:pPr marL="0" lvl="0" indent="0" algn="l" rtl="0">
              <a:spcBef>
                <a:spcPts val="0"/>
              </a:spcBef>
              <a:spcAft>
                <a:spcPts val="0"/>
              </a:spcAft>
              <a:buNone/>
            </a:pPr>
            <a:r>
              <a:rPr lang="da-DK" u="sng" dirty="0">
                <a:solidFill>
                  <a:srgbClr val="5D7C8A"/>
                </a:solidFill>
                <a:hlinkClick r:id="rId3"/>
              </a:rPr>
              <a:t>https://www.washingtonpost.com/news/worldviews/wp/2014/12/16/was-kony2012-a-failure/?noredirect=on&amp;utm_term=.fa2404c4129a</a:t>
            </a:r>
            <a:endParaRPr dirty="0">
              <a:solidFill>
                <a:srgbClr val="5D7C8A"/>
              </a:solidFill>
            </a:endParaRPr>
          </a:p>
        </p:txBody>
      </p:sp>
      <p:sp>
        <p:nvSpPr>
          <p:cNvPr id="231" name="Google Shape;231;p46"/>
          <p:cNvSpPr txBox="1"/>
          <p:nvPr/>
        </p:nvSpPr>
        <p:spPr>
          <a:xfrm>
            <a:off x="1821900" y="2160287"/>
            <a:ext cx="4690800" cy="108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b="1"/>
              <a:t>Det vi kan lære af Kony 2013</a:t>
            </a:r>
            <a:endParaRPr b="1"/>
          </a:p>
          <a:p>
            <a:pPr marL="0" lvl="0" indent="0" algn="l" rtl="0">
              <a:spcBef>
                <a:spcPts val="0"/>
              </a:spcBef>
              <a:spcAft>
                <a:spcPts val="0"/>
              </a:spcAft>
              <a:buNone/>
            </a:pPr>
            <a:r>
              <a:rPr lang="da-DK" u="sng">
                <a:solidFill>
                  <a:srgbClr val="5D7C8A"/>
                </a:solidFill>
                <a:hlinkClick r:id="rId4"/>
              </a:rPr>
              <a:t>http://www.slate.com/articles/news_and_politics/the_next_20/2016/09/kony_2012_quickly_became_a_punch_line_but_what_if_it_did_more_good_than.html</a:t>
            </a:r>
            <a:endParaRPr>
              <a:solidFill>
                <a:srgbClr val="5D7C8A"/>
              </a:solidFill>
            </a:endParaRPr>
          </a:p>
        </p:txBody>
      </p:sp>
      <p:sp>
        <p:nvSpPr>
          <p:cNvPr id="232" name="Google Shape;232;p46"/>
          <p:cNvSpPr txBox="1"/>
          <p:nvPr/>
        </p:nvSpPr>
        <p:spPr>
          <a:xfrm>
            <a:off x="677125" y="3453950"/>
            <a:ext cx="4690800" cy="99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b="1"/>
              <a:t>Kony2012: Sådan kan en online kampagne startes </a:t>
            </a:r>
            <a:endParaRPr b="1"/>
          </a:p>
          <a:p>
            <a:pPr marL="0" lvl="0" indent="0" algn="l" rtl="0">
              <a:spcBef>
                <a:spcPts val="0"/>
              </a:spcBef>
              <a:spcAft>
                <a:spcPts val="0"/>
              </a:spcAft>
              <a:buNone/>
            </a:pPr>
            <a:r>
              <a:rPr lang="da-DK" u="sng">
                <a:solidFill>
                  <a:srgbClr val="5D7C8A"/>
                </a:solidFill>
                <a:hlinkClick r:id="rId5"/>
              </a:rPr>
              <a:t>https://www.bbc.co.uk/news/magazine-17306118</a:t>
            </a:r>
            <a:endParaRPr>
              <a:solidFill>
                <a:srgbClr val="5D7C8A"/>
              </a:solidFill>
            </a:endParaRPr>
          </a:p>
        </p:txBody>
      </p:sp>
      <p:pic>
        <p:nvPicPr>
          <p:cNvPr id="233" name="Google Shape;233;p46"/>
          <p:cNvPicPr preferRelativeResize="0"/>
          <p:nvPr/>
        </p:nvPicPr>
        <p:blipFill>
          <a:blip r:embed="rId6">
            <a:alphaModFix/>
          </a:blip>
          <a:stretch>
            <a:fillRect/>
          </a:stretch>
        </p:blipFill>
        <p:spPr>
          <a:xfrm>
            <a:off x="6657002" y="1017725"/>
            <a:ext cx="2095750" cy="3217000"/>
          </a:xfrm>
          <a:prstGeom prst="rect">
            <a:avLst/>
          </a:prstGeom>
          <a:noFill/>
          <a:ln>
            <a:noFill/>
          </a:ln>
        </p:spPr>
      </p:pic>
      <p:sp>
        <p:nvSpPr>
          <p:cNvPr id="234" name="Google Shape;234;p46"/>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3000" b="1">
                <a:solidFill>
                  <a:srgbClr val="5D7C8A"/>
                </a:solidFill>
              </a:rPr>
              <a:t>#KONY2012</a:t>
            </a:r>
            <a:endParaRPr sz="3000" b="1">
              <a:solidFill>
                <a:srgbClr val="5D7C8A"/>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47">
            <a:hlinkClick r:id="rId3"/>
          </p:cNvPr>
          <p:cNvPicPr preferRelativeResize="0"/>
          <p:nvPr/>
        </p:nvPicPr>
        <p:blipFill>
          <a:blip r:embed="rId4">
            <a:alphaModFix/>
          </a:blip>
          <a:stretch>
            <a:fillRect/>
          </a:stretch>
        </p:blipFill>
        <p:spPr>
          <a:xfrm>
            <a:off x="5162650" y="914952"/>
            <a:ext cx="3804000" cy="3426900"/>
          </a:xfrm>
          <a:prstGeom prst="roundRect">
            <a:avLst>
              <a:gd name="adj" fmla="val 8295"/>
            </a:avLst>
          </a:prstGeom>
          <a:noFill/>
          <a:ln w="28575" cap="flat" cmpd="sng">
            <a:solidFill>
              <a:srgbClr val="5D7C8A"/>
            </a:solidFill>
            <a:prstDash val="solid"/>
            <a:round/>
            <a:headEnd type="none" w="sm" len="sm"/>
            <a:tailEnd type="none" w="sm" len="sm"/>
          </a:ln>
        </p:spPr>
      </p:pic>
      <p:sp>
        <p:nvSpPr>
          <p:cNvPr id="240" name="Google Shape;240;p47"/>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3000" b="1">
                <a:solidFill>
                  <a:srgbClr val="5D7C8A"/>
                </a:solidFill>
              </a:rPr>
              <a:t>Tom Segura + Netflix</a:t>
            </a:r>
            <a:endParaRPr sz="3000" b="1">
              <a:solidFill>
                <a:srgbClr val="5D7C8A"/>
              </a:solidFill>
            </a:endParaRPr>
          </a:p>
        </p:txBody>
      </p:sp>
      <p:pic>
        <p:nvPicPr>
          <p:cNvPr id="241" name="Google Shape;241;p47">
            <a:hlinkClick r:id="rId5"/>
          </p:cNvPr>
          <p:cNvPicPr preferRelativeResize="0"/>
          <p:nvPr/>
        </p:nvPicPr>
        <p:blipFill>
          <a:blip r:embed="rId6">
            <a:alphaModFix/>
          </a:blip>
          <a:stretch>
            <a:fillRect/>
          </a:stretch>
        </p:blipFill>
        <p:spPr>
          <a:xfrm>
            <a:off x="973875" y="914950"/>
            <a:ext cx="3640500" cy="3426900"/>
          </a:xfrm>
          <a:prstGeom prst="roundRect">
            <a:avLst>
              <a:gd name="adj" fmla="val 6350"/>
            </a:avLst>
          </a:prstGeom>
          <a:noFill/>
          <a:ln w="28575" cap="flat" cmpd="sng">
            <a:solidFill>
              <a:srgbClr val="5D7C8A"/>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48"/>
          <p:cNvPicPr preferRelativeResize="0"/>
          <p:nvPr/>
        </p:nvPicPr>
        <p:blipFill>
          <a:blip r:embed="rId3">
            <a:alphaModFix/>
          </a:blip>
          <a:stretch>
            <a:fillRect/>
          </a:stretch>
        </p:blipFill>
        <p:spPr>
          <a:xfrm>
            <a:off x="605900" y="718763"/>
            <a:ext cx="2630100" cy="3821100"/>
          </a:xfrm>
          <a:prstGeom prst="roundRect">
            <a:avLst>
              <a:gd name="adj" fmla="val 4590"/>
            </a:avLst>
          </a:prstGeom>
          <a:noFill/>
          <a:ln w="28575" cap="flat" cmpd="sng">
            <a:solidFill>
              <a:srgbClr val="5D7C8A"/>
            </a:solidFill>
            <a:prstDash val="solid"/>
            <a:round/>
            <a:headEnd type="none" w="sm" len="sm"/>
            <a:tailEnd type="none" w="sm" len="sm"/>
          </a:ln>
        </p:spPr>
      </p:pic>
      <p:sp>
        <p:nvSpPr>
          <p:cNvPr id="247" name="Google Shape;247;p48"/>
          <p:cNvSpPr txBox="1"/>
          <p:nvPr/>
        </p:nvSpPr>
        <p:spPr>
          <a:xfrm>
            <a:off x="3326071" y="2890549"/>
            <a:ext cx="2815200" cy="77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b="1"/>
              <a:t>8 monumentale øjeblikke hvor hashtag-aktivisme virkelig virkede</a:t>
            </a:r>
            <a:endParaRPr b="1"/>
          </a:p>
          <a:p>
            <a:pPr marL="0" lvl="0" indent="0" algn="l" rtl="0">
              <a:spcBef>
                <a:spcPts val="0"/>
              </a:spcBef>
              <a:spcAft>
                <a:spcPts val="0"/>
              </a:spcAft>
              <a:buNone/>
            </a:pPr>
            <a:r>
              <a:rPr lang="da-DK" sz="1000" u="sng">
                <a:solidFill>
                  <a:srgbClr val="5D7C8A"/>
                </a:solidFill>
                <a:hlinkClick r:id="rId4"/>
              </a:rPr>
              <a:t>https://www.globalcitizen.org/en/content/hashtag-activism-hashtag10-twitter-trends-dresslik/</a:t>
            </a:r>
            <a:endParaRPr sz="1000">
              <a:solidFill>
                <a:srgbClr val="5D7C8A"/>
              </a:solidFill>
            </a:endParaRPr>
          </a:p>
        </p:txBody>
      </p:sp>
      <p:pic>
        <p:nvPicPr>
          <p:cNvPr id="248" name="Google Shape;248;p48"/>
          <p:cNvPicPr preferRelativeResize="0"/>
          <p:nvPr/>
        </p:nvPicPr>
        <p:blipFill>
          <a:blip r:embed="rId5">
            <a:alphaModFix/>
          </a:blip>
          <a:stretch>
            <a:fillRect/>
          </a:stretch>
        </p:blipFill>
        <p:spPr>
          <a:xfrm>
            <a:off x="6231333" y="777863"/>
            <a:ext cx="2772900" cy="3821100"/>
          </a:xfrm>
          <a:prstGeom prst="roundRect">
            <a:avLst>
              <a:gd name="adj" fmla="val 6407"/>
            </a:avLst>
          </a:prstGeom>
          <a:noFill/>
          <a:ln w="28575" cap="flat" cmpd="sng">
            <a:solidFill>
              <a:srgbClr val="5D7C8A"/>
            </a:solidFill>
            <a:prstDash val="solid"/>
            <a:round/>
            <a:headEnd type="none" w="sm" len="sm"/>
            <a:tailEnd type="none" w="sm" len="sm"/>
          </a:ln>
        </p:spPr>
      </p:pic>
      <p:sp>
        <p:nvSpPr>
          <p:cNvPr id="249" name="Google Shape;249;p48"/>
          <p:cNvSpPr txBox="1"/>
          <p:nvPr/>
        </p:nvSpPr>
        <p:spPr>
          <a:xfrm>
            <a:off x="3415263" y="3852575"/>
            <a:ext cx="2599800" cy="110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b="1"/>
              <a:t>Under pres: kampagner, der påvirkede firmaer til at ændre verden</a:t>
            </a:r>
            <a:endParaRPr b="1"/>
          </a:p>
          <a:p>
            <a:pPr marL="0" lvl="0" indent="0" algn="ctr" rtl="0">
              <a:spcBef>
                <a:spcPts val="0"/>
              </a:spcBef>
              <a:spcAft>
                <a:spcPts val="0"/>
              </a:spcAft>
              <a:buNone/>
            </a:pPr>
            <a:r>
              <a:rPr lang="da-DK" sz="1000" u="sng">
                <a:solidFill>
                  <a:srgbClr val="5D7C8A"/>
                </a:solidFill>
                <a:hlinkClick r:id="rId6"/>
              </a:rPr>
              <a:t>https://www.theguardian.com/sustainable-business/2015/feb/09/corporate-ngo-campaign-environment-climate-change</a:t>
            </a:r>
            <a:endParaRPr sz="1000">
              <a:solidFill>
                <a:srgbClr val="5D7C8A"/>
              </a:solidFill>
            </a:endParaRPr>
          </a:p>
        </p:txBody>
      </p:sp>
      <p:pic>
        <p:nvPicPr>
          <p:cNvPr id="250" name="Google Shape;250;p48" descr="UPDATE: Great news! LEGO has announced it will not renew its contract with Shell. This is a massive victory for over 1 million Arctic Defenders globally. But Shell is still trying to drill for oil in the Arctic. Click here to demand permanent protection for the home of the polar bears: http://grnpc.org/IgHEe&#10;&#10;---------------------------------------------------------------------------------------------&#10;&#10;We love LEGO. You love LEGO. Everyone loves LEGO. &#10; &#10;But when LEGO's halo effect is being used to sell propaganda to children, especially by an unethical corporation who are busy destroying the natural world our children will inherit, we have to do something.&#10;&#10;Children's imaginations are an unspoilt wilderness. Help us stop Shell polluting them by telling LEGO to stop selling Shell-branded bricks and kits today. &#10;&#10;Greenpeace is calling on LEGO to end its partnership with Shell to Save the Arctic." title="LEGO: Everything is NOT awesome.">
            <a:hlinkClick r:id="rId7"/>
          </p:cNvPr>
          <p:cNvPicPr preferRelativeResize="0"/>
          <p:nvPr/>
        </p:nvPicPr>
        <p:blipFill>
          <a:blip r:embed="rId8">
            <a:alphaModFix/>
          </a:blip>
          <a:stretch>
            <a:fillRect/>
          </a:stretch>
        </p:blipFill>
        <p:spPr>
          <a:xfrm>
            <a:off x="3392376" y="798700"/>
            <a:ext cx="2682563" cy="2011928"/>
          </a:xfrm>
          <a:prstGeom prst="rect">
            <a:avLst/>
          </a:prstGeom>
          <a:noFill/>
          <a:ln>
            <a:noFill/>
          </a:ln>
        </p:spPr>
      </p:pic>
      <p:sp>
        <p:nvSpPr>
          <p:cNvPr id="251" name="Google Shape;251;p48"/>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3000" b="1">
                <a:solidFill>
                  <a:srgbClr val="5D7C8A"/>
                </a:solidFill>
              </a:rPr>
              <a:t>Succesfuld aktivisme</a:t>
            </a:r>
            <a:endParaRPr sz="3000" b="1">
              <a:solidFill>
                <a:srgbClr val="5D7C8A"/>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49"/>
          <p:cNvPicPr preferRelativeResize="0"/>
          <p:nvPr/>
        </p:nvPicPr>
        <p:blipFill>
          <a:blip r:embed="rId3">
            <a:alphaModFix/>
          </a:blip>
          <a:stretch>
            <a:fillRect/>
          </a:stretch>
        </p:blipFill>
        <p:spPr>
          <a:xfrm>
            <a:off x="751850" y="818025"/>
            <a:ext cx="2109300" cy="3733500"/>
          </a:xfrm>
          <a:prstGeom prst="roundRect">
            <a:avLst>
              <a:gd name="adj" fmla="val 11019"/>
            </a:avLst>
          </a:prstGeom>
          <a:noFill/>
          <a:ln w="28575" cap="flat" cmpd="sng">
            <a:solidFill>
              <a:srgbClr val="5D7C8A"/>
            </a:solidFill>
            <a:prstDash val="solid"/>
            <a:round/>
            <a:headEnd type="none" w="sm" len="sm"/>
            <a:tailEnd type="none" w="sm" len="sm"/>
          </a:ln>
        </p:spPr>
      </p:pic>
      <p:pic>
        <p:nvPicPr>
          <p:cNvPr id="257" name="Google Shape;257;p49"/>
          <p:cNvPicPr preferRelativeResize="0"/>
          <p:nvPr/>
        </p:nvPicPr>
        <p:blipFill rotWithShape="1">
          <a:blip r:embed="rId4">
            <a:alphaModFix/>
          </a:blip>
          <a:srcRect b="33735"/>
          <a:stretch/>
        </p:blipFill>
        <p:spPr>
          <a:xfrm>
            <a:off x="6527100" y="769425"/>
            <a:ext cx="2109300" cy="3830700"/>
          </a:xfrm>
          <a:prstGeom prst="roundRect">
            <a:avLst>
              <a:gd name="adj" fmla="val 10040"/>
            </a:avLst>
          </a:prstGeom>
          <a:noFill/>
          <a:ln w="28575" cap="flat" cmpd="sng">
            <a:solidFill>
              <a:srgbClr val="5D7C8A"/>
            </a:solidFill>
            <a:prstDash val="solid"/>
            <a:round/>
            <a:headEnd type="none" w="sm" len="sm"/>
            <a:tailEnd type="none" w="sm" len="sm"/>
          </a:ln>
        </p:spPr>
      </p:pic>
      <p:sp>
        <p:nvSpPr>
          <p:cNvPr id="258" name="Google Shape;258;p49"/>
          <p:cNvSpPr txBox="1"/>
          <p:nvPr/>
        </p:nvSpPr>
        <p:spPr>
          <a:xfrm>
            <a:off x="3701100" y="847950"/>
            <a:ext cx="2776200" cy="122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b="1"/>
              <a:t>Udfordret af en spand med isvand: 5 ting du bør vide</a:t>
            </a:r>
            <a:endParaRPr b="1"/>
          </a:p>
          <a:p>
            <a:pPr marL="0" lvl="0" indent="0" algn="ctr" rtl="0">
              <a:spcBef>
                <a:spcPts val="0"/>
              </a:spcBef>
              <a:spcAft>
                <a:spcPts val="0"/>
              </a:spcAft>
              <a:buNone/>
            </a:pPr>
            <a:r>
              <a:rPr lang="da-DK" u="sng">
                <a:solidFill>
                  <a:srgbClr val="5D7C8A"/>
                </a:solidFill>
                <a:hlinkClick r:id="rId5"/>
              </a:rPr>
              <a:t>https://eu.usatoday.com/story/news/2017/07/03/ice-bucket-challenge-5-things-you-should-know/448006001/</a:t>
            </a:r>
            <a:endParaRPr>
              <a:solidFill>
                <a:srgbClr val="5D7C8A"/>
              </a:solidFill>
            </a:endParaRPr>
          </a:p>
        </p:txBody>
      </p:sp>
      <p:sp>
        <p:nvSpPr>
          <p:cNvPr id="259" name="Google Shape;259;p49"/>
          <p:cNvSpPr txBox="1"/>
          <p:nvPr/>
        </p:nvSpPr>
        <p:spPr>
          <a:xfrm>
            <a:off x="2969275" y="3552525"/>
            <a:ext cx="2776200" cy="9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b="1"/>
              <a:t>Fremgang siden Isvandsudfordringen</a:t>
            </a:r>
            <a:endParaRPr b="1"/>
          </a:p>
          <a:p>
            <a:pPr marL="0" lvl="0" indent="0" algn="ctr" rtl="0">
              <a:spcBef>
                <a:spcPts val="0"/>
              </a:spcBef>
              <a:spcAft>
                <a:spcPts val="0"/>
              </a:spcAft>
              <a:buNone/>
            </a:pPr>
            <a:r>
              <a:rPr lang="da-DK" u="sng">
                <a:solidFill>
                  <a:srgbClr val="5D7C8A"/>
                </a:solidFill>
                <a:hlinkClick r:id="rId6"/>
              </a:rPr>
              <a:t>http://www.alsa.org/fight-als/edau/ibc-progress-infographic.html</a:t>
            </a:r>
            <a:endParaRPr>
              <a:solidFill>
                <a:srgbClr val="5D7C8A"/>
              </a:solidFill>
            </a:endParaRPr>
          </a:p>
        </p:txBody>
      </p:sp>
      <p:sp>
        <p:nvSpPr>
          <p:cNvPr id="260" name="Google Shape;260;p49"/>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3000" b="1">
                <a:solidFill>
                  <a:srgbClr val="5D7C8A"/>
                </a:solidFill>
              </a:rPr>
              <a:t>Hashtag #ALSIceBucketChallenge</a:t>
            </a:r>
            <a:endParaRPr sz="3000" b="1">
              <a:solidFill>
                <a:srgbClr val="5D7C8A"/>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50"/>
          <p:cNvPicPr preferRelativeResize="0"/>
          <p:nvPr/>
        </p:nvPicPr>
        <p:blipFill>
          <a:blip r:embed="rId3">
            <a:alphaModFix/>
          </a:blip>
          <a:stretch>
            <a:fillRect/>
          </a:stretch>
        </p:blipFill>
        <p:spPr>
          <a:xfrm>
            <a:off x="7228237" y="4547458"/>
            <a:ext cx="1026575" cy="471675"/>
          </a:xfrm>
          <a:prstGeom prst="rect">
            <a:avLst/>
          </a:prstGeom>
          <a:noFill/>
          <a:ln>
            <a:noFill/>
          </a:ln>
        </p:spPr>
      </p:pic>
      <p:pic>
        <p:nvPicPr>
          <p:cNvPr id="266" name="Google Shape;266;p50"/>
          <p:cNvPicPr preferRelativeResize="0"/>
          <p:nvPr/>
        </p:nvPicPr>
        <p:blipFill>
          <a:blip r:embed="rId4">
            <a:alphaModFix/>
          </a:blip>
          <a:stretch>
            <a:fillRect/>
          </a:stretch>
        </p:blipFill>
        <p:spPr>
          <a:xfrm>
            <a:off x="8338052" y="4547458"/>
            <a:ext cx="684261" cy="471675"/>
          </a:xfrm>
          <a:prstGeom prst="rect">
            <a:avLst/>
          </a:prstGeom>
          <a:noFill/>
          <a:ln>
            <a:noFill/>
          </a:ln>
        </p:spPr>
      </p:pic>
      <p:sp>
        <p:nvSpPr>
          <p:cNvPr id="267" name="Google Shape;267;p50"/>
          <p:cNvSpPr txBox="1"/>
          <p:nvPr/>
        </p:nvSpPr>
        <p:spPr>
          <a:xfrm>
            <a:off x="669625" y="1281900"/>
            <a:ext cx="5517300" cy="2487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da-DK" sz="1800" b="1">
                <a:solidFill>
                  <a:srgbClr val="5D7C8A"/>
                </a:solidFill>
              </a:rPr>
              <a:t>Organisering</a:t>
            </a:r>
            <a:r>
              <a:rPr lang="da-DK" sz="1800">
                <a:solidFill>
                  <a:schemeClr val="dk1"/>
                </a:solidFill>
              </a:rPr>
              <a:t> og mobilisering af dine aktivister</a:t>
            </a:r>
            <a:endParaRPr sz="1800">
              <a:solidFill>
                <a:schemeClr val="dk1"/>
              </a:solidFill>
            </a:endParaRPr>
          </a:p>
          <a:p>
            <a:pPr marL="457200" lvl="0" indent="-342900" algn="l" rtl="0">
              <a:spcBef>
                <a:spcPts val="0"/>
              </a:spcBef>
              <a:spcAft>
                <a:spcPts val="0"/>
              </a:spcAft>
              <a:buClr>
                <a:schemeClr val="dk1"/>
              </a:buClr>
              <a:buSzPts val="1800"/>
              <a:buChar char="★"/>
            </a:pPr>
            <a:r>
              <a:rPr lang="da-DK" sz="1800" b="1">
                <a:solidFill>
                  <a:srgbClr val="5D7C8A"/>
                </a:solidFill>
              </a:rPr>
              <a:t>Inkluderende</a:t>
            </a:r>
            <a:r>
              <a:rPr lang="da-DK" sz="1800">
                <a:solidFill>
                  <a:schemeClr val="dk1"/>
                </a:solidFill>
              </a:rPr>
              <a:t> – involverer alle, også marginaliserede gruppe</a:t>
            </a:r>
            <a:endParaRPr sz="1800">
              <a:solidFill>
                <a:schemeClr val="dk1"/>
              </a:solidFill>
            </a:endParaRPr>
          </a:p>
          <a:p>
            <a:pPr marL="457200" lvl="0" indent="-342900" algn="l" rtl="0">
              <a:spcBef>
                <a:spcPts val="0"/>
              </a:spcBef>
              <a:spcAft>
                <a:spcPts val="0"/>
              </a:spcAft>
              <a:buClr>
                <a:schemeClr val="dk1"/>
              </a:buClr>
              <a:buSzPts val="1800"/>
              <a:buChar char="★"/>
            </a:pPr>
            <a:r>
              <a:rPr lang="da-DK" sz="1800" b="1">
                <a:solidFill>
                  <a:srgbClr val="5D7C8A"/>
                </a:solidFill>
              </a:rPr>
              <a:t>Vær tydelig</a:t>
            </a:r>
            <a:r>
              <a:rPr lang="da-DK" sz="1800">
                <a:solidFill>
                  <a:schemeClr val="dk1"/>
                </a:solidFill>
              </a:rPr>
              <a:t> om de ændringer du gerne vil se</a:t>
            </a:r>
            <a:endParaRPr sz="1800">
              <a:solidFill>
                <a:schemeClr val="dk1"/>
              </a:solidFill>
            </a:endParaRPr>
          </a:p>
          <a:p>
            <a:pPr marL="457200" lvl="0" indent="-342900" algn="l" rtl="0">
              <a:spcBef>
                <a:spcPts val="0"/>
              </a:spcBef>
              <a:spcAft>
                <a:spcPts val="0"/>
              </a:spcAft>
              <a:buClr>
                <a:schemeClr val="dk1"/>
              </a:buClr>
              <a:buSzPts val="1800"/>
              <a:buChar char="★"/>
            </a:pPr>
            <a:r>
              <a:rPr lang="da-DK" sz="1800" b="1">
                <a:solidFill>
                  <a:srgbClr val="5D7C8A"/>
                </a:solidFill>
              </a:rPr>
              <a:t>Reagér</a:t>
            </a:r>
            <a:r>
              <a:rPr lang="da-DK" sz="1800">
                <a:solidFill>
                  <a:schemeClr val="dk1"/>
                </a:solidFill>
              </a:rPr>
              <a:t> på problemer i realtid og på events</a:t>
            </a:r>
            <a:endParaRPr sz="1800">
              <a:solidFill>
                <a:schemeClr val="dk1"/>
              </a:solidFill>
            </a:endParaRPr>
          </a:p>
          <a:p>
            <a:pPr marL="457200" lvl="0" indent="-342900" algn="l" rtl="0">
              <a:spcBef>
                <a:spcPts val="0"/>
              </a:spcBef>
              <a:spcAft>
                <a:spcPts val="0"/>
              </a:spcAft>
              <a:buClr>
                <a:schemeClr val="dk1"/>
              </a:buClr>
              <a:buSzPts val="1800"/>
              <a:buChar char="★"/>
            </a:pPr>
            <a:r>
              <a:rPr lang="da-DK" sz="1800" b="1">
                <a:solidFill>
                  <a:srgbClr val="5D7C8A"/>
                </a:solidFill>
              </a:rPr>
              <a:t>Inspirér andre</a:t>
            </a:r>
            <a:r>
              <a:rPr lang="da-DK" sz="1800">
                <a:solidFill>
                  <a:schemeClr val="dk1"/>
                </a:solidFill>
              </a:rPr>
              <a:t> til at lave deres egne kampagner</a:t>
            </a:r>
            <a:endParaRPr sz="1800">
              <a:solidFill>
                <a:schemeClr val="dk1"/>
              </a:solidFill>
            </a:endParaRPr>
          </a:p>
          <a:p>
            <a:pPr marL="457200" lvl="0" indent="-342900" algn="l" rtl="0">
              <a:spcBef>
                <a:spcPts val="0"/>
              </a:spcBef>
              <a:spcAft>
                <a:spcPts val="0"/>
              </a:spcAft>
              <a:buClr>
                <a:schemeClr val="dk1"/>
              </a:buClr>
              <a:buSzPts val="1800"/>
              <a:buChar char="★"/>
            </a:pPr>
            <a:r>
              <a:rPr lang="da-DK" sz="1800" b="1">
                <a:solidFill>
                  <a:srgbClr val="5D7C8A"/>
                </a:solidFill>
              </a:rPr>
              <a:t>Hybrider</a:t>
            </a:r>
            <a:r>
              <a:rPr lang="da-DK" sz="1800">
                <a:solidFill>
                  <a:schemeClr val="dk1"/>
                </a:solidFill>
              </a:rPr>
              <a:t> – både online og offline aktiviteter arbejder sammen</a:t>
            </a:r>
            <a:endParaRPr sz="1800"/>
          </a:p>
        </p:txBody>
      </p:sp>
      <p:pic>
        <p:nvPicPr>
          <p:cNvPr id="268" name="Google Shape;268;p50"/>
          <p:cNvPicPr preferRelativeResize="0"/>
          <p:nvPr/>
        </p:nvPicPr>
        <p:blipFill>
          <a:blip r:embed="rId5">
            <a:alphaModFix/>
          </a:blip>
          <a:stretch>
            <a:fillRect/>
          </a:stretch>
        </p:blipFill>
        <p:spPr>
          <a:xfrm>
            <a:off x="6293346" y="1190088"/>
            <a:ext cx="2579724" cy="2579724"/>
          </a:xfrm>
          <a:prstGeom prst="rect">
            <a:avLst/>
          </a:prstGeom>
          <a:noFill/>
          <a:ln>
            <a:noFill/>
          </a:ln>
        </p:spPr>
      </p:pic>
      <p:sp>
        <p:nvSpPr>
          <p:cNvPr id="269" name="Google Shape;269;p50"/>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3000" b="1">
                <a:solidFill>
                  <a:srgbClr val="5D7C8A"/>
                </a:solidFill>
              </a:rPr>
              <a:t>Egenskaber ved en succesfuld kampagne</a:t>
            </a:r>
            <a:endParaRPr sz="3000" b="1">
              <a:solidFill>
                <a:srgbClr val="5D7C8A"/>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51"/>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275" name="Google Shape;275;p51"/>
          <p:cNvPicPr preferRelativeResize="0"/>
          <p:nvPr/>
        </p:nvPicPr>
        <p:blipFill rotWithShape="1">
          <a:blip r:embed="rId4">
            <a:alphaModFix/>
          </a:blip>
          <a:srcRect/>
          <a:stretch/>
        </p:blipFill>
        <p:spPr>
          <a:xfrm>
            <a:off x="2313182" y="703750"/>
            <a:ext cx="4517626" cy="1868000"/>
          </a:xfrm>
          <a:prstGeom prst="rect">
            <a:avLst/>
          </a:prstGeom>
          <a:noFill/>
          <a:ln>
            <a:noFill/>
          </a:ln>
        </p:spPr>
      </p:pic>
      <p:sp>
        <p:nvSpPr>
          <p:cNvPr id="276" name="Google Shape;276;p51"/>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b="1">
                <a:solidFill>
                  <a:srgbClr val="F7931D"/>
                </a:solidFill>
              </a:rPr>
              <a:t>www.hackinghate.eu</a:t>
            </a:r>
            <a:endParaRPr sz="3600" b="1">
              <a:solidFill>
                <a:srgbClr val="F7931D"/>
              </a:solidFill>
            </a:endParaRPr>
          </a:p>
        </p:txBody>
      </p:sp>
      <p:sp>
        <p:nvSpPr>
          <p:cNvPr id="277" name="Google Shape;277;p51"/>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2500" b="1">
                <a:solidFill>
                  <a:srgbClr val="F7931D"/>
                </a:solidFill>
              </a:rPr>
              <a:t>#SELMA_eu</a:t>
            </a:r>
            <a:endParaRPr sz="2500" b="1">
              <a:solidFill>
                <a:srgbClr val="F7931D"/>
              </a:solidFill>
            </a:endParaRPr>
          </a:p>
        </p:txBody>
      </p:sp>
      <p:pic>
        <p:nvPicPr>
          <p:cNvPr id="278" name="Google Shape;278;p51"/>
          <p:cNvPicPr preferRelativeResize="0"/>
          <p:nvPr/>
        </p:nvPicPr>
        <p:blipFill rotWithShape="1">
          <a:blip r:embed="rId5">
            <a:alphaModFix/>
          </a:blip>
          <a:srcRect/>
          <a:stretch/>
        </p:blipFill>
        <p:spPr>
          <a:xfrm>
            <a:off x="2994226" y="3738238"/>
            <a:ext cx="421425" cy="421425"/>
          </a:xfrm>
          <a:prstGeom prst="rect">
            <a:avLst/>
          </a:prstGeom>
          <a:noFill/>
          <a:ln>
            <a:noFill/>
          </a:ln>
        </p:spPr>
      </p:pic>
      <p:pic>
        <p:nvPicPr>
          <p:cNvPr id="279" name="Google Shape;279;p51"/>
          <p:cNvPicPr preferRelativeResize="0"/>
          <p:nvPr/>
        </p:nvPicPr>
        <p:blipFill>
          <a:blip r:embed="rId6">
            <a:alphaModFix/>
          </a:blip>
          <a:stretch>
            <a:fillRect/>
          </a:stretch>
        </p:blipFill>
        <p:spPr>
          <a:xfrm>
            <a:off x="698200" y="4566900"/>
            <a:ext cx="2193600" cy="413000"/>
          </a:xfrm>
          <a:prstGeom prst="rect">
            <a:avLst/>
          </a:prstGeom>
          <a:noFill/>
          <a:ln>
            <a:noFill/>
          </a:ln>
        </p:spPr>
      </p:pic>
      <p:pic>
        <p:nvPicPr>
          <p:cNvPr id="280" name="Google Shape;280;p51"/>
          <p:cNvPicPr preferRelativeResize="0"/>
          <p:nvPr/>
        </p:nvPicPr>
        <p:blipFill rotWithShape="1">
          <a:blip r:embed="rId7">
            <a:alphaModFix/>
          </a:blip>
          <a:srcRect/>
          <a:stretch/>
        </p:blipFill>
        <p:spPr>
          <a:xfrm>
            <a:off x="4951950" y="4627776"/>
            <a:ext cx="953696" cy="291250"/>
          </a:xfrm>
          <a:prstGeom prst="rect">
            <a:avLst/>
          </a:prstGeom>
          <a:noFill/>
          <a:ln>
            <a:noFill/>
          </a:ln>
        </p:spPr>
      </p:pic>
      <p:pic>
        <p:nvPicPr>
          <p:cNvPr id="281" name="Google Shape;281;p51"/>
          <p:cNvPicPr preferRelativeResize="0"/>
          <p:nvPr/>
        </p:nvPicPr>
        <p:blipFill rotWithShape="1">
          <a:blip r:embed="rId8">
            <a:alphaModFix/>
          </a:blip>
          <a:srcRect t="6263" b="6254"/>
          <a:stretch/>
        </p:blipFill>
        <p:spPr>
          <a:xfrm>
            <a:off x="3022725" y="4566900"/>
            <a:ext cx="1169370" cy="412999"/>
          </a:xfrm>
          <a:prstGeom prst="rect">
            <a:avLst/>
          </a:prstGeom>
          <a:noFill/>
          <a:ln>
            <a:noFill/>
          </a:ln>
        </p:spPr>
      </p:pic>
      <p:pic>
        <p:nvPicPr>
          <p:cNvPr id="282" name="Google Shape;282;p51"/>
          <p:cNvPicPr preferRelativeResize="0"/>
          <p:nvPr/>
        </p:nvPicPr>
        <p:blipFill rotWithShape="1">
          <a:blip r:embed="rId9">
            <a:alphaModFix/>
          </a:blip>
          <a:srcRect/>
          <a:stretch/>
        </p:blipFill>
        <p:spPr>
          <a:xfrm>
            <a:off x="4323031" y="4524394"/>
            <a:ext cx="498000" cy="498000"/>
          </a:xfrm>
          <a:prstGeom prst="rect">
            <a:avLst/>
          </a:prstGeom>
          <a:noFill/>
          <a:ln>
            <a:noFill/>
          </a:ln>
        </p:spPr>
      </p:pic>
      <p:pic>
        <p:nvPicPr>
          <p:cNvPr id="283" name="Google Shape;283;p51"/>
          <p:cNvPicPr preferRelativeResize="0"/>
          <p:nvPr/>
        </p:nvPicPr>
        <p:blipFill rotWithShape="1">
          <a:blip r:embed="rId10">
            <a:alphaModFix/>
          </a:blip>
          <a:srcRect/>
          <a:stretch/>
        </p:blipFill>
        <p:spPr>
          <a:xfrm>
            <a:off x="6036575" y="4499890"/>
            <a:ext cx="498002" cy="547023"/>
          </a:xfrm>
          <a:prstGeom prst="rect">
            <a:avLst/>
          </a:prstGeom>
          <a:noFill/>
          <a:ln>
            <a:noFill/>
          </a:ln>
        </p:spPr>
      </p:pic>
      <p:pic>
        <p:nvPicPr>
          <p:cNvPr id="284" name="Google Shape;284;p51"/>
          <p:cNvPicPr preferRelativeResize="0"/>
          <p:nvPr/>
        </p:nvPicPr>
        <p:blipFill rotWithShape="1">
          <a:blip r:embed="rId11">
            <a:alphaModFix/>
          </a:blip>
          <a:srcRect/>
          <a:stretch/>
        </p:blipFill>
        <p:spPr>
          <a:xfrm>
            <a:off x="6665500" y="4617700"/>
            <a:ext cx="953698" cy="311403"/>
          </a:xfrm>
          <a:prstGeom prst="rect">
            <a:avLst/>
          </a:prstGeom>
          <a:noFill/>
          <a:ln>
            <a:noFill/>
          </a:ln>
        </p:spPr>
      </p:pic>
      <p:pic>
        <p:nvPicPr>
          <p:cNvPr id="285" name="Google Shape;285;p51"/>
          <p:cNvPicPr preferRelativeResize="0"/>
          <p:nvPr/>
        </p:nvPicPr>
        <p:blipFill rotWithShape="1">
          <a:blip r:embed="rId12">
            <a:alphaModFix/>
          </a:blip>
          <a:srcRect/>
          <a:stretch/>
        </p:blipFill>
        <p:spPr>
          <a:xfrm>
            <a:off x="7750125" y="4627775"/>
            <a:ext cx="1142175" cy="291250"/>
          </a:xfrm>
          <a:prstGeom prst="rect">
            <a:avLst/>
          </a:prstGeom>
          <a:noFill/>
          <a:ln>
            <a:noFill/>
          </a:ln>
        </p:spPr>
      </p:pic>
      <p:pic>
        <p:nvPicPr>
          <p:cNvPr id="286" name="Google Shape;286;p51"/>
          <p:cNvPicPr preferRelativeResize="0"/>
          <p:nvPr/>
        </p:nvPicPr>
        <p:blipFill>
          <a:blip r:embed="rId13">
            <a:alphaModFix/>
          </a:blip>
          <a:stretch>
            <a:fillRect/>
          </a:stretch>
        </p:blipFill>
        <p:spPr>
          <a:xfrm>
            <a:off x="69752" y="499600"/>
            <a:ext cx="358499" cy="3574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8"/>
          <p:cNvSpPr txBox="1">
            <a:spLocks noGrp="1"/>
          </p:cNvSpPr>
          <p:nvPr>
            <p:ph type="title"/>
          </p:nvPr>
        </p:nvSpPr>
        <p:spPr>
          <a:xfrm>
            <a:off x="6475425" y="1609750"/>
            <a:ext cx="269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3000" b="1" dirty="0">
                <a:solidFill>
                  <a:srgbClr val="5D7C8A"/>
                </a:solidFill>
              </a:rPr>
              <a:t>Hvad mener du om det her?</a:t>
            </a:r>
            <a:endParaRPr sz="3000" b="1" dirty="0">
              <a:solidFill>
                <a:srgbClr val="5D7C8A"/>
              </a:solidFill>
            </a:endParaRPr>
          </a:p>
        </p:txBody>
      </p:sp>
      <p:pic>
        <p:nvPicPr>
          <p:cNvPr id="4" name="Google Shape;164;p38"/>
          <p:cNvPicPr preferRelativeResize="0"/>
          <p:nvPr/>
        </p:nvPicPr>
        <p:blipFill>
          <a:blip r:embed="rId3">
            <a:extLst>
              <a:ext uri="{28A0092B-C50C-407E-A947-70E740481C1C}">
                <a14:useLocalDpi xmlns:a14="http://schemas.microsoft.com/office/drawing/2010/main" val="0"/>
              </a:ext>
            </a:extLst>
          </a:blip>
          <a:stretch>
            <a:fillRect/>
          </a:stretch>
        </p:blipFill>
        <p:spPr>
          <a:xfrm>
            <a:off x="791091" y="1063864"/>
            <a:ext cx="5615400" cy="3159896"/>
          </a:xfrm>
          <a:prstGeom prst="roundRect">
            <a:avLst>
              <a:gd name="adj" fmla="val 9991"/>
            </a:avLst>
          </a:prstGeom>
          <a:noFill/>
          <a:ln w="28575" cap="flat" cmpd="sng">
            <a:solidFill>
              <a:srgbClr val="5D7C8A"/>
            </a:solidFill>
            <a:prstDash val="solid"/>
            <a:round/>
            <a:headEnd type="none" w="sm" len="sm"/>
            <a:tailEnd type="none" w="sm" len="sm"/>
          </a:ln>
        </p:spPr>
      </p:pic>
      <p:sp>
        <p:nvSpPr>
          <p:cNvPr id="5" name="TextBox 4"/>
          <p:cNvSpPr txBox="1"/>
          <p:nvPr/>
        </p:nvSpPr>
        <p:spPr>
          <a:xfrm>
            <a:off x="1209820" y="3365915"/>
            <a:ext cx="2131256" cy="830997"/>
          </a:xfrm>
          <a:prstGeom prst="rect">
            <a:avLst/>
          </a:prstGeom>
          <a:noFill/>
        </p:spPr>
        <p:txBody>
          <a:bodyPr wrap="square" rtlCol="0">
            <a:spAutoFit/>
          </a:bodyPr>
          <a:lstStyle/>
          <a:p>
            <a:r>
              <a:rPr lang="da" sz="4800" dirty="0" err="1" smtClean="0">
                <a:ln w="12700">
                  <a:solidFill>
                    <a:schemeClr val="tx1"/>
                  </a:solidFill>
                </a:ln>
                <a:solidFill>
                  <a:schemeClr val="bg1"/>
                </a:solidFill>
                <a:latin typeface="Impact" panose="020B0806030902050204" pitchFamily="34" charset="0"/>
              </a:rPr>
              <a:t>Banhof</a:t>
            </a:r>
            <a:endParaRPr lang="da" sz="4800" dirty="0">
              <a:ln w="12700">
                <a:solidFill>
                  <a:schemeClr val="tx1"/>
                </a:solidFill>
              </a:ln>
              <a:solidFill>
                <a:schemeClr val="bg1"/>
              </a:solidFill>
              <a:latin typeface="Impact" panose="020B0806030902050204" pitchFamily="34" charset="0"/>
            </a:endParaRPr>
          </a:p>
        </p:txBody>
      </p:sp>
      <p:sp>
        <p:nvSpPr>
          <p:cNvPr id="6" name="TextBox 5"/>
          <p:cNvSpPr txBox="1"/>
          <p:nvPr/>
        </p:nvSpPr>
        <p:spPr>
          <a:xfrm>
            <a:off x="3922348" y="2643812"/>
            <a:ext cx="2131256" cy="830997"/>
          </a:xfrm>
          <a:prstGeom prst="rect">
            <a:avLst/>
          </a:prstGeom>
          <a:noFill/>
        </p:spPr>
        <p:txBody>
          <a:bodyPr wrap="square" rtlCol="0">
            <a:spAutoFit/>
          </a:bodyPr>
          <a:lstStyle/>
          <a:p>
            <a:r>
              <a:rPr lang="da" sz="4800" dirty="0">
                <a:ln w="12700">
                  <a:solidFill>
                    <a:schemeClr val="tx1"/>
                  </a:solidFill>
                </a:ln>
                <a:solidFill>
                  <a:schemeClr val="bg1"/>
                </a:solidFill>
                <a:latin typeface="Impact" panose="020B0806030902050204" pitchFamily="34" charset="0"/>
              </a:rPr>
              <a:t>Dig</a:t>
            </a:r>
          </a:p>
        </p:txBody>
      </p:sp>
      <p:sp>
        <p:nvSpPr>
          <p:cNvPr id="7" name="TextBox 6"/>
          <p:cNvSpPr txBox="1"/>
          <p:nvPr/>
        </p:nvSpPr>
        <p:spPr>
          <a:xfrm>
            <a:off x="4889231" y="2966977"/>
            <a:ext cx="1551727" cy="1015663"/>
          </a:xfrm>
          <a:prstGeom prst="rect">
            <a:avLst/>
          </a:prstGeom>
          <a:noFill/>
        </p:spPr>
        <p:txBody>
          <a:bodyPr wrap="square" rtlCol="0">
            <a:spAutoFit/>
          </a:bodyPr>
          <a:lstStyle/>
          <a:p>
            <a:pPr algn="ctr"/>
            <a:r>
              <a:rPr lang="da" sz="2000" dirty="0" smtClean="0">
                <a:ln w="9525">
                  <a:solidFill>
                    <a:schemeClr val="tx1"/>
                  </a:solidFill>
                </a:ln>
                <a:solidFill>
                  <a:schemeClr val="bg1"/>
                </a:solidFill>
                <a:latin typeface="Impact" panose="020B0806030902050204" pitchFamily="34" charset="0"/>
              </a:rPr>
              <a:t>Din nuværende arbejdsgiver</a:t>
            </a:r>
            <a:endParaRPr lang="da" sz="2000" dirty="0">
              <a:ln w="9525">
                <a:solidFill>
                  <a:schemeClr val="tx1"/>
                </a:solidFill>
              </a:ln>
              <a:solidFill>
                <a:schemeClr val="bg1"/>
              </a:solidFill>
              <a:latin typeface="Impact" panose="020B080603090205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9"/>
          <p:cNvPicPr preferRelativeResize="0"/>
          <p:nvPr/>
        </p:nvPicPr>
        <p:blipFill>
          <a:blip r:embed="rId3">
            <a:alphaModFix/>
          </a:blip>
          <a:stretch>
            <a:fillRect/>
          </a:stretch>
        </p:blipFill>
        <p:spPr>
          <a:xfrm>
            <a:off x="674175" y="143225"/>
            <a:ext cx="3407400" cy="2271600"/>
          </a:xfrm>
          <a:prstGeom prst="roundRect">
            <a:avLst>
              <a:gd name="adj" fmla="val 7787"/>
            </a:avLst>
          </a:prstGeom>
          <a:noFill/>
          <a:ln w="28575" cap="flat" cmpd="sng">
            <a:solidFill>
              <a:srgbClr val="5D7C8A"/>
            </a:solidFill>
            <a:prstDash val="solid"/>
            <a:round/>
            <a:headEnd type="none" w="sm" len="sm"/>
            <a:tailEnd type="none" w="sm" len="sm"/>
          </a:ln>
        </p:spPr>
      </p:pic>
      <p:pic>
        <p:nvPicPr>
          <p:cNvPr id="170" name="Google Shape;170;p39"/>
          <p:cNvPicPr preferRelativeResize="0"/>
          <p:nvPr/>
        </p:nvPicPr>
        <p:blipFill rotWithShape="1">
          <a:blip r:embed="rId4">
            <a:alphaModFix/>
          </a:blip>
          <a:srcRect t="9214"/>
          <a:stretch/>
        </p:blipFill>
        <p:spPr>
          <a:xfrm>
            <a:off x="5022675" y="143225"/>
            <a:ext cx="3999600" cy="2041500"/>
          </a:xfrm>
          <a:prstGeom prst="roundRect">
            <a:avLst>
              <a:gd name="adj" fmla="val 5918"/>
            </a:avLst>
          </a:prstGeom>
          <a:noFill/>
          <a:ln w="28575" cap="flat" cmpd="sng">
            <a:solidFill>
              <a:srgbClr val="5D7C8A"/>
            </a:solidFill>
            <a:prstDash val="solid"/>
            <a:round/>
            <a:headEnd type="none" w="sm" len="sm"/>
            <a:tailEnd type="none" w="sm" len="sm"/>
          </a:ln>
        </p:spPr>
      </p:pic>
      <p:pic>
        <p:nvPicPr>
          <p:cNvPr id="171" name="Google Shape;171;p39" descr="*trigger warning*&#10;&#10;blatant racism in a chinese advertisement" title="Racist Chinese Laundry Detergent Ad Qiaobi (俏比) ad">
            <a:hlinkClick r:id="rId5"/>
          </p:cNvPr>
          <p:cNvPicPr preferRelativeResize="0"/>
          <p:nvPr/>
        </p:nvPicPr>
        <p:blipFill>
          <a:blip r:embed="rId6">
            <a:alphaModFix/>
          </a:blip>
          <a:stretch>
            <a:fillRect/>
          </a:stretch>
        </p:blipFill>
        <p:spPr>
          <a:xfrm>
            <a:off x="736058" y="2655575"/>
            <a:ext cx="2592041" cy="1944025"/>
          </a:xfrm>
          <a:prstGeom prst="rect">
            <a:avLst/>
          </a:prstGeom>
          <a:noFill/>
          <a:ln>
            <a:noFill/>
          </a:ln>
        </p:spPr>
      </p:pic>
      <p:pic>
        <p:nvPicPr>
          <p:cNvPr id="172" name="Google Shape;172;p39" title="Christmas Party. Morrisons Makes It.">
            <a:hlinkClick r:id="rId7"/>
          </p:cNvPr>
          <p:cNvPicPr preferRelativeResize="0"/>
          <p:nvPr/>
        </p:nvPicPr>
        <p:blipFill>
          <a:blip r:embed="rId8">
            <a:alphaModFix/>
          </a:blip>
          <a:stretch>
            <a:fillRect/>
          </a:stretch>
        </p:blipFill>
        <p:spPr>
          <a:xfrm>
            <a:off x="3610392" y="2958650"/>
            <a:ext cx="2592017" cy="1944013"/>
          </a:xfrm>
          <a:prstGeom prst="rect">
            <a:avLst/>
          </a:prstGeom>
          <a:noFill/>
          <a:ln>
            <a:noFill/>
          </a:ln>
        </p:spPr>
      </p:pic>
      <p:sp>
        <p:nvSpPr>
          <p:cNvPr id="173" name="Google Shape;173;p39"/>
          <p:cNvSpPr txBox="1">
            <a:spLocks noGrp="1"/>
          </p:cNvSpPr>
          <p:nvPr>
            <p:ph type="title"/>
          </p:nvPr>
        </p:nvSpPr>
        <p:spPr>
          <a:xfrm>
            <a:off x="3661275" y="2322400"/>
            <a:ext cx="269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3000" b="1">
                <a:solidFill>
                  <a:srgbClr val="5D7C8A"/>
                </a:solidFill>
              </a:rPr>
              <a:t>Og de her?</a:t>
            </a:r>
            <a:endParaRPr sz="3000" b="1">
              <a:solidFill>
                <a:srgbClr val="5D7C8A"/>
              </a:solidFill>
            </a:endParaRPr>
          </a:p>
        </p:txBody>
      </p:sp>
      <p:pic>
        <p:nvPicPr>
          <p:cNvPr id="174" name="Google Shape;174;p39" descr="Bullying. Harassment. Is this the best a man can get? It's only by challenging ourselves to do more, that we can get closer to our best. To say the right thing, to act the right way. We are taking action at http://www.thebestmencanbe.org. Join us.&#10;&#10;Watch our next Short Film: https://www.youtube.com/watch?v=kbHXIN6EzWo&#10;&#10;Subscribe for the latest Gillette videos: http://www.youtube.com/subscription_center?add_user=Gillette&#10; &#10;More Gillette Channels: &#10;Website: http://gillette.com/en-us&#10;Facebook: http://www.facebook.com/gillette&#10;Twitter: http://www.twitter.com/gillette&#10;Instagram: https://www.instagram.com/gillette/&#10;&#10;This Gillette commercial is about our belief in the best in men. #TheBestMenCanBe #Gillette" title="We Believe: The Best Men Can Be | Gillette (Short Film)">
            <a:hlinkClick r:id="rId9"/>
          </p:cNvPr>
          <p:cNvPicPr preferRelativeResize="0"/>
          <p:nvPr/>
        </p:nvPicPr>
        <p:blipFill>
          <a:blip r:embed="rId10">
            <a:alphaModFix/>
          </a:blip>
          <a:stretch>
            <a:fillRect/>
          </a:stretch>
        </p:blipFill>
        <p:spPr>
          <a:xfrm>
            <a:off x="6359475" y="2554299"/>
            <a:ext cx="2662850" cy="1997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40">
            <a:hlinkClick r:id="rId3"/>
          </p:cNvPr>
          <p:cNvPicPr preferRelativeResize="0"/>
          <p:nvPr/>
        </p:nvPicPr>
        <p:blipFill rotWithShape="1">
          <a:blip r:embed="rId4">
            <a:alphaModFix/>
          </a:blip>
          <a:srcRect l="11953" r="27520" b="1748"/>
          <a:stretch/>
        </p:blipFill>
        <p:spPr>
          <a:xfrm>
            <a:off x="1072450" y="587950"/>
            <a:ext cx="4567500" cy="3754200"/>
          </a:xfrm>
          <a:prstGeom prst="roundRect">
            <a:avLst>
              <a:gd name="adj" fmla="val 5141"/>
            </a:avLst>
          </a:prstGeom>
          <a:noFill/>
          <a:ln w="28575" cap="flat" cmpd="sng">
            <a:solidFill>
              <a:srgbClr val="5D7C8A"/>
            </a:solidFill>
            <a:prstDash val="solid"/>
            <a:round/>
            <a:headEnd type="none" w="sm" len="sm"/>
            <a:tailEnd type="none" w="sm" len="sm"/>
          </a:ln>
        </p:spPr>
      </p:pic>
      <p:pic>
        <p:nvPicPr>
          <p:cNvPr id="180" name="Google Shape;180;p40"/>
          <p:cNvPicPr preferRelativeResize="0"/>
          <p:nvPr/>
        </p:nvPicPr>
        <p:blipFill>
          <a:blip r:embed="rId5">
            <a:alphaModFix/>
          </a:blip>
          <a:stretch>
            <a:fillRect/>
          </a:stretch>
        </p:blipFill>
        <p:spPr>
          <a:xfrm>
            <a:off x="7228237" y="4547458"/>
            <a:ext cx="1026575" cy="471675"/>
          </a:xfrm>
          <a:prstGeom prst="rect">
            <a:avLst/>
          </a:prstGeom>
          <a:noFill/>
          <a:ln>
            <a:noFill/>
          </a:ln>
        </p:spPr>
      </p:pic>
      <p:pic>
        <p:nvPicPr>
          <p:cNvPr id="181" name="Google Shape;181;p40"/>
          <p:cNvPicPr preferRelativeResize="0"/>
          <p:nvPr/>
        </p:nvPicPr>
        <p:blipFill>
          <a:blip r:embed="rId6">
            <a:alphaModFix/>
          </a:blip>
          <a:stretch>
            <a:fillRect/>
          </a:stretch>
        </p:blipFill>
        <p:spPr>
          <a:xfrm>
            <a:off x="8338052" y="4547458"/>
            <a:ext cx="684261" cy="471675"/>
          </a:xfrm>
          <a:prstGeom prst="rect">
            <a:avLst/>
          </a:prstGeom>
          <a:noFill/>
          <a:ln>
            <a:noFill/>
          </a:ln>
        </p:spPr>
      </p:pic>
      <p:sp>
        <p:nvSpPr>
          <p:cNvPr id="182" name="Google Shape;182;p40"/>
          <p:cNvSpPr txBox="1">
            <a:spLocks noGrp="1"/>
          </p:cNvSpPr>
          <p:nvPr>
            <p:ph type="title"/>
          </p:nvPr>
        </p:nvSpPr>
        <p:spPr>
          <a:xfrm>
            <a:off x="6010300" y="1894500"/>
            <a:ext cx="269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3000" b="1">
                <a:solidFill>
                  <a:srgbClr val="5D7C8A"/>
                </a:solidFill>
              </a:rPr>
              <a:t>Hvad med det her?</a:t>
            </a:r>
            <a:endParaRPr sz="3000" b="1">
              <a:solidFill>
                <a:srgbClr val="5D7C8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1"/>
          <p:cNvSpPr txBox="1"/>
          <p:nvPr/>
        </p:nvSpPr>
        <p:spPr>
          <a:xfrm>
            <a:off x="4975713" y="1367100"/>
            <a:ext cx="3732000" cy="47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8" name="Google Shape;188;p41"/>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3000" b="1">
                <a:solidFill>
                  <a:srgbClr val="5D7C8A"/>
                </a:solidFill>
              </a:rPr>
              <a:t>Modsatrettede synspunkter</a:t>
            </a:r>
            <a:endParaRPr sz="3000" b="1">
              <a:solidFill>
                <a:srgbClr val="5D7C8A"/>
              </a:solidFill>
            </a:endParaRPr>
          </a:p>
        </p:txBody>
      </p:sp>
      <p:sp>
        <p:nvSpPr>
          <p:cNvPr id="189" name="Google Shape;189;p41"/>
          <p:cNvSpPr txBox="1"/>
          <p:nvPr/>
        </p:nvSpPr>
        <p:spPr>
          <a:xfrm>
            <a:off x="906175" y="878537"/>
            <a:ext cx="3791100" cy="32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a-DK" i="1" dirty="0"/>
              <a:t>"Nationalist, xenofobisk, imperialistisk og racistisk"</a:t>
            </a:r>
            <a:endParaRPr i="1" dirty="0"/>
          </a:p>
        </p:txBody>
      </p:sp>
      <p:sp>
        <p:nvSpPr>
          <p:cNvPr id="190" name="Google Shape;190;p41"/>
          <p:cNvSpPr txBox="1"/>
          <p:nvPr/>
        </p:nvSpPr>
        <p:spPr>
          <a:xfrm>
            <a:off x="5288675" y="878575"/>
            <a:ext cx="3455400" cy="47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a-DK" i="1" dirty="0"/>
              <a:t>"...afrikanske stereotyper vendes på hovedet og historien skrives om"-</a:t>
            </a:r>
            <a:endParaRPr i="1" dirty="0"/>
          </a:p>
        </p:txBody>
      </p:sp>
      <p:pic>
        <p:nvPicPr>
          <p:cNvPr id="191" name="Google Shape;191;p41">
            <a:hlinkClick r:id="rId3"/>
          </p:cNvPr>
          <p:cNvPicPr preferRelativeResize="0"/>
          <p:nvPr/>
        </p:nvPicPr>
        <p:blipFill>
          <a:blip r:embed="rId4">
            <a:alphaModFix/>
          </a:blip>
          <a:stretch>
            <a:fillRect/>
          </a:stretch>
        </p:blipFill>
        <p:spPr>
          <a:xfrm>
            <a:off x="5367684" y="1462432"/>
            <a:ext cx="3149400" cy="3052800"/>
          </a:xfrm>
          <a:prstGeom prst="roundRect">
            <a:avLst>
              <a:gd name="adj" fmla="val 7928"/>
            </a:avLst>
          </a:prstGeom>
          <a:noFill/>
          <a:ln w="28575" cap="flat" cmpd="sng">
            <a:solidFill>
              <a:srgbClr val="5D7C8A"/>
            </a:solidFill>
            <a:prstDash val="solid"/>
            <a:round/>
            <a:headEnd type="none" w="sm" len="sm"/>
            <a:tailEnd type="none" w="sm" len="sm"/>
          </a:ln>
        </p:spPr>
      </p:pic>
      <p:pic>
        <p:nvPicPr>
          <p:cNvPr id="192" name="Google Shape;192;p41"/>
          <p:cNvPicPr preferRelativeResize="0"/>
          <p:nvPr/>
        </p:nvPicPr>
        <p:blipFill>
          <a:blip r:embed="rId5">
            <a:alphaModFix/>
          </a:blip>
          <a:stretch>
            <a:fillRect/>
          </a:stretch>
        </p:blipFill>
        <p:spPr>
          <a:xfrm>
            <a:off x="5445600" y="1732813"/>
            <a:ext cx="768225" cy="227125"/>
          </a:xfrm>
          <a:prstGeom prst="rect">
            <a:avLst/>
          </a:prstGeom>
          <a:noFill/>
          <a:ln>
            <a:noFill/>
          </a:ln>
        </p:spPr>
      </p:pic>
      <p:pic>
        <p:nvPicPr>
          <p:cNvPr id="193" name="Google Shape;193;p41">
            <a:hlinkClick r:id="rId6"/>
          </p:cNvPr>
          <p:cNvPicPr preferRelativeResize="0"/>
          <p:nvPr/>
        </p:nvPicPr>
        <p:blipFill>
          <a:blip r:embed="rId7">
            <a:alphaModFix/>
          </a:blip>
          <a:stretch>
            <a:fillRect/>
          </a:stretch>
        </p:blipFill>
        <p:spPr>
          <a:xfrm>
            <a:off x="752875" y="1462425"/>
            <a:ext cx="4097700" cy="3052800"/>
          </a:xfrm>
          <a:prstGeom prst="roundRect">
            <a:avLst>
              <a:gd name="adj" fmla="val 8568"/>
            </a:avLst>
          </a:prstGeom>
          <a:noFill/>
          <a:ln w="28575" cap="flat" cmpd="sng">
            <a:solidFill>
              <a:srgbClr val="5D7C8A"/>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2"/>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3000" b="1">
                <a:solidFill>
                  <a:srgbClr val="5D7C8A"/>
                </a:solidFill>
              </a:rPr>
              <a:t>Mening = nyheder?</a:t>
            </a:r>
            <a:endParaRPr sz="3000" b="1">
              <a:solidFill>
                <a:srgbClr val="5D7C8A"/>
              </a:solidFill>
            </a:endParaRPr>
          </a:p>
        </p:txBody>
      </p:sp>
      <p:pic>
        <p:nvPicPr>
          <p:cNvPr id="199" name="Google Shape;199;p42"/>
          <p:cNvPicPr preferRelativeResize="0"/>
          <p:nvPr/>
        </p:nvPicPr>
        <p:blipFill>
          <a:blip r:embed="rId3">
            <a:alphaModFix/>
          </a:blip>
          <a:stretch>
            <a:fillRect/>
          </a:stretch>
        </p:blipFill>
        <p:spPr>
          <a:xfrm>
            <a:off x="577425" y="1523875"/>
            <a:ext cx="2614200" cy="2962800"/>
          </a:xfrm>
          <a:prstGeom prst="roundRect">
            <a:avLst>
              <a:gd name="adj" fmla="val 9335"/>
            </a:avLst>
          </a:prstGeom>
          <a:noFill/>
          <a:ln w="28575" cap="flat" cmpd="sng">
            <a:solidFill>
              <a:srgbClr val="5D7C8A"/>
            </a:solidFill>
            <a:prstDash val="solid"/>
            <a:round/>
            <a:headEnd type="none" w="sm" len="sm"/>
            <a:tailEnd type="none" w="sm" len="sm"/>
          </a:ln>
        </p:spPr>
      </p:pic>
      <p:grpSp>
        <p:nvGrpSpPr>
          <p:cNvPr id="200" name="Google Shape;200;p42"/>
          <p:cNvGrpSpPr/>
          <p:nvPr/>
        </p:nvGrpSpPr>
        <p:grpSpPr>
          <a:xfrm>
            <a:off x="3372142" y="1346924"/>
            <a:ext cx="2606100" cy="3316800"/>
            <a:chOff x="3312942" y="1384474"/>
            <a:chExt cx="2606100" cy="3316800"/>
          </a:xfrm>
        </p:grpSpPr>
        <p:pic>
          <p:nvPicPr>
            <p:cNvPr id="201" name="Google Shape;201;p42"/>
            <p:cNvPicPr preferRelativeResize="0"/>
            <p:nvPr/>
          </p:nvPicPr>
          <p:blipFill>
            <a:blip r:embed="rId4">
              <a:alphaModFix/>
            </a:blip>
            <a:stretch>
              <a:fillRect/>
            </a:stretch>
          </p:blipFill>
          <p:spPr>
            <a:xfrm>
              <a:off x="3312942" y="1384474"/>
              <a:ext cx="2606100" cy="3316800"/>
            </a:xfrm>
            <a:prstGeom prst="roundRect">
              <a:avLst>
                <a:gd name="adj" fmla="val 10037"/>
              </a:avLst>
            </a:prstGeom>
            <a:noFill/>
            <a:ln w="28575" cap="flat" cmpd="sng">
              <a:solidFill>
                <a:srgbClr val="5D7C8A"/>
              </a:solidFill>
              <a:prstDash val="solid"/>
              <a:round/>
              <a:headEnd type="none" w="sm" len="sm"/>
              <a:tailEnd type="none" w="sm" len="sm"/>
            </a:ln>
          </p:spPr>
        </p:pic>
        <p:grpSp>
          <p:nvGrpSpPr>
            <p:cNvPr id="202" name="Google Shape;202;p42"/>
            <p:cNvGrpSpPr/>
            <p:nvPr/>
          </p:nvGrpSpPr>
          <p:grpSpPr>
            <a:xfrm>
              <a:off x="3392509" y="1463486"/>
              <a:ext cx="2447029" cy="3158904"/>
              <a:chOff x="4689175" y="267725"/>
              <a:chExt cx="3569700" cy="4608175"/>
            </a:xfrm>
          </p:grpSpPr>
          <p:sp>
            <p:nvSpPr>
              <p:cNvPr id="203" name="Google Shape;203;p42"/>
              <p:cNvSpPr/>
              <p:nvPr/>
            </p:nvSpPr>
            <p:spPr>
              <a:xfrm>
                <a:off x="6774175" y="267725"/>
                <a:ext cx="1484700" cy="117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2"/>
              <p:cNvSpPr/>
              <p:nvPr/>
            </p:nvSpPr>
            <p:spPr>
              <a:xfrm>
                <a:off x="4689175" y="1482900"/>
                <a:ext cx="519000" cy="3393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05" name="Google Shape;205;p42"/>
          <p:cNvPicPr preferRelativeResize="0"/>
          <p:nvPr/>
        </p:nvPicPr>
        <p:blipFill rotWithShape="1">
          <a:blip r:embed="rId5">
            <a:alphaModFix/>
          </a:blip>
          <a:srcRect l="14246" t="2363" r="15469" b="45112"/>
          <a:stretch/>
        </p:blipFill>
        <p:spPr>
          <a:xfrm>
            <a:off x="6158650" y="1346925"/>
            <a:ext cx="2796900" cy="3245100"/>
          </a:xfrm>
          <a:prstGeom prst="roundRect">
            <a:avLst>
              <a:gd name="adj" fmla="val 8686"/>
            </a:avLst>
          </a:prstGeom>
          <a:noFill/>
          <a:ln w="28575" cap="flat" cmpd="sng">
            <a:solidFill>
              <a:srgbClr val="5D7C8A"/>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43"/>
          <p:cNvPicPr preferRelativeResize="0"/>
          <p:nvPr/>
        </p:nvPicPr>
        <p:blipFill>
          <a:blip r:embed="rId3">
            <a:alphaModFix/>
          </a:blip>
          <a:stretch>
            <a:fillRect/>
          </a:stretch>
        </p:blipFill>
        <p:spPr>
          <a:xfrm>
            <a:off x="1728381" y="1116570"/>
            <a:ext cx="6180788" cy="3445758"/>
          </a:xfrm>
          <a:prstGeom prst="rect">
            <a:avLst/>
          </a:prstGeom>
          <a:noFill/>
          <a:ln>
            <a:noFill/>
          </a:ln>
        </p:spPr>
      </p:pic>
      <p:sp>
        <p:nvSpPr>
          <p:cNvPr id="211" name="Google Shape;211;p43"/>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2400" b="1" dirty="0">
                <a:solidFill>
                  <a:srgbClr val="5D7C8A"/>
                </a:solidFill>
              </a:rPr>
              <a:t>Nyheder til overskrifterne eller en mulighed for at sælge flere aviser?</a:t>
            </a:r>
            <a:endParaRPr sz="2400" b="1" dirty="0">
              <a:solidFill>
                <a:srgbClr val="5D7C8A"/>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44"/>
          <p:cNvPicPr preferRelativeResize="0"/>
          <p:nvPr/>
        </p:nvPicPr>
        <p:blipFill>
          <a:blip r:embed="rId3">
            <a:alphaModFix/>
          </a:blip>
          <a:stretch>
            <a:fillRect/>
          </a:stretch>
        </p:blipFill>
        <p:spPr>
          <a:xfrm>
            <a:off x="2973213" y="799750"/>
            <a:ext cx="3691125" cy="3691125"/>
          </a:xfrm>
          <a:prstGeom prst="rect">
            <a:avLst/>
          </a:prstGeom>
          <a:noFill/>
          <a:ln>
            <a:noFill/>
          </a:ln>
        </p:spPr>
      </p:pic>
      <p:sp>
        <p:nvSpPr>
          <p:cNvPr id="217" name="Google Shape;217;p44"/>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3000" b="1">
                <a:solidFill>
                  <a:srgbClr val="5D7C8A"/>
                </a:solidFill>
              </a:rPr>
              <a:t>Succesfulde kampagner</a:t>
            </a:r>
            <a:endParaRPr sz="3000" b="1">
              <a:solidFill>
                <a:srgbClr val="5D7C8A"/>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45" descr="The hashtag went viral in 2017, but Tarana Burke first started the movement back in 2006. We spoke with the founder of #MeToo about its origins and what specific things need to change to help the victims and prevent cases of sexual assault. &#10;&#10;--------------------------------------------------&#10;&#10;Follow BI Video on Twitter: http://bit.ly/1oS68Zs&#10;Follow BI on Facebook: http://bit.ly/1W9Lk0n&#10;Read more: http://www.businessinsider.com/&#10;&#10;--------------------------------------------------&#10;&#10;Business Insider is the fastest growing business news site in the US. Our mission: to tell you all you need to know about the big world around you. The BI Video team focuses on technology, strategy and science with an emphasis on unique storytelling and data that appeals to the next generation of leaders – the digital generation." title="Tarana Burke On How The #MeToo Movement Started And Where It’s Headed">
            <a:hlinkClick r:id="rId3"/>
          </p:cNvPr>
          <p:cNvPicPr preferRelativeResize="0"/>
          <p:nvPr/>
        </p:nvPicPr>
        <p:blipFill>
          <a:blip r:embed="rId4">
            <a:alphaModFix/>
          </a:blip>
          <a:stretch>
            <a:fillRect/>
          </a:stretch>
        </p:blipFill>
        <p:spPr>
          <a:xfrm>
            <a:off x="677875" y="881525"/>
            <a:ext cx="3972425" cy="2979325"/>
          </a:xfrm>
          <a:prstGeom prst="rect">
            <a:avLst/>
          </a:prstGeom>
          <a:noFill/>
          <a:ln>
            <a:noFill/>
          </a:ln>
        </p:spPr>
      </p:pic>
      <p:pic>
        <p:nvPicPr>
          <p:cNvPr id="223" name="Google Shape;223;p45" descr="After allegations against Harvey Weinstein have come to light Hollywood is speaking out against sexual harassment and assault. Men and women are sharing their stories with the hashtag #metoo.&#10;» Subscribe to NBC News: http://nbcnews.to/SubscribeToNBC&#10;» Watch more NBC video: http://bit.ly/MoreNBCNews&#10;&#10;NBC News is a leading source of global news and information. Here you will find clips from NBC Nightly News, Meet The Press, and original digital videos. Subscribe to our channel for news stories, technology, politics, health, entertainment, science, business, and exclusive NBC investigations.&#10;&#10;Connect with NBC News Online!&#10;Visit NBCNews.Com: http://nbcnews.to/ReadNBC&#10;Find NBC News on Facebook: http://nbcnews.to/LikeNBC&#10;Follow NBC News on Twitter: http://nbcnews.to/FollowNBC&#10;Follow NBC News on Google+: http://nbcnews.to/PlusNBC&#10;Follow NBC News on Instagram: http://nbcnews.to/InstaNBC&#10;Follow NBC News on Pinterest: http://nbcnews.to/PinNBC&#10;&#10;Hollywood Speaks Out Against Sexual Harassment With #MeToo | NBC News" title="Hollywood Speaks Out Against Sexual Harassment With #MeToo | NBC News">
            <a:hlinkClick r:id="rId5"/>
          </p:cNvPr>
          <p:cNvPicPr preferRelativeResize="0"/>
          <p:nvPr/>
        </p:nvPicPr>
        <p:blipFill>
          <a:blip r:embed="rId6">
            <a:alphaModFix/>
          </a:blip>
          <a:stretch>
            <a:fillRect/>
          </a:stretch>
        </p:blipFill>
        <p:spPr>
          <a:xfrm>
            <a:off x="4904725" y="881536"/>
            <a:ext cx="3972425" cy="2979319"/>
          </a:xfrm>
          <a:prstGeom prst="rect">
            <a:avLst/>
          </a:prstGeom>
          <a:noFill/>
          <a:ln>
            <a:noFill/>
          </a:ln>
        </p:spPr>
      </p:pic>
      <p:sp>
        <p:nvSpPr>
          <p:cNvPr id="224" name="Google Shape;224;p45"/>
          <p:cNvSpPr txBox="1"/>
          <p:nvPr/>
        </p:nvSpPr>
        <p:spPr>
          <a:xfrm>
            <a:off x="2631700" y="4074675"/>
            <a:ext cx="4998600" cy="84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b="1"/>
              <a:t>Harvey Weinstein: Har hans fald fra toppen og  #MeToo ændret noget?</a:t>
            </a:r>
            <a:endParaRPr b="1"/>
          </a:p>
          <a:p>
            <a:pPr marL="0" lvl="0" indent="0" algn="ctr" rtl="0">
              <a:spcBef>
                <a:spcPts val="0"/>
              </a:spcBef>
              <a:spcAft>
                <a:spcPts val="0"/>
              </a:spcAft>
              <a:buNone/>
            </a:pPr>
            <a:r>
              <a:rPr lang="da-DK" u="sng">
                <a:solidFill>
                  <a:srgbClr val="5D7C8A"/>
                </a:solidFill>
                <a:hlinkClick r:id="rId7"/>
              </a:rPr>
              <a:t>https://news.sky.com/story/harvey-weinstein-has-his-fall-from-grace-and-metoo-changed-anything-11518273</a:t>
            </a:r>
            <a:endParaRPr>
              <a:solidFill>
                <a:srgbClr val="5D7C8A"/>
              </a:solidFill>
            </a:endParaRPr>
          </a:p>
        </p:txBody>
      </p:sp>
      <p:sp>
        <p:nvSpPr>
          <p:cNvPr id="225" name="Google Shape;225;p45"/>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3000" b="1">
                <a:solidFill>
                  <a:srgbClr val="5D7C8A"/>
                </a:solidFill>
              </a:rPr>
              <a:t>#metoo</a:t>
            </a:r>
            <a:endParaRPr sz="3000" b="1">
              <a:solidFill>
                <a:srgbClr val="5D7C8A"/>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Words>
  <Application>Microsoft Office PowerPoint</Application>
  <PresentationFormat>On-screen Show (16:9)</PresentationFormat>
  <Paragraphs>44</Paragraphs>
  <Slides>15</Slides>
  <Notes>15</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15</vt:i4>
      </vt:variant>
    </vt:vector>
  </HeadingPairs>
  <TitlesOfParts>
    <vt:vector size="20" baseType="lpstr">
      <vt:lpstr>Arial</vt:lpstr>
      <vt:lpstr>Impact</vt:lpstr>
      <vt:lpstr>Simple Light</vt:lpstr>
      <vt:lpstr>Simple Light</vt:lpstr>
      <vt:lpstr>Simple Light</vt:lpstr>
      <vt:lpstr>Meddelelser i medierne</vt:lpstr>
      <vt:lpstr>Hvad mener du om det her?</vt:lpstr>
      <vt:lpstr>Og de her?</vt:lpstr>
      <vt:lpstr>Hvad med det her?</vt:lpstr>
      <vt:lpstr>Modsatrettede synspunkter</vt:lpstr>
      <vt:lpstr>Mening = nyheder?</vt:lpstr>
      <vt:lpstr>Nyheder til overskrifterne eller en mulighed for at sælge flere aviser?</vt:lpstr>
      <vt:lpstr>Succesfulde kampagner</vt:lpstr>
      <vt:lpstr>#metoo</vt:lpstr>
      <vt:lpstr>#KONY2012</vt:lpstr>
      <vt:lpstr>Tom Segura + Netflix</vt:lpstr>
      <vt:lpstr>Succesfuld aktivisme</vt:lpstr>
      <vt:lpstr>Hashtag #ALSIceBucketChallenge</vt:lpstr>
      <vt:lpstr>Egenskaber ved en succesfuld kampagne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Meddelelser i medierne</dc:title>
  <cp:lastModifiedBy>Adobe EUN</cp:lastModifiedBy>
  <cp:revision>2</cp:revision>
  <dcterms:modified xsi:type="dcterms:W3CDTF">2019-09-17T10:20:15Z</dcterms:modified>
</cp:coreProperties>
</file>