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f6a5f9461_1_71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f6a5f9461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4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40335" y="1801679"/>
            <a:ext cx="1621533" cy="1386183"/>
            <a:chOff x="327943" y="1725350"/>
            <a:chExt cx="1808334" cy="1545699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10913" l="65943" r="5922" t="29151"/>
            <a:stretch/>
          </p:blipFill>
          <p:spPr>
            <a:xfrm>
              <a:off x="674200" y="1725350"/>
              <a:ext cx="1119526" cy="1545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Google Shape;56;p13"/>
            <p:cNvSpPr/>
            <p:nvPr/>
          </p:nvSpPr>
          <p:spPr>
            <a:xfrm>
              <a:off x="327943" y="2097975"/>
              <a:ext cx="555800" cy="660925"/>
            </a:xfrm>
            <a:custGeom>
              <a:rect b="b" l="l" r="r" t="t"/>
              <a:pathLst>
                <a:path extrusionOk="0" h="26437" w="22232">
                  <a:moveTo>
                    <a:pt x="22232" y="0"/>
                  </a:moveTo>
                  <a:cubicBezTo>
                    <a:pt x="12192" y="0"/>
                    <a:pt x="-2664" y="11344"/>
                    <a:pt x="512" y="20869"/>
                  </a:cubicBezTo>
                  <a:cubicBezTo>
                    <a:pt x="2529" y="26919"/>
                    <a:pt x="12448" y="26405"/>
                    <a:pt x="18825" y="26405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7" name="Google Shape;57;p13"/>
            <p:cNvSpPr/>
            <p:nvPr/>
          </p:nvSpPr>
          <p:spPr>
            <a:xfrm>
              <a:off x="1724875" y="2012800"/>
              <a:ext cx="411400" cy="574950"/>
            </a:xfrm>
            <a:custGeom>
              <a:rect b="b" l="l" r="r" t="t"/>
              <a:pathLst>
                <a:path extrusionOk="0" h="22998" w="16456">
                  <a:moveTo>
                    <a:pt x="0" y="0"/>
                  </a:moveTo>
                  <a:cubicBezTo>
                    <a:pt x="5853" y="0"/>
                    <a:pt x="14764" y="1136"/>
                    <a:pt x="16184" y="6814"/>
                  </a:cubicBezTo>
                  <a:cubicBezTo>
                    <a:pt x="17895" y="13656"/>
                    <a:pt x="9608" y="22998"/>
                    <a:pt x="2555" y="22998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8" name="Google Shape;58;p13"/>
            <p:cNvSpPr/>
            <p:nvPr/>
          </p:nvSpPr>
          <p:spPr>
            <a:xfrm flipH="1" rot="10800000">
              <a:off x="327950" y="2230573"/>
              <a:ext cx="555800" cy="390805"/>
            </a:xfrm>
            <a:custGeom>
              <a:rect b="b" l="l" r="r" t="t"/>
              <a:pathLst>
                <a:path extrusionOk="0" h="26437" w="22232">
                  <a:moveTo>
                    <a:pt x="22232" y="0"/>
                  </a:moveTo>
                  <a:cubicBezTo>
                    <a:pt x="12192" y="0"/>
                    <a:pt x="-2664" y="11344"/>
                    <a:pt x="512" y="20869"/>
                  </a:cubicBezTo>
                  <a:cubicBezTo>
                    <a:pt x="2529" y="26919"/>
                    <a:pt x="12448" y="26405"/>
                    <a:pt x="18825" y="26405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9" name="Google Shape;59;p13"/>
            <p:cNvSpPr/>
            <p:nvPr/>
          </p:nvSpPr>
          <p:spPr>
            <a:xfrm flipH="1" rot="10800000">
              <a:off x="1724877" y="2331773"/>
              <a:ext cx="411400" cy="339968"/>
            </a:xfrm>
            <a:custGeom>
              <a:rect b="b" l="l" r="r" t="t"/>
              <a:pathLst>
                <a:path extrusionOk="0" h="22998" w="16456">
                  <a:moveTo>
                    <a:pt x="0" y="0"/>
                  </a:moveTo>
                  <a:cubicBezTo>
                    <a:pt x="5853" y="0"/>
                    <a:pt x="14764" y="1136"/>
                    <a:pt x="16184" y="6814"/>
                  </a:cubicBezTo>
                  <a:cubicBezTo>
                    <a:pt x="17895" y="13656"/>
                    <a:pt x="9608" y="22998"/>
                    <a:pt x="2555" y="22998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60" name="Google Shape;60;p13"/>
          <p:cNvGrpSpPr/>
          <p:nvPr/>
        </p:nvGrpSpPr>
        <p:grpSpPr>
          <a:xfrm>
            <a:off x="512429" y="3716120"/>
            <a:ext cx="1539254" cy="1309421"/>
            <a:chOff x="363243" y="3688250"/>
            <a:chExt cx="1808334" cy="1538324"/>
          </a:xfrm>
        </p:grpSpPr>
        <p:pic>
          <p:nvPicPr>
            <p:cNvPr id="61" name="Google Shape;61;p13"/>
            <p:cNvPicPr preferRelativeResize="0"/>
            <p:nvPr/>
          </p:nvPicPr>
          <p:blipFill rotWithShape="1">
            <a:blip r:embed="rId3">
              <a:alphaModFix/>
            </a:blip>
            <a:srcRect b="8698" l="6006" r="65859" t="30474"/>
            <a:stretch/>
          </p:blipFill>
          <p:spPr>
            <a:xfrm>
              <a:off x="841175" y="3688250"/>
              <a:ext cx="1097801" cy="15383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3"/>
            <p:cNvSpPr/>
            <p:nvPr/>
          </p:nvSpPr>
          <p:spPr>
            <a:xfrm>
              <a:off x="363243" y="4026775"/>
              <a:ext cx="555800" cy="660925"/>
            </a:xfrm>
            <a:custGeom>
              <a:rect b="b" l="l" r="r" t="t"/>
              <a:pathLst>
                <a:path extrusionOk="0" h="26437" w="22232">
                  <a:moveTo>
                    <a:pt x="22232" y="0"/>
                  </a:moveTo>
                  <a:cubicBezTo>
                    <a:pt x="12192" y="0"/>
                    <a:pt x="-2664" y="11344"/>
                    <a:pt x="512" y="20869"/>
                  </a:cubicBezTo>
                  <a:cubicBezTo>
                    <a:pt x="2529" y="26919"/>
                    <a:pt x="12448" y="26405"/>
                    <a:pt x="18825" y="26405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3" name="Google Shape;63;p13"/>
            <p:cNvSpPr/>
            <p:nvPr/>
          </p:nvSpPr>
          <p:spPr>
            <a:xfrm>
              <a:off x="1760175" y="4017800"/>
              <a:ext cx="411400" cy="574950"/>
            </a:xfrm>
            <a:custGeom>
              <a:rect b="b" l="l" r="r" t="t"/>
              <a:pathLst>
                <a:path extrusionOk="0" h="22998" w="16456">
                  <a:moveTo>
                    <a:pt x="0" y="0"/>
                  </a:moveTo>
                  <a:cubicBezTo>
                    <a:pt x="5853" y="0"/>
                    <a:pt x="14764" y="1136"/>
                    <a:pt x="16184" y="6814"/>
                  </a:cubicBezTo>
                  <a:cubicBezTo>
                    <a:pt x="17895" y="13656"/>
                    <a:pt x="9608" y="22998"/>
                    <a:pt x="2555" y="22998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4" name="Google Shape;64;p13"/>
            <p:cNvSpPr/>
            <p:nvPr/>
          </p:nvSpPr>
          <p:spPr>
            <a:xfrm flipH="1" rot="10800000">
              <a:off x="363250" y="4159373"/>
              <a:ext cx="555800" cy="390805"/>
            </a:xfrm>
            <a:custGeom>
              <a:rect b="b" l="l" r="r" t="t"/>
              <a:pathLst>
                <a:path extrusionOk="0" h="26437" w="22232">
                  <a:moveTo>
                    <a:pt x="22232" y="0"/>
                  </a:moveTo>
                  <a:cubicBezTo>
                    <a:pt x="12192" y="0"/>
                    <a:pt x="-2664" y="11344"/>
                    <a:pt x="512" y="20869"/>
                  </a:cubicBezTo>
                  <a:cubicBezTo>
                    <a:pt x="2529" y="26919"/>
                    <a:pt x="12448" y="26405"/>
                    <a:pt x="18825" y="26405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5" name="Google Shape;65;p13"/>
            <p:cNvSpPr/>
            <p:nvPr/>
          </p:nvSpPr>
          <p:spPr>
            <a:xfrm flipH="1" rot="10800000">
              <a:off x="1760177" y="4336773"/>
              <a:ext cx="411400" cy="339968"/>
            </a:xfrm>
            <a:custGeom>
              <a:rect b="b" l="l" r="r" t="t"/>
              <a:pathLst>
                <a:path extrusionOk="0" h="22998" w="16456">
                  <a:moveTo>
                    <a:pt x="0" y="0"/>
                  </a:moveTo>
                  <a:cubicBezTo>
                    <a:pt x="5853" y="0"/>
                    <a:pt x="14764" y="1136"/>
                    <a:pt x="16184" y="6814"/>
                  </a:cubicBezTo>
                  <a:cubicBezTo>
                    <a:pt x="17895" y="13656"/>
                    <a:pt x="9608" y="22998"/>
                    <a:pt x="2555" y="22998"/>
                  </a:cubicBezTo>
                </a:path>
              </a:pathLst>
            </a:cu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66" name="Google Shape;66;p13"/>
          <p:cNvSpPr txBox="1"/>
          <p:nvPr/>
        </p:nvSpPr>
        <p:spPr>
          <a:xfrm>
            <a:off x="5056600" y="672000"/>
            <a:ext cx="2559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Name:________________________</a:t>
            </a:r>
            <a:endParaRPr sz="1100"/>
          </a:p>
        </p:txBody>
      </p:sp>
      <p:sp>
        <p:nvSpPr>
          <p:cNvPr id="67" name="Google Shape;67;p13"/>
          <p:cNvSpPr txBox="1"/>
          <p:nvPr/>
        </p:nvSpPr>
        <p:spPr>
          <a:xfrm>
            <a:off x="355000" y="355775"/>
            <a:ext cx="60750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latin typeface="Oswald"/>
                <a:ea typeface="Oswald"/>
                <a:cs typeface="Oswald"/>
                <a:sym typeface="Oswald"/>
              </a:rPr>
              <a:t>Twist-O-Matic</a:t>
            </a:r>
            <a:r>
              <a:rPr lang="en" sz="38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 Challenge</a:t>
            </a:r>
            <a:r>
              <a:rPr lang="en" sz="3800">
                <a:latin typeface="Oswald"/>
                <a:ea typeface="Oswald"/>
                <a:cs typeface="Oswald"/>
                <a:sym typeface="Oswald"/>
              </a:rPr>
              <a:t>s</a:t>
            </a:r>
            <a:endParaRPr sz="38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398600" y="3352275"/>
            <a:ext cx="7480800" cy="18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Sadly, you can’t use </a:t>
            </a:r>
            <a:r>
              <a:rPr b="1" lang="en" sz="1100">
                <a:solidFill>
                  <a:schemeClr val="dk1"/>
                </a:solidFill>
              </a:rPr>
              <a:t>THICK </a:t>
            </a:r>
            <a:r>
              <a:rPr lang="en" sz="1100">
                <a:solidFill>
                  <a:schemeClr val="dk1"/>
                </a:solidFill>
              </a:rPr>
              <a:t>rubber bands.</a:t>
            </a:r>
            <a:r>
              <a:rPr b="1" i="1"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chemeClr val="dk1"/>
                </a:solidFill>
              </a:rPr>
              <a:t>Do some experiments and describe what you did to make a fun, fast </a:t>
            </a:r>
            <a:r>
              <a:rPr lang="en" sz="1100">
                <a:solidFill>
                  <a:schemeClr val="dk1"/>
                </a:solidFill>
              </a:rPr>
              <a:t>Twist-O-Matic</a:t>
            </a:r>
            <a:r>
              <a:rPr lang="en" sz="1100">
                <a:solidFill>
                  <a:schemeClr val="dk1"/>
                </a:solidFill>
              </a:rPr>
              <a:t> ride using the </a:t>
            </a:r>
            <a:r>
              <a:rPr b="1" lang="en" sz="1100">
                <a:solidFill>
                  <a:schemeClr val="dk1"/>
                </a:solidFill>
              </a:rPr>
              <a:t>THIN</a:t>
            </a:r>
            <a:r>
              <a:rPr lang="en" sz="1100">
                <a:solidFill>
                  <a:schemeClr val="dk1"/>
                </a:solidFill>
              </a:rPr>
              <a:t> rubber band. (It’s okay if the ride spins around more than 5 times.)</a:t>
            </a:r>
            <a:r>
              <a:rPr lang="en" sz="1100">
                <a:solidFill>
                  <a:srgbClr val="FF0000"/>
                </a:solidFill>
              </a:rPr>
              <a:t> </a:t>
            </a:r>
            <a:endParaRPr sz="11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Why do you think your experiment was successful in terms of </a:t>
            </a:r>
            <a:r>
              <a:rPr b="1" lang="en" sz="1100"/>
              <a:t>energy</a:t>
            </a:r>
            <a:r>
              <a:rPr lang="en" sz="1100"/>
              <a:t>?</a:t>
            </a:r>
            <a:r>
              <a:rPr lang="en" sz="1100">
                <a:solidFill>
                  <a:srgbClr val="FF0000"/>
                </a:solidFill>
              </a:rPr>
              <a:t> 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69" name="Google Shape;69;p13"/>
          <p:cNvSpPr txBox="1"/>
          <p:nvPr/>
        </p:nvSpPr>
        <p:spPr>
          <a:xfrm>
            <a:off x="2398600" y="1461700"/>
            <a:ext cx="7480800" cy="18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The </a:t>
            </a:r>
            <a:r>
              <a:rPr lang="en" sz="1100"/>
              <a:t>Twist-O-Matic</a:t>
            </a:r>
            <a:r>
              <a:rPr lang="en" sz="1100">
                <a:solidFill>
                  <a:srgbClr val="000000"/>
                </a:solidFill>
              </a:rPr>
              <a:t> needs to spin </a:t>
            </a:r>
            <a:r>
              <a:rPr lang="en" sz="1100"/>
              <a:t>exactly </a:t>
            </a:r>
            <a:r>
              <a:rPr b="1" lang="en" sz="1100">
                <a:solidFill>
                  <a:srgbClr val="000000"/>
                </a:solidFill>
              </a:rPr>
              <a:t>5 times</a:t>
            </a:r>
            <a:r>
              <a:rPr lang="en" sz="1100">
                <a:solidFill>
                  <a:srgbClr val="000000"/>
                </a:solidFill>
              </a:rPr>
              <a:t> on its own. </a:t>
            </a:r>
            <a:r>
              <a:rPr lang="en" sz="1100"/>
              <a:t>So...</a:t>
            </a:r>
            <a:endParaRPr sz="1100"/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How many times do you need to turn the </a:t>
            </a:r>
            <a:r>
              <a:rPr lang="en" sz="1100"/>
              <a:t>Twist-O-Matic</a:t>
            </a:r>
            <a:r>
              <a:rPr lang="en" sz="1100"/>
              <a:t> with the </a:t>
            </a:r>
            <a:r>
              <a:rPr b="1" lang="en" sz="1100"/>
              <a:t>THIN </a:t>
            </a:r>
            <a:r>
              <a:rPr lang="en" sz="1100"/>
              <a:t>rubber band?   </a:t>
            </a:r>
            <a:endParaRPr sz="1100"/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How many times do you need to turn the </a:t>
            </a:r>
            <a:r>
              <a:rPr lang="en" sz="1100"/>
              <a:t>Twist-O-Matic</a:t>
            </a:r>
            <a:r>
              <a:rPr lang="en" sz="1100"/>
              <a:t> with the </a:t>
            </a:r>
            <a:r>
              <a:rPr b="1" lang="en" sz="1100"/>
              <a:t>THICK</a:t>
            </a:r>
            <a:r>
              <a:rPr lang="en" sz="1100"/>
              <a:t> rubber band? </a:t>
            </a:r>
            <a:endParaRPr sz="11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Would you use </a:t>
            </a:r>
            <a:r>
              <a:rPr b="1" lang="en" sz="1100"/>
              <a:t>THIN</a:t>
            </a:r>
            <a:r>
              <a:rPr lang="en" sz="1100"/>
              <a:t> or </a:t>
            </a:r>
            <a:r>
              <a:rPr b="1" lang="en" sz="1100"/>
              <a:t>THICK</a:t>
            </a:r>
            <a:r>
              <a:rPr lang="en" sz="1100"/>
              <a:t> rubber bands to make the most exciting ride? Why? </a:t>
            </a:r>
            <a:endParaRPr sz="1100"/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  <p:cxnSp>
        <p:nvCxnSpPr>
          <p:cNvPr id="70" name="Google Shape;70;p13"/>
          <p:cNvCxnSpPr/>
          <p:nvPr/>
        </p:nvCxnSpPr>
        <p:spPr>
          <a:xfrm>
            <a:off x="486775" y="1177150"/>
            <a:ext cx="9160500" cy="10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3"/>
          <p:cNvSpPr txBox="1"/>
          <p:nvPr/>
        </p:nvSpPr>
        <p:spPr>
          <a:xfrm>
            <a:off x="400797" y="1392800"/>
            <a:ext cx="18174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latin typeface="Oswald Medium"/>
                <a:ea typeface="Oswald Medium"/>
                <a:cs typeface="Oswald Medium"/>
                <a:sym typeface="Oswald Medium"/>
              </a:rPr>
              <a:t>CHALLENGE #1</a:t>
            </a:r>
            <a:endParaRPr sz="2200" u="sng"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413800" y="3313925"/>
            <a:ext cx="18174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latin typeface="Oswald Medium"/>
                <a:ea typeface="Oswald Medium"/>
                <a:cs typeface="Oswald Medium"/>
                <a:sym typeface="Oswald Medium"/>
              </a:rPr>
              <a:t>CHALLENGE #2</a:t>
            </a:r>
            <a:endParaRPr sz="2200" u="sng">
              <a:latin typeface="Oswald Medium"/>
              <a:ea typeface="Oswald Medium"/>
              <a:cs typeface="Oswald Medium"/>
              <a:sym typeface="Oswald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 u="sng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413800" y="5205225"/>
            <a:ext cx="18174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latin typeface="Oswald Medium"/>
                <a:ea typeface="Oswald Medium"/>
                <a:cs typeface="Oswald Medium"/>
                <a:sym typeface="Oswald Medium"/>
              </a:rPr>
              <a:t>CHALLENGE #3</a:t>
            </a:r>
            <a:endParaRPr sz="2200" u="sng"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36250" y="5755350"/>
            <a:ext cx="1902300" cy="15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How will you make your real ride go—where will the stored energy come from?</a:t>
            </a:r>
            <a:r>
              <a:rPr lang="en" sz="600"/>
              <a:t>  </a:t>
            </a:r>
            <a:endParaRPr sz="8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Draw your ideas in the box. (If you need more room, use the back of the page.)</a:t>
            </a:r>
            <a:endParaRPr sz="1100"/>
          </a:p>
        </p:txBody>
      </p:sp>
      <p:sp>
        <p:nvSpPr>
          <p:cNvPr id="75" name="Google Shape;75;p13"/>
          <p:cNvSpPr/>
          <p:nvPr/>
        </p:nvSpPr>
        <p:spPr>
          <a:xfrm>
            <a:off x="2486675" y="5309750"/>
            <a:ext cx="7159800" cy="2066100"/>
          </a:xfrm>
          <a:prstGeom prst="roundRect">
            <a:avLst>
              <a:gd fmla="val 11047" name="adj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6" name="Google Shape;76;p13"/>
          <p:cNvCxnSpPr>
            <a:stCxn id="71" idx="3"/>
          </p:cNvCxnSpPr>
          <p:nvPr/>
        </p:nvCxnSpPr>
        <p:spPr>
          <a:xfrm>
            <a:off x="2218197" y="171095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" name="Google Shape;77;p13"/>
          <p:cNvSpPr txBox="1"/>
          <p:nvPr/>
        </p:nvSpPr>
        <p:spPr>
          <a:xfrm>
            <a:off x="5867250" y="625000"/>
            <a:ext cx="1434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FF0000"/>
                </a:solidFill>
              </a:rPr>
              <a:t>ANSWER KEY</a:t>
            </a:r>
            <a:endParaRPr i="1" sz="1200">
              <a:solidFill>
                <a:srgbClr val="FF0000"/>
              </a:solidFill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4231000" y="5646825"/>
            <a:ext cx="3300600" cy="1260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FF0000"/>
                </a:solidFill>
              </a:rPr>
              <a:t>Student answers will vary, but should show some way of storing energy that was discussed in the lesson. Examples include using gasoline, batteries, electricity/electrical outlets, food, gigantic springs, or rubber bands.</a:t>
            </a:r>
            <a:endParaRPr i="1" sz="1100">
              <a:solidFill>
                <a:srgbClr val="FF0000"/>
              </a:solidFill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2398600" y="4021125"/>
            <a:ext cx="7248000" cy="424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FF0000"/>
                </a:solidFill>
              </a:rPr>
              <a:t>I turned the </a:t>
            </a:r>
            <a:r>
              <a:rPr i="1" lang="en" sz="1100">
                <a:solidFill>
                  <a:srgbClr val="FF0000"/>
                </a:solidFill>
              </a:rPr>
              <a:t>Twist-O-Matic</a:t>
            </a:r>
            <a:r>
              <a:rPr i="1" lang="en" sz="1100">
                <a:solidFill>
                  <a:srgbClr val="FF0000"/>
                </a:solidFill>
              </a:rPr>
              <a:t> with the thin rubber band more than 5 times. (Note: This is one method, students could propose other methods that also solve the problem. Anything that adds more energy to the system will work.)</a:t>
            </a:r>
            <a:endParaRPr i="1" sz="1100">
              <a:solidFill>
                <a:srgbClr val="FF0000"/>
              </a:solidFill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2398600" y="4783125"/>
            <a:ext cx="7248000" cy="424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FF0000"/>
                </a:solidFill>
              </a:rPr>
              <a:t>My experiment was successful because turning the rubber band more times adds more energy to the ride. The more energy it has, the faster it spins.</a:t>
            </a:r>
            <a:endParaRPr i="1" sz="1100">
              <a:solidFill>
                <a:srgbClr val="FF0000"/>
              </a:solidFill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2486675" y="2696663"/>
            <a:ext cx="7248000" cy="424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FF0000"/>
                </a:solidFill>
              </a:rPr>
              <a:t>I would use thick rubber bands because the ride spins faster than when I used the thin rubber bands. The thick rubber band stores more energy than the thin rubber band.</a:t>
            </a:r>
            <a:endParaRPr i="1" sz="1100">
              <a:solidFill>
                <a:srgbClr val="FF0000"/>
              </a:solidFill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8324450" y="1801675"/>
            <a:ext cx="951000" cy="198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FF0000"/>
                </a:solidFill>
              </a:rPr>
              <a:t>5 times</a:t>
            </a:r>
            <a:endParaRPr i="1" sz="1100">
              <a:solidFill>
                <a:srgbClr val="FF0000"/>
              </a:solidFill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8324450" y="2030275"/>
            <a:ext cx="951000" cy="198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rgbClr val="FF0000"/>
                </a:solidFill>
              </a:rPr>
              <a:t>5 times</a:t>
            </a:r>
            <a:endParaRPr i="1" sz="1100">
              <a:solidFill>
                <a:srgbClr val="FF0000"/>
              </a:solidFill>
            </a:endParaRPr>
          </a:p>
        </p:txBody>
      </p:sp>
      <p:grpSp>
        <p:nvGrpSpPr>
          <p:cNvPr id="84" name="Google Shape;84;p13"/>
          <p:cNvGrpSpPr/>
          <p:nvPr/>
        </p:nvGrpSpPr>
        <p:grpSpPr>
          <a:xfrm>
            <a:off x="7729300" y="508300"/>
            <a:ext cx="2053500" cy="394500"/>
            <a:chOff x="7729300" y="339850"/>
            <a:chExt cx="2053500" cy="394500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7729300" y="516250"/>
              <a:ext cx="2053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 How is your body similar to a car?</a:t>
              </a:r>
              <a:endParaRPr sz="900"/>
            </a:p>
          </p:txBody>
        </p:sp>
        <p:pic>
          <p:nvPicPr>
            <p:cNvPr id="86" name="Google Shape;86;p13"/>
            <p:cNvPicPr preferRelativeResize="0"/>
            <p:nvPr/>
          </p:nvPicPr>
          <p:blipFill rotWithShape="1">
            <a:blip r:embed="rId4">
              <a:alphaModFix/>
            </a:blip>
            <a:srcRect b="308" l="0" r="-2406" t="298"/>
            <a:stretch/>
          </p:blipFill>
          <p:spPr>
            <a:xfrm>
              <a:off x="7924450" y="339850"/>
              <a:ext cx="1738677" cy="2230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