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213862" y="715156"/>
            <a:ext cx="92572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417138" y="3152606"/>
            <a:ext cx="329863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3568" y="3331933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417138" y="3152606"/>
            <a:ext cx="329863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Relationship Id="rId6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6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45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11.png"/><Relationship Id="rId7" Type="http://schemas.openxmlformats.org/officeDocument/2006/relationships/image" Target="../media/image41.png"/><Relationship Id="rId8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39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1144325" y="1886413"/>
            <a:ext cx="418595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Kuinka paljon se voi loukata?</a:t>
            </a:r>
            <a:endParaRPr b="1" sz="4800"/>
          </a:p>
        </p:txBody>
      </p:sp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Mitä tunteita vihapuhe herättää minussa? &gt; SOS &gt; </a:t>
            </a:r>
            <a:r>
              <a:rPr b="1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Kuinka paljon se voi loukata?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0100" y="396225"/>
            <a:ext cx="3811451" cy="381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34"/>
          <p:cNvGrpSpPr/>
          <p:nvPr/>
        </p:nvGrpSpPr>
        <p:grpSpPr>
          <a:xfrm>
            <a:off x="6146550" y="650325"/>
            <a:ext cx="2930513" cy="3231300"/>
            <a:chOff x="6015200" y="197775"/>
            <a:chExt cx="2930513" cy="3231300"/>
          </a:xfrm>
        </p:grpSpPr>
        <p:sp>
          <p:nvSpPr>
            <p:cNvPr id="356" name="Google Shape;356;p34"/>
            <p:cNvSpPr/>
            <p:nvPr/>
          </p:nvSpPr>
          <p:spPr>
            <a:xfrm>
              <a:off x="61575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6015200" y="1895300"/>
              <a:ext cx="2930400" cy="12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fi" sz="1100"/>
                <a:t>K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aikki</a:t>
              </a:r>
              <a:r>
                <a:rPr lang="fi" sz="1100"/>
                <a:t>, joiden sukupuoli-identiteetti ja/tai seksuaalinen identiteetti….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8" name="Google Shape;358;p34"/>
            <p:cNvGrpSpPr/>
            <p:nvPr/>
          </p:nvGrpSpPr>
          <p:grpSpPr>
            <a:xfrm>
              <a:off x="6728938" y="1480788"/>
              <a:ext cx="1645326" cy="495000"/>
              <a:chOff x="346213" y="813163"/>
              <a:chExt cx="1645326" cy="495000"/>
            </a:xfrm>
          </p:grpSpPr>
          <p:sp>
            <p:nvSpPr>
              <p:cNvPr id="359" name="Google Shape;359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HLBTQ+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61" name="Google Shape;361;p34"/>
            <p:cNvSpPr txBox="1"/>
            <p:nvPr/>
          </p:nvSpPr>
          <p:spPr>
            <a:xfrm>
              <a:off x="6700388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Ominaispiirteet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62" name="Google Shape;36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6426249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95825" y="700562"/>
              <a:ext cx="854350" cy="7143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p34"/>
          <p:cNvGrpSpPr/>
          <p:nvPr/>
        </p:nvGrpSpPr>
        <p:grpSpPr>
          <a:xfrm>
            <a:off x="3277925" y="1749972"/>
            <a:ext cx="2930513" cy="3393528"/>
            <a:chOff x="2999600" y="188850"/>
            <a:chExt cx="2930513" cy="3231300"/>
          </a:xfrm>
        </p:grpSpPr>
        <p:sp>
          <p:nvSpPr>
            <p:cNvPr id="365" name="Google Shape;365;p34"/>
            <p:cNvSpPr/>
            <p:nvPr/>
          </p:nvSpPr>
          <p:spPr>
            <a:xfrm>
              <a:off x="3141913" y="1888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4"/>
            <p:cNvSpPr txBox="1"/>
            <p:nvPr/>
          </p:nvSpPr>
          <p:spPr>
            <a:xfrm>
              <a:off x="2999600" y="1886375"/>
              <a:ext cx="29304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fi" sz="1100"/>
                <a:t>K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aikki, jotka ovat tietyn alan asiantuntijoita</a:t>
              </a:r>
              <a:r>
                <a:rPr lang="fi" sz="1100"/>
                <a:t> ja saattavat innoissaan puhua</a:t>
              </a:r>
              <a:endParaRPr sz="1100"/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" sz="1100"/>
                <a:t>siitä aika paljon.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7" name="Google Shape;367;p34"/>
            <p:cNvGrpSpPr/>
            <p:nvPr/>
          </p:nvGrpSpPr>
          <p:grpSpPr>
            <a:xfrm>
              <a:off x="3707123" y="1482838"/>
              <a:ext cx="1651541" cy="473040"/>
              <a:chOff x="339998" y="824138"/>
              <a:chExt cx="1651541" cy="473040"/>
            </a:xfrm>
          </p:grpSpPr>
          <p:sp>
            <p:nvSpPr>
              <p:cNvPr id="368" name="Google Shape;368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4"/>
              <p:cNvSpPr txBox="1"/>
              <p:nvPr/>
            </p:nvSpPr>
            <p:spPr>
              <a:xfrm>
                <a:off x="339998" y="852700"/>
                <a:ext cx="1645200" cy="436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i">
                    <a:latin typeface="Pacifico"/>
                    <a:ea typeface="Pacifico"/>
                    <a:cs typeface="Pacifico"/>
                    <a:sym typeface="Pacifico"/>
                  </a:rPr>
                  <a:t>Nörtti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70" name="Google Shape;370;p34"/>
            <p:cNvSpPr txBox="1"/>
            <p:nvPr/>
          </p:nvSpPr>
          <p:spPr>
            <a:xfrm>
              <a:off x="3684788" y="236525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Ominaispiirteet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71" name="Google Shape;37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3410649" y="279198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44834" y="543550"/>
              <a:ext cx="854329" cy="875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34"/>
          <p:cNvGrpSpPr/>
          <p:nvPr/>
        </p:nvGrpSpPr>
        <p:grpSpPr>
          <a:xfrm>
            <a:off x="403075" y="650325"/>
            <a:ext cx="2944825" cy="3231300"/>
            <a:chOff x="54775" y="197775"/>
            <a:chExt cx="2944825" cy="3231300"/>
          </a:xfrm>
        </p:grpSpPr>
        <p:sp>
          <p:nvSpPr>
            <p:cNvPr id="374" name="Google Shape;374;p34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4"/>
            <p:cNvSpPr txBox="1"/>
            <p:nvPr/>
          </p:nvSpPr>
          <p:spPr>
            <a:xfrm>
              <a:off x="54775" y="2042875"/>
              <a:ext cx="2788200" cy="119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fi" sz="1100"/>
                <a:t>K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aikki, joilla on siniset hiukset. Ne voivat olla pitkät tai lyhyet, luonnolliset tai värjätyt.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6" name="Google Shape;376;p34"/>
            <p:cNvPicPr preferRelativeResize="0"/>
            <p:nvPr/>
          </p:nvPicPr>
          <p:blipFill rotWithShape="1">
            <a:blip r:embed="rId6">
              <a:alphaModFix/>
            </a:blip>
            <a:srcRect b="53715" l="0" r="0" t="7516"/>
            <a:stretch/>
          </p:blipFill>
          <p:spPr>
            <a:xfrm>
              <a:off x="311150" y="555900"/>
              <a:ext cx="2588700" cy="1003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7" name="Google Shape;377;p34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378" name="Google Shape;378;p34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4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Siniset hiukset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80" name="Google Shape;380;p34"/>
            <p:cNvSpPr txBox="1"/>
            <p:nvPr/>
          </p:nvSpPr>
          <p:spPr>
            <a:xfrm>
              <a:off x="754275" y="24545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Ominaispiirteet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1" name="Google Shape;38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480136" y="28812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4"/>
          <p:cNvGrpSpPr/>
          <p:nvPr/>
        </p:nvGrpSpPr>
        <p:grpSpPr>
          <a:xfrm>
            <a:off x="3599975" y="182349"/>
            <a:ext cx="2371500" cy="1488826"/>
            <a:chOff x="6458263" y="4156549"/>
            <a:chExt cx="2371500" cy="1488826"/>
          </a:xfrm>
        </p:grpSpPr>
        <p:sp>
          <p:nvSpPr>
            <p:cNvPr id="383" name="Google Shape;383;p34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Ominaispiirteet</a:t>
              </a:r>
              <a:endParaRPr b="0" i="0" sz="24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84" name="Google Shape;384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5"/>
          <p:cNvGrpSpPr/>
          <p:nvPr/>
        </p:nvGrpSpPr>
        <p:grpSpPr>
          <a:xfrm>
            <a:off x="5964080" y="758180"/>
            <a:ext cx="2856456" cy="3579634"/>
            <a:chOff x="2992400" y="3529625"/>
            <a:chExt cx="2944800" cy="3231300"/>
          </a:xfrm>
        </p:grpSpPr>
        <p:sp>
          <p:nvSpPr>
            <p:cNvPr id="390" name="Google Shape;390;p35"/>
            <p:cNvSpPr/>
            <p:nvPr/>
          </p:nvSpPr>
          <p:spPr>
            <a:xfrm>
              <a:off x="3149000" y="35296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5"/>
            <p:cNvSpPr txBox="1"/>
            <p:nvPr/>
          </p:nvSpPr>
          <p:spPr>
            <a:xfrm>
              <a:off x="2992400" y="5379225"/>
              <a:ext cx="2930400" cy="11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fi" sz="1100"/>
                <a:t>K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aikki, joilla on jokin fyysinen vamma tai </a:t>
              </a:r>
              <a:r>
                <a:rPr lang="fi" sz="1100"/>
                <a:t>toimintakyvyn 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rajoite, jolla on pitkäaikainen tai merkittävä vaikutus heidän elämäänsä.</a:t>
              </a:r>
              <a:b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2" name="Google Shape;392;p35"/>
            <p:cNvGrpSpPr/>
            <p:nvPr/>
          </p:nvGrpSpPr>
          <p:grpSpPr>
            <a:xfrm>
              <a:off x="3720425" y="4812638"/>
              <a:ext cx="1645326" cy="495000"/>
              <a:chOff x="346213" y="813163"/>
              <a:chExt cx="1645326" cy="495000"/>
            </a:xfrm>
          </p:grpSpPr>
          <p:sp>
            <p:nvSpPr>
              <p:cNvPr id="393" name="Google Shape;393;p3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5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fi">
                    <a:latin typeface="Pacifico"/>
                    <a:ea typeface="Pacifico"/>
                    <a:cs typeface="Pacifico"/>
                    <a:sym typeface="Pacifico"/>
                  </a:rPr>
                  <a:t>Toimintakyvyn rajoite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95" name="Google Shape;395;p35"/>
            <p:cNvSpPr txBox="1"/>
            <p:nvPr/>
          </p:nvSpPr>
          <p:spPr>
            <a:xfrm>
              <a:off x="3691875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Ominaispiirteet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6" name="Google Shape;396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3417736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71875" y="3904875"/>
              <a:ext cx="857100" cy="85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50425" y="4035613"/>
              <a:ext cx="714300" cy="7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70051" y="4029830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27594" y="3982625"/>
              <a:ext cx="329607" cy="329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75249" y="4212860"/>
              <a:ext cx="472827" cy="4728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35"/>
          <p:cNvGrpSpPr/>
          <p:nvPr/>
        </p:nvGrpSpPr>
        <p:grpSpPr>
          <a:xfrm>
            <a:off x="713550" y="724407"/>
            <a:ext cx="2944813" cy="3601192"/>
            <a:chOff x="54775" y="3529625"/>
            <a:chExt cx="2944813" cy="3231300"/>
          </a:xfrm>
        </p:grpSpPr>
        <p:sp>
          <p:nvSpPr>
            <p:cNvPr id="403" name="Google Shape;403;p35"/>
            <p:cNvSpPr/>
            <p:nvPr/>
          </p:nvSpPr>
          <p:spPr>
            <a:xfrm>
              <a:off x="211388" y="35296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D2E9"/>
            </a:solidFill>
            <a:ln cap="flat" cmpd="sng" w="9525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5"/>
            <p:cNvSpPr txBox="1"/>
            <p:nvPr/>
          </p:nvSpPr>
          <p:spPr>
            <a:xfrm>
              <a:off x="54775" y="5241725"/>
              <a:ext cx="2930400" cy="13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lang="fi" sz="1100"/>
                <a:t>K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aikki, jotka samastuvat johonkin tiettyyn uskontoon, ja ne, jotka eivät usko, esim.: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juutalaiset (juutalaisuus)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muslimit (islam)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○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ateistit (eivät usko jumalaan)</a:t>
              </a:r>
              <a:b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35"/>
            <p:cNvGrpSpPr/>
            <p:nvPr/>
          </p:nvGrpSpPr>
          <p:grpSpPr>
            <a:xfrm>
              <a:off x="782813" y="4812639"/>
              <a:ext cx="1645326" cy="484015"/>
              <a:chOff x="346213" y="813164"/>
              <a:chExt cx="1645326" cy="484015"/>
            </a:xfrm>
          </p:grpSpPr>
          <p:sp>
            <p:nvSpPr>
              <p:cNvPr id="406" name="Google Shape;406;p35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5"/>
              <p:cNvSpPr txBox="1"/>
              <p:nvPr/>
            </p:nvSpPr>
            <p:spPr>
              <a:xfrm>
                <a:off x="346263" y="813164"/>
                <a:ext cx="1645200" cy="484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Uskonto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408" name="Google Shape;408;p35"/>
            <p:cNvSpPr txBox="1"/>
            <p:nvPr/>
          </p:nvSpPr>
          <p:spPr>
            <a:xfrm>
              <a:off x="754263" y="3577300"/>
              <a:ext cx="1645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Ominaispiirteet</a:t>
              </a:r>
              <a:endParaRPr b="0" i="0" sz="16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09" name="Google Shape;40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89">
              <a:off x="480124" y="3619973"/>
              <a:ext cx="149729" cy="337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8700" y="3854200"/>
              <a:ext cx="1193601" cy="1193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1" name="Google Shape;411;p35"/>
          <p:cNvGrpSpPr/>
          <p:nvPr/>
        </p:nvGrpSpPr>
        <p:grpSpPr>
          <a:xfrm>
            <a:off x="3665700" y="1629212"/>
            <a:ext cx="2371500" cy="1488826"/>
            <a:chOff x="6458263" y="4156549"/>
            <a:chExt cx="2371500" cy="1488826"/>
          </a:xfrm>
        </p:grpSpPr>
        <p:sp>
          <p:nvSpPr>
            <p:cNvPr id="412" name="Google Shape;412;p35"/>
            <p:cNvSpPr txBox="1"/>
            <p:nvPr/>
          </p:nvSpPr>
          <p:spPr>
            <a:xfrm>
              <a:off x="6458263" y="5247275"/>
              <a:ext cx="2371500" cy="39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fi" sz="2400" u="none" cap="none" strike="noStrike">
                  <a:solidFill>
                    <a:srgbClr val="550044"/>
                  </a:solidFill>
                  <a:latin typeface="Roboto"/>
                  <a:ea typeface="Roboto"/>
                  <a:cs typeface="Roboto"/>
                  <a:sym typeface="Roboto"/>
                </a:rPr>
                <a:t>Ominaispiirteet</a:t>
              </a:r>
              <a:endParaRPr b="0" i="0" sz="2400" u="none" cap="none" strike="noStrike">
                <a:solidFill>
                  <a:srgbClr val="55004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13" name="Google Shape;41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439315">
              <a:off x="7415076" y="4205121"/>
              <a:ext cx="457893" cy="10305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6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6"/>
          <p:cNvGrpSpPr/>
          <p:nvPr/>
        </p:nvGrpSpPr>
        <p:grpSpPr>
          <a:xfrm>
            <a:off x="450225" y="613299"/>
            <a:ext cx="2926800" cy="3259826"/>
            <a:chOff x="546425" y="635499"/>
            <a:chExt cx="2926800" cy="3259826"/>
          </a:xfrm>
        </p:grpSpPr>
        <p:sp>
          <p:nvSpPr>
            <p:cNvPr id="119" name="Google Shape;119;p26"/>
            <p:cNvSpPr/>
            <p:nvPr/>
          </p:nvSpPr>
          <p:spPr>
            <a:xfrm>
              <a:off x="685025" y="66402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26"/>
            <p:cNvGrpSpPr/>
            <p:nvPr/>
          </p:nvGrpSpPr>
          <p:grpSpPr>
            <a:xfrm>
              <a:off x="869517" y="635499"/>
              <a:ext cx="1421283" cy="353050"/>
              <a:chOff x="395892" y="245449"/>
              <a:chExt cx="1421283" cy="353050"/>
            </a:xfrm>
          </p:grpSpPr>
          <p:sp>
            <p:nvSpPr>
              <p:cNvPr id="121" name="Google Shape;121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Puhuja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22" name="Google Shape;122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3" name="Google Shape;123;p26"/>
            <p:cNvSpPr txBox="1"/>
            <p:nvPr/>
          </p:nvSpPr>
          <p:spPr>
            <a:xfrm>
              <a:off x="546425" y="179975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poliitikko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erittäin aktiivinen mediassa ja verkossa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vauras tausta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kävi yksityiskoulua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maltilliset näkemykset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hiljattain kohu veronkierrosta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naimisissa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kolme lasta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57-vuotias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4" name="Google Shape;124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1200" y="1108550"/>
              <a:ext cx="495001" cy="49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6"/>
            <p:cNvSpPr/>
            <p:nvPr/>
          </p:nvSpPr>
          <p:spPr>
            <a:xfrm>
              <a:off x="1533300" y="113050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 txBox="1"/>
            <p:nvPr/>
          </p:nvSpPr>
          <p:spPr>
            <a:xfrm>
              <a:off x="1533363" y="111952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Nils Malmlund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27" name="Google Shape;127;p26"/>
          <p:cNvGrpSpPr/>
          <p:nvPr/>
        </p:nvGrpSpPr>
        <p:grpSpPr>
          <a:xfrm>
            <a:off x="3313175" y="1792361"/>
            <a:ext cx="2930025" cy="3259827"/>
            <a:chOff x="3535650" y="1799761"/>
            <a:chExt cx="2930025" cy="3259827"/>
          </a:xfrm>
        </p:grpSpPr>
        <p:sp>
          <p:nvSpPr>
            <p:cNvPr id="128" name="Google Shape;128;p26"/>
            <p:cNvSpPr/>
            <p:nvPr/>
          </p:nvSpPr>
          <p:spPr>
            <a:xfrm>
              <a:off x="3677475" y="1828288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 txBox="1"/>
            <p:nvPr/>
          </p:nvSpPr>
          <p:spPr>
            <a:xfrm>
              <a:off x="3535650" y="2735413"/>
              <a:ext cx="2926800" cy="23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tv-juontaja, kirjailija, kommentaattori ja toimittaja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erittäin aktiivinen mediassa ja verkossa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äärinäkemykset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hiljattain kohu asenteesta naisia kohtaan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esittää usein pilkallisia, stereotyyppisiä mielipiteitä muista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vastustaa julkista sääntelyä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naimisissa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kolme lasta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21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●"/>
              </a:pPr>
              <a:r>
                <a:rPr b="0" i="0" lang="fi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41-vuotias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06625" y="2272800"/>
              <a:ext cx="495001" cy="495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6"/>
            <p:cNvSpPr/>
            <p:nvPr/>
          </p:nvSpPr>
          <p:spPr>
            <a:xfrm>
              <a:off x="4598725" y="229476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6"/>
            <p:cNvSpPr txBox="1"/>
            <p:nvPr/>
          </p:nvSpPr>
          <p:spPr>
            <a:xfrm>
              <a:off x="4598788" y="228378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Simo Järvinen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33" name="Google Shape;133;p26"/>
            <p:cNvGrpSpPr/>
            <p:nvPr/>
          </p:nvGrpSpPr>
          <p:grpSpPr>
            <a:xfrm>
              <a:off x="3847142" y="1799761"/>
              <a:ext cx="1421283" cy="353050"/>
              <a:chOff x="395892" y="245449"/>
              <a:chExt cx="1421283" cy="353050"/>
            </a:xfrm>
          </p:grpSpPr>
          <p:sp>
            <p:nvSpPr>
              <p:cNvPr id="134" name="Google Shape;134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Puhuja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35" name="Google Shape;135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6" name="Google Shape;136;p26"/>
          <p:cNvGrpSpPr/>
          <p:nvPr/>
        </p:nvGrpSpPr>
        <p:grpSpPr>
          <a:xfrm>
            <a:off x="6154400" y="613299"/>
            <a:ext cx="2933700" cy="3356969"/>
            <a:chOff x="6376400" y="457874"/>
            <a:chExt cx="2933700" cy="3259826"/>
          </a:xfrm>
        </p:grpSpPr>
        <p:sp>
          <p:nvSpPr>
            <p:cNvPr id="137" name="Google Shape;137;p26"/>
            <p:cNvSpPr/>
            <p:nvPr/>
          </p:nvSpPr>
          <p:spPr>
            <a:xfrm>
              <a:off x="6521900" y="4864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7439475" y="952875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6"/>
            <p:cNvSpPr txBox="1"/>
            <p:nvPr/>
          </p:nvSpPr>
          <p:spPr>
            <a:xfrm>
              <a:off x="6376400" y="1740563"/>
              <a:ext cx="2926800" cy="196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Youtube-vloggaaja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erittäin aktiivinen mediassa ja verkossa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maltilliset näkemykset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hiljattain kritiikkiä homoja ja muslimeja pilkkaavista some- kirjoituksista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sinkku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29-vuotias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0" name="Google Shape;140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47375" y="930438"/>
              <a:ext cx="495001" cy="495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26"/>
            <p:cNvSpPr txBox="1"/>
            <p:nvPr/>
          </p:nvSpPr>
          <p:spPr>
            <a:xfrm>
              <a:off x="7439538" y="941900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Janna Heinänen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142" name="Google Shape;142;p26"/>
            <p:cNvGrpSpPr/>
            <p:nvPr/>
          </p:nvGrpSpPr>
          <p:grpSpPr>
            <a:xfrm>
              <a:off x="6687892" y="457874"/>
              <a:ext cx="1421283" cy="353050"/>
              <a:chOff x="395892" y="245449"/>
              <a:chExt cx="1421283" cy="353050"/>
            </a:xfrm>
          </p:grpSpPr>
          <p:sp>
            <p:nvSpPr>
              <p:cNvPr id="143" name="Google Shape;143;p26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Puhuja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44" name="Google Shape;144;p2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5" name="Google Shape;145;p26"/>
            <p:cNvSpPr txBox="1"/>
            <p:nvPr/>
          </p:nvSpPr>
          <p:spPr>
            <a:xfrm>
              <a:off x="7439550" y="1393525"/>
              <a:ext cx="1645200" cy="35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i" sz="12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alias Haymaker</a:t>
              </a:r>
              <a:endParaRPr b="0" i="0" sz="12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sp>
        <p:nvSpPr>
          <p:cNvPr id="146" name="Google Shape;146;p26"/>
          <p:cNvSpPr txBox="1"/>
          <p:nvPr/>
        </p:nvSpPr>
        <p:spPr>
          <a:xfrm>
            <a:off x="3920463" y="1039735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Puhuja</a:t>
            </a:r>
            <a:endParaRPr b="0" i="0" sz="3000" u="none" cap="none" strike="noStrike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037" y="156101"/>
            <a:ext cx="1095925" cy="84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/>
        </p:nvSpPr>
        <p:spPr>
          <a:xfrm>
            <a:off x="3927863" y="2538910"/>
            <a:ext cx="1690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351C75"/>
                </a:solidFill>
                <a:latin typeface="Roboto"/>
                <a:ea typeface="Roboto"/>
                <a:cs typeface="Roboto"/>
                <a:sym typeface="Roboto"/>
              </a:rPr>
              <a:t>Puhuja</a:t>
            </a:r>
            <a:endParaRPr b="0" i="0" sz="3000" u="none" cap="none" strike="noStrike">
              <a:solidFill>
                <a:srgbClr val="351C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8437" y="1655276"/>
            <a:ext cx="1095925" cy="846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7"/>
          <p:cNvGrpSpPr/>
          <p:nvPr/>
        </p:nvGrpSpPr>
        <p:grpSpPr>
          <a:xfrm>
            <a:off x="738875" y="720974"/>
            <a:ext cx="2926800" cy="3259826"/>
            <a:chOff x="72800" y="3496249"/>
            <a:chExt cx="2926800" cy="3259826"/>
          </a:xfrm>
        </p:grpSpPr>
        <p:sp>
          <p:nvSpPr>
            <p:cNvPr id="155" name="Google Shape;155;p27"/>
            <p:cNvSpPr/>
            <p:nvPr/>
          </p:nvSpPr>
          <p:spPr>
            <a:xfrm>
              <a:off x="211400" y="3524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27"/>
            <p:cNvGrpSpPr/>
            <p:nvPr/>
          </p:nvGrpSpPr>
          <p:grpSpPr>
            <a:xfrm>
              <a:off x="395892" y="3496249"/>
              <a:ext cx="1421283" cy="353050"/>
              <a:chOff x="395892" y="245449"/>
              <a:chExt cx="1421283" cy="353050"/>
            </a:xfrm>
          </p:grpSpPr>
          <p:sp>
            <p:nvSpPr>
              <p:cNvPr id="157" name="Google Shape;157;p27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Puhuja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58" name="Google Shape;158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9" name="Google Shape;159;p27"/>
            <p:cNvSpPr txBox="1"/>
            <p:nvPr/>
          </p:nvSpPr>
          <p:spPr>
            <a:xfrm>
              <a:off x="72800" y="4660500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mediapersoona, toimittaja ja tv-juontaja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joskus mediassa ja verkossa</a:t>
              </a:r>
              <a:endParaRPr sz="1100"/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äärinäkemykset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aktivisti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ollut neljä kertaa naimisissa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ei lapsia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73-vuotias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" name="Google Shape;16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7574" y="3968824"/>
              <a:ext cx="495001" cy="49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27"/>
            <p:cNvSpPr/>
            <p:nvPr/>
          </p:nvSpPr>
          <p:spPr>
            <a:xfrm>
              <a:off x="1059675" y="3991250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 txBox="1"/>
            <p:nvPr/>
          </p:nvSpPr>
          <p:spPr>
            <a:xfrm>
              <a:off x="1059738" y="3980275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Kaija Pellikka-Virta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  <p:grpSp>
        <p:nvGrpSpPr>
          <p:cNvPr id="163" name="Google Shape;163;p27"/>
          <p:cNvGrpSpPr/>
          <p:nvPr/>
        </p:nvGrpSpPr>
        <p:grpSpPr>
          <a:xfrm>
            <a:off x="5880575" y="720864"/>
            <a:ext cx="2926800" cy="3419233"/>
            <a:chOff x="3032400" y="3510511"/>
            <a:chExt cx="2926800" cy="3259827"/>
          </a:xfrm>
        </p:grpSpPr>
        <p:sp>
          <p:nvSpPr>
            <p:cNvPr id="164" name="Google Shape;164;p27"/>
            <p:cNvSpPr/>
            <p:nvPr/>
          </p:nvSpPr>
          <p:spPr>
            <a:xfrm>
              <a:off x="3171000" y="3539038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FF2CC"/>
            </a:solidFill>
            <a:ln cap="flat" cmpd="sng" w="9525">
              <a:solidFill>
                <a:srgbClr val="BF9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27"/>
            <p:cNvGrpSpPr/>
            <p:nvPr/>
          </p:nvGrpSpPr>
          <p:grpSpPr>
            <a:xfrm>
              <a:off x="3355492" y="3510511"/>
              <a:ext cx="1421283" cy="353050"/>
              <a:chOff x="395892" y="245449"/>
              <a:chExt cx="1421283" cy="353050"/>
            </a:xfrm>
          </p:grpSpPr>
          <p:sp>
            <p:nvSpPr>
              <p:cNvPr id="166" name="Google Shape;166;p27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351C75"/>
                    </a:solidFill>
                    <a:latin typeface="Roboto"/>
                    <a:ea typeface="Roboto"/>
                    <a:cs typeface="Roboto"/>
                    <a:sym typeface="Roboto"/>
                  </a:rPr>
                  <a:t>Puhuja</a:t>
                </a:r>
                <a:endParaRPr b="0" i="0" sz="1600" u="none" cap="none" strike="noStrike">
                  <a:solidFill>
                    <a:srgbClr val="351C7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67" name="Google Shape;167;p2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5892" y="321650"/>
                <a:ext cx="358381" cy="276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8" name="Google Shape;168;p27"/>
            <p:cNvSpPr txBox="1"/>
            <p:nvPr/>
          </p:nvSpPr>
          <p:spPr>
            <a:xfrm>
              <a:off x="3032400" y="4599831"/>
              <a:ext cx="2926800" cy="15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opiskelija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erittäin aktiivinen mediassa ja verkossa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vauras tausta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maltilliset näkemykset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erittäin tunnettu mediassa seksuaalivähemmistöjä ja lihavuutta koskevista vahvoista mielipiteistään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sinkku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ei lapsia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20-vuotias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27173" y="3982846"/>
              <a:ext cx="495001" cy="4964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7"/>
            <p:cNvSpPr/>
            <p:nvPr/>
          </p:nvSpPr>
          <p:spPr>
            <a:xfrm>
              <a:off x="4019275" y="4005513"/>
              <a:ext cx="1645326" cy="473040"/>
            </a:xfrm>
            <a:prstGeom prst="flowChartTerminator">
              <a:avLst/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 txBox="1"/>
            <p:nvPr/>
          </p:nvSpPr>
          <p:spPr>
            <a:xfrm>
              <a:off x="4019338" y="3994538"/>
              <a:ext cx="16452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rPr>
                <a:t>Jere Toivio</a:t>
              </a:r>
              <a:endParaRPr b="0" i="0" sz="14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8"/>
          <p:cNvGrpSpPr/>
          <p:nvPr/>
        </p:nvGrpSpPr>
        <p:grpSpPr>
          <a:xfrm>
            <a:off x="6208438" y="650325"/>
            <a:ext cx="2868625" cy="3406025"/>
            <a:chOff x="6000463" y="197775"/>
            <a:chExt cx="2868625" cy="3406025"/>
          </a:xfrm>
        </p:grpSpPr>
        <p:sp>
          <p:nvSpPr>
            <p:cNvPr id="177" name="Google Shape;177;p28"/>
            <p:cNvSpPr/>
            <p:nvPr/>
          </p:nvSpPr>
          <p:spPr>
            <a:xfrm>
              <a:off x="6080888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" name="Google Shape;178;p28"/>
            <p:cNvGrpSpPr/>
            <p:nvPr/>
          </p:nvGrpSpPr>
          <p:grpSpPr>
            <a:xfrm>
              <a:off x="6290262" y="245449"/>
              <a:ext cx="1387951" cy="353051"/>
              <a:chOff x="3359737" y="245449"/>
              <a:chExt cx="1387951" cy="353051"/>
            </a:xfrm>
          </p:grpSpPr>
          <p:sp>
            <p:nvSpPr>
              <p:cNvPr id="179" name="Google Shape;179;p28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Konteksti</a:t>
                </a:r>
                <a:endParaRPr b="0" i="0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80" name="Google Shape;180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1" name="Google Shape;181;p28"/>
            <p:cNvSpPr txBox="1"/>
            <p:nvPr/>
          </p:nvSpPr>
          <p:spPr>
            <a:xfrm>
              <a:off x="6000463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olohuone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ei julkisuuden henkilöitä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puhuja tuntee kaikki huoneessa olevat ihmiset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ei suunniteltu tapahtuma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2" name="Google Shape;18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54737" y="522286"/>
              <a:ext cx="1539924" cy="996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8"/>
            <p:cNvGrpSpPr/>
            <p:nvPr/>
          </p:nvGrpSpPr>
          <p:grpSpPr>
            <a:xfrm>
              <a:off x="6298713" y="1364288"/>
              <a:ext cx="1645326" cy="495000"/>
              <a:chOff x="346213" y="813163"/>
              <a:chExt cx="1645326" cy="495000"/>
            </a:xfrm>
          </p:grpSpPr>
          <p:sp>
            <p:nvSpPr>
              <p:cNvPr id="184" name="Google Shape;184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Yksityiskoti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186" name="Google Shape;186;p28"/>
          <p:cNvGrpSpPr/>
          <p:nvPr/>
        </p:nvGrpSpPr>
        <p:grpSpPr>
          <a:xfrm>
            <a:off x="3343863" y="1831200"/>
            <a:ext cx="2868625" cy="3406025"/>
            <a:chOff x="3061488" y="197775"/>
            <a:chExt cx="2868625" cy="3406025"/>
          </a:xfrm>
        </p:grpSpPr>
        <p:sp>
          <p:nvSpPr>
            <p:cNvPr id="187" name="Google Shape;187;p28"/>
            <p:cNvSpPr/>
            <p:nvPr/>
          </p:nvSpPr>
          <p:spPr>
            <a:xfrm>
              <a:off x="31419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3061488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pääsylipullinen yksityistilaisuus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osallistujat saman poliittisen puolueen jäseniä kuin puhuja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poliittisesti latautunut ympäristö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paikalla useita merkittäviä somevaikuttajia ja -kommentaattoreita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35175" y="598500"/>
              <a:ext cx="1333500" cy="99640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0" name="Google Shape;190;p28"/>
            <p:cNvGrpSpPr/>
            <p:nvPr/>
          </p:nvGrpSpPr>
          <p:grpSpPr>
            <a:xfrm>
              <a:off x="3359738" y="1364288"/>
              <a:ext cx="1645326" cy="495000"/>
              <a:chOff x="346213" y="813163"/>
              <a:chExt cx="1645326" cy="495000"/>
            </a:xfrm>
          </p:grpSpPr>
          <p:sp>
            <p:nvSpPr>
              <p:cNvPr id="191" name="Google Shape;191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Puhe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193" name="Google Shape;193;p28"/>
            <p:cNvGrpSpPr/>
            <p:nvPr/>
          </p:nvGrpSpPr>
          <p:grpSpPr>
            <a:xfrm>
              <a:off x="3359737" y="245449"/>
              <a:ext cx="1387951" cy="353051"/>
              <a:chOff x="3359737" y="245449"/>
              <a:chExt cx="1387951" cy="353051"/>
            </a:xfrm>
          </p:grpSpPr>
          <p:sp>
            <p:nvSpPr>
              <p:cNvPr id="194" name="Google Shape;194;p28"/>
              <p:cNvSpPr txBox="1"/>
              <p:nvPr/>
            </p:nvSpPr>
            <p:spPr>
              <a:xfrm>
                <a:off x="3684788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Konteksti</a:t>
                </a:r>
                <a:endParaRPr b="0" i="0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195" name="Google Shape;195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59737" y="314725"/>
                <a:ext cx="283775" cy="28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6" name="Google Shape;196;p28"/>
          <p:cNvGrpSpPr/>
          <p:nvPr/>
        </p:nvGrpSpPr>
        <p:grpSpPr>
          <a:xfrm>
            <a:off x="3925888" y="233887"/>
            <a:ext cx="1882276" cy="1298643"/>
            <a:chOff x="4209281" y="434563"/>
            <a:chExt cx="2934637" cy="2024700"/>
          </a:xfrm>
        </p:grpSpPr>
        <p:sp>
          <p:nvSpPr>
            <p:cNvPr id="197" name="Google Shape;197;p28"/>
            <p:cNvSpPr txBox="1"/>
            <p:nvPr/>
          </p:nvSpPr>
          <p:spPr>
            <a:xfrm>
              <a:off x="4209281" y="1697263"/>
              <a:ext cx="2934637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i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Konteksti</a:t>
              </a:r>
              <a:endParaRPr b="0" i="0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98" name="Google Shape;198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28"/>
          <p:cNvGrpSpPr/>
          <p:nvPr/>
        </p:nvGrpSpPr>
        <p:grpSpPr>
          <a:xfrm>
            <a:off x="479300" y="650325"/>
            <a:ext cx="2868625" cy="3406025"/>
            <a:chOff x="130975" y="197775"/>
            <a:chExt cx="2868625" cy="3406025"/>
          </a:xfrm>
        </p:grpSpPr>
        <p:sp>
          <p:nvSpPr>
            <p:cNvPr id="200" name="Google Shape;200;p28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Konteksti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28"/>
            <p:cNvSpPr txBox="1"/>
            <p:nvPr/>
          </p:nvSpPr>
          <p:spPr>
            <a:xfrm>
              <a:off x="130975" y="1859300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yli 500 henkilöä julkisessa tilassa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puhujan näkemyksistä jo valmiiksi samaa mieltä olevia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poliisi paikalla väkijoukon hallintaa varten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ei väkivaltaa yleisössä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tv-väki kuvaa lähetystä tapahtumasta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28"/>
            <p:cNvPicPr preferRelativeResize="0"/>
            <p:nvPr/>
          </p:nvPicPr>
          <p:blipFill rotWithShape="1">
            <a:blip r:embed="rId6">
              <a:alphaModFix/>
            </a:blip>
            <a:srcRect b="21610" l="33422" r="0" t="0"/>
            <a:stretch/>
          </p:blipFill>
          <p:spPr>
            <a:xfrm>
              <a:off x="1413112" y="308275"/>
              <a:ext cx="1333498" cy="14244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4" name="Google Shape;204;p28"/>
            <p:cNvGrpSpPr/>
            <p:nvPr/>
          </p:nvGrpSpPr>
          <p:grpSpPr>
            <a:xfrm>
              <a:off x="429225" y="1364288"/>
              <a:ext cx="1645326" cy="495000"/>
              <a:chOff x="346213" y="813163"/>
              <a:chExt cx="1645326" cy="495000"/>
            </a:xfrm>
          </p:grpSpPr>
          <p:sp>
            <p:nvSpPr>
              <p:cNvPr id="205" name="Google Shape;205;p28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8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Julkinen tilaisuus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07" name="Google Shape;20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225" y="314725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9"/>
          <p:cNvGrpSpPr/>
          <p:nvPr/>
        </p:nvGrpSpPr>
        <p:grpSpPr>
          <a:xfrm>
            <a:off x="797075" y="757975"/>
            <a:ext cx="2868625" cy="3406025"/>
            <a:chOff x="171175" y="3531000"/>
            <a:chExt cx="2868625" cy="3406025"/>
          </a:xfrm>
        </p:grpSpPr>
        <p:sp>
          <p:nvSpPr>
            <p:cNvPr id="213" name="Google Shape;213;p29"/>
            <p:cNvSpPr/>
            <p:nvPr/>
          </p:nvSpPr>
          <p:spPr>
            <a:xfrm>
              <a:off x="25160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9"/>
            <p:cNvSpPr txBox="1"/>
            <p:nvPr/>
          </p:nvSpPr>
          <p:spPr>
            <a:xfrm>
              <a:off x="79447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Konteksti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29"/>
            <p:cNvSpPr txBox="1"/>
            <p:nvPr/>
          </p:nvSpPr>
          <p:spPr>
            <a:xfrm>
              <a:off x="17117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huone nuorisotalossa </a:t>
              </a:r>
              <a:endParaRPr/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paljon </a:t>
              </a:r>
              <a:r>
                <a:rPr lang="fi" sz="1100"/>
                <a:t>alaikäisiä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paikalla, monet tuntemattomia puhujalle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osalla on You</a:t>
              </a:r>
              <a:r>
                <a:rPr lang="fi" sz="1100"/>
                <a:t>t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ube-tili ja muita sometilejä, joilla vähän seuraajia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ei suunniteltu tapahtuma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8825" y="4060895"/>
              <a:ext cx="1387975" cy="828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7" name="Google Shape;217;p29"/>
            <p:cNvGrpSpPr/>
            <p:nvPr/>
          </p:nvGrpSpPr>
          <p:grpSpPr>
            <a:xfrm>
              <a:off x="469425" y="4697513"/>
              <a:ext cx="1645326" cy="495000"/>
              <a:chOff x="346213" y="813163"/>
              <a:chExt cx="1645326" cy="495000"/>
            </a:xfrm>
          </p:grpSpPr>
          <p:sp>
            <p:nvSpPr>
              <p:cNvPr id="218" name="Google Shape;218;p29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9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Nuorisotalo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20" name="Google Shape;22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942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29"/>
          <p:cNvGrpSpPr/>
          <p:nvPr/>
        </p:nvGrpSpPr>
        <p:grpSpPr>
          <a:xfrm>
            <a:off x="5938738" y="757963"/>
            <a:ext cx="2868625" cy="3406025"/>
            <a:chOff x="3085825" y="3531000"/>
            <a:chExt cx="2868625" cy="3406025"/>
          </a:xfrm>
        </p:grpSpPr>
        <p:sp>
          <p:nvSpPr>
            <p:cNvPr id="222" name="Google Shape;222;p29"/>
            <p:cNvSpPr/>
            <p:nvPr/>
          </p:nvSpPr>
          <p:spPr>
            <a:xfrm>
              <a:off x="3166250" y="353100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D9EAD3"/>
            </a:solidFill>
            <a:ln cap="flat" cmpd="sng" w="952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3709125" y="357867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Konteksti</a:t>
              </a:r>
              <a:endParaRPr b="0" i="0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29"/>
            <p:cNvSpPr txBox="1"/>
            <p:nvPr/>
          </p:nvSpPr>
          <p:spPr>
            <a:xfrm>
              <a:off x="3085825" y="5192525"/>
              <a:ext cx="2788200" cy="17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puhuja on pyytänyt ryhmäläisiä liittymään huoneeseen kauan aikaa sitten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 pitävät yhteyttä netissä ja kaikilla on useita julkisia tilejä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" name="Google Shape;225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33500" y="3848413"/>
              <a:ext cx="1179913" cy="1046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6" name="Google Shape;226;p29"/>
            <p:cNvGrpSpPr/>
            <p:nvPr/>
          </p:nvGrpSpPr>
          <p:grpSpPr>
            <a:xfrm>
              <a:off x="3432300" y="4697525"/>
              <a:ext cx="2207450" cy="495000"/>
              <a:chOff x="3384075" y="4697525"/>
              <a:chExt cx="2207450" cy="495000"/>
            </a:xfrm>
          </p:grpSpPr>
          <p:sp>
            <p:nvSpPr>
              <p:cNvPr id="227" name="Google Shape;227;p29"/>
              <p:cNvSpPr/>
              <p:nvPr/>
            </p:nvSpPr>
            <p:spPr>
              <a:xfrm>
                <a:off x="3384075" y="4708500"/>
                <a:ext cx="2207412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9"/>
              <p:cNvSpPr txBox="1"/>
              <p:nvPr/>
            </p:nvSpPr>
            <p:spPr>
              <a:xfrm>
                <a:off x="3384125" y="4697525"/>
                <a:ext cx="22074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”Yksityinen” chat-huone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229" name="Google Shape;22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84075" y="3647950"/>
              <a:ext cx="283775" cy="283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29"/>
          <p:cNvGrpSpPr/>
          <p:nvPr/>
        </p:nvGrpSpPr>
        <p:grpSpPr>
          <a:xfrm>
            <a:off x="3959200" y="1701575"/>
            <a:ext cx="1877249" cy="1298647"/>
            <a:chOff x="4269109" y="434563"/>
            <a:chExt cx="2926800" cy="2024707"/>
          </a:xfrm>
        </p:grpSpPr>
        <p:sp>
          <p:nvSpPr>
            <p:cNvPr id="231" name="Google Shape;231;p29"/>
            <p:cNvSpPr txBox="1"/>
            <p:nvPr/>
          </p:nvSpPr>
          <p:spPr>
            <a:xfrm>
              <a:off x="4269109" y="1697270"/>
              <a:ext cx="29268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i" sz="3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Konteksti</a:t>
              </a:r>
              <a:endParaRPr b="0" i="0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32" name="Google Shape;2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61275" y="434563"/>
              <a:ext cx="1333500" cy="133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0"/>
          <p:cNvGrpSpPr/>
          <p:nvPr/>
        </p:nvGrpSpPr>
        <p:grpSpPr>
          <a:xfrm>
            <a:off x="6208438" y="650363"/>
            <a:ext cx="2868625" cy="3995517"/>
            <a:chOff x="6079238" y="197775"/>
            <a:chExt cx="2868625" cy="3408454"/>
          </a:xfrm>
        </p:grpSpPr>
        <p:sp>
          <p:nvSpPr>
            <p:cNvPr id="238" name="Google Shape;238;p30"/>
            <p:cNvSpPr/>
            <p:nvPr/>
          </p:nvSpPr>
          <p:spPr>
            <a:xfrm>
              <a:off x="615966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670253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Yleisö</a:t>
              </a:r>
              <a:endParaRPr b="0" i="0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0"/>
            <p:cNvSpPr txBox="1"/>
            <p:nvPr/>
          </p:nvSpPr>
          <p:spPr>
            <a:xfrm>
              <a:off x="6079238" y="1998105"/>
              <a:ext cx="2788200" cy="1608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ihmisiä, jotka ovat tykänneet samasta sivusta sosiaalisessa mediassa tai ovat samassa ryhmässä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ovat yleensä samaa mieltä puhujan kanssa, mutta taustoiltaan hyvin erilaisia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sosiaalisesti ja etnisesti moninainen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" name="Google Shape;241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0399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0225" y="565298"/>
              <a:ext cx="1307052" cy="11468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3" name="Google Shape;243;p30"/>
            <p:cNvGrpSpPr/>
            <p:nvPr/>
          </p:nvGrpSpPr>
          <p:grpSpPr>
            <a:xfrm>
              <a:off x="6406632" y="1491763"/>
              <a:ext cx="2294243" cy="506342"/>
              <a:chOff x="346213" y="824138"/>
              <a:chExt cx="1645326" cy="506342"/>
            </a:xfrm>
          </p:grpSpPr>
          <p:sp>
            <p:nvSpPr>
              <p:cNvPr id="244" name="Google Shape;244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0"/>
              <p:cNvSpPr txBox="1"/>
              <p:nvPr/>
            </p:nvSpPr>
            <p:spPr>
              <a:xfrm>
                <a:off x="361574" y="824138"/>
                <a:ext cx="1614600" cy="506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Löyhästi toisiinsa liittyvä ryhmä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46" name="Google Shape;246;p30"/>
          <p:cNvGrpSpPr/>
          <p:nvPr/>
        </p:nvGrpSpPr>
        <p:grpSpPr>
          <a:xfrm>
            <a:off x="3343863" y="1831238"/>
            <a:ext cx="2868625" cy="3405950"/>
            <a:chOff x="3064888" y="197775"/>
            <a:chExt cx="2868625" cy="3405950"/>
          </a:xfrm>
        </p:grpSpPr>
        <p:sp>
          <p:nvSpPr>
            <p:cNvPr id="247" name="Google Shape;247;p30"/>
            <p:cNvSpPr/>
            <p:nvPr/>
          </p:nvSpPr>
          <p:spPr>
            <a:xfrm>
              <a:off x="3145313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0"/>
            <p:cNvSpPr txBox="1"/>
            <p:nvPr/>
          </p:nvSpPr>
          <p:spPr>
            <a:xfrm>
              <a:off x="3688188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Yleisö</a:t>
              </a:r>
              <a:endParaRPr b="0" i="0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0"/>
            <p:cNvSpPr txBox="1"/>
            <p:nvPr/>
          </p:nvSpPr>
          <p:spPr>
            <a:xfrm>
              <a:off x="3064888" y="2076125"/>
              <a:ext cx="2788200" cy="152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monenlaisia näkökulmia, näkemyksiä ja asenteita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kaikki samastuvat joko puhujan kanssa samaan tai vastakkaiseen ryhmään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sosiaalisesti hajanainen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" name="Google Shape;25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89649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52662" y="481063"/>
              <a:ext cx="1973500" cy="1358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2" name="Google Shape;252;p30"/>
            <p:cNvGrpSpPr/>
            <p:nvPr/>
          </p:nvGrpSpPr>
          <p:grpSpPr>
            <a:xfrm>
              <a:off x="3572367" y="1480788"/>
              <a:ext cx="1934081" cy="495000"/>
              <a:chOff x="346213" y="813163"/>
              <a:chExt cx="1645326" cy="495000"/>
            </a:xfrm>
          </p:grpSpPr>
          <p:sp>
            <p:nvSpPr>
              <p:cNvPr id="253" name="Google Shape;253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Suuri yleisö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55" name="Google Shape;255;p30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256" name="Google Shape;256;p30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 txBox="1"/>
            <p:nvPr/>
          </p:nvSpPr>
          <p:spPr>
            <a:xfrm>
              <a:off x="75427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Yleisö</a:t>
              </a:r>
              <a:endParaRPr b="0" i="0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0"/>
            <p:cNvSpPr txBox="1"/>
            <p:nvPr/>
          </p:nvSpPr>
          <p:spPr>
            <a:xfrm>
              <a:off x="130975" y="2076125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tunnetaan siitä, että ovat ottaneet julkisesti kantaa asiaan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pitä</a:t>
              </a:r>
              <a:r>
                <a:rPr lang="fi" sz="1100"/>
                <a:t>vät</a:t>
              </a: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asiaansa esillä äänekkäästi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usein mediassa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" name="Google Shape;25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737" y="299089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750" y="779525"/>
              <a:ext cx="1973499" cy="761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1" name="Google Shape;261;p30"/>
            <p:cNvGrpSpPr/>
            <p:nvPr/>
          </p:nvGrpSpPr>
          <p:grpSpPr>
            <a:xfrm>
              <a:off x="782825" y="1480788"/>
              <a:ext cx="1645326" cy="495000"/>
              <a:chOff x="346213" y="813163"/>
              <a:chExt cx="1645326" cy="495000"/>
            </a:xfrm>
          </p:grpSpPr>
          <p:sp>
            <p:nvSpPr>
              <p:cNvPr id="262" name="Google Shape;262;p30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0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Aktivistit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264" name="Google Shape;264;p30"/>
          <p:cNvSpPr txBox="1"/>
          <p:nvPr/>
        </p:nvSpPr>
        <p:spPr>
          <a:xfrm>
            <a:off x="3818187" y="9849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Yleisö</a:t>
            </a:r>
            <a:endParaRPr b="0" i="0" sz="30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6955" y="2255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31"/>
          <p:cNvGrpSpPr/>
          <p:nvPr/>
        </p:nvGrpSpPr>
        <p:grpSpPr>
          <a:xfrm>
            <a:off x="5938750" y="757975"/>
            <a:ext cx="2868625" cy="3231300"/>
            <a:chOff x="3125200" y="3524350"/>
            <a:chExt cx="2868625" cy="3231300"/>
          </a:xfrm>
        </p:grpSpPr>
        <p:sp>
          <p:nvSpPr>
            <p:cNvPr id="271" name="Google Shape;271;p31"/>
            <p:cNvSpPr/>
            <p:nvPr/>
          </p:nvSpPr>
          <p:spPr>
            <a:xfrm>
              <a:off x="3205625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1"/>
            <p:cNvSpPr txBox="1"/>
            <p:nvPr/>
          </p:nvSpPr>
          <p:spPr>
            <a:xfrm>
              <a:off x="3748500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Yleisö</a:t>
              </a:r>
              <a:endParaRPr b="0" i="0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1"/>
            <p:cNvSpPr txBox="1"/>
            <p:nvPr/>
          </p:nvSpPr>
          <p:spPr>
            <a:xfrm>
              <a:off x="3125200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puhujan hyvin tuntema ryhmä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viettävät paljon aikaa yhdessä, puhuvat kaikenlaisista asioista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suurin piirtein samanlainen tausta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4" name="Google Shape;27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49962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4100" y="4044788"/>
              <a:ext cx="1457325" cy="1162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6" name="Google Shape;276;p31"/>
            <p:cNvGrpSpPr/>
            <p:nvPr/>
          </p:nvGrpSpPr>
          <p:grpSpPr>
            <a:xfrm>
              <a:off x="3585563" y="4794788"/>
              <a:ext cx="2037901" cy="495000"/>
              <a:chOff x="346213" y="813163"/>
              <a:chExt cx="1645326" cy="495000"/>
            </a:xfrm>
          </p:grpSpPr>
          <p:sp>
            <p:nvSpPr>
              <p:cNvPr id="277" name="Google Shape;277;p3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Puhujan ystävät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grpSp>
        <p:nvGrpSpPr>
          <p:cNvPr id="279" name="Google Shape;279;p31"/>
          <p:cNvGrpSpPr/>
          <p:nvPr/>
        </p:nvGrpSpPr>
        <p:grpSpPr>
          <a:xfrm>
            <a:off x="797075" y="757975"/>
            <a:ext cx="2868625" cy="3231300"/>
            <a:chOff x="171175" y="3524350"/>
            <a:chExt cx="2868625" cy="3231300"/>
          </a:xfrm>
        </p:grpSpPr>
        <p:sp>
          <p:nvSpPr>
            <p:cNvPr id="280" name="Google Shape;280;p31"/>
            <p:cNvSpPr/>
            <p:nvPr/>
          </p:nvSpPr>
          <p:spPr>
            <a:xfrm>
              <a:off x="251600" y="35243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C9DAF8"/>
            </a:solidFill>
            <a:ln cap="flat" cmpd="sng" w="9525">
              <a:solidFill>
                <a:srgbClr val="1155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794475" y="3572024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rPr>
                <a:t>Yleisö</a:t>
              </a:r>
              <a:endParaRPr b="0" i="0" sz="16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 txBox="1"/>
            <p:nvPr/>
          </p:nvSpPr>
          <p:spPr>
            <a:xfrm>
              <a:off x="171175" y="5402700"/>
              <a:ext cx="2788200" cy="11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kaikilla on sama kiinnostuksen kohde, mutta se ei liity siihen, mistä puhuja puhuu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●"/>
              </a:pPr>
              <a:r>
                <a:rPr b="0" i="0" lang="fi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monenikäisiä ihmisiä monenlaisista taustoista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" name="Google Shape;28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2175" y="3991874"/>
              <a:ext cx="1307051" cy="910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5937" y="3625664"/>
              <a:ext cx="398549" cy="3150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31"/>
            <p:cNvGrpSpPr/>
            <p:nvPr/>
          </p:nvGrpSpPr>
          <p:grpSpPr>
            <a:xfrm>
              <a:off x="690442" y="4794788"/>
              <a:ext cx="1830096" cy="495000"/>
              <a:chOff x="346213" y="813163"/>
              <a:chExt cx="1645326" cy="495000"/>
            </a:xfrm>
          </p:grpSpPr>
          <p:sp>
            <p:nvSpPr>
              <p:cNvPr id="286" name="Google Shape;286;p31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1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Seuran jäsenet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</p:grpSp>
      <p:sp>
        <p:nvSpPr>
          <p:cNvPr id="288" name="Google Shape;288;p31"/>
          <p:cNvSpPr txBox="1"/>
          <p:nvPr/>
        </p:nvSpPr>
        <p:spPr>
          <a:xfrm>
            <a:off x="3842237" y="2618250"/>
            <a:ext cx="19200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Yleisö</a:t>
            </a:r>
            <a:endParaRPr b="0" i="0" sz="30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1005" y="1858825"/>
            <a:ext cx="1082448" cy="85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32"/>
          <p:cNvGrpSpPr/>
          <p:nvPr/>
        </p:nvGrpSpPr>
        <p:grpSpPr>
          <a:xfrm>
            <a:off x="6220024" y="606155"/>
            <a:ext cx="2855221" cy="3764020"/>
            <a:chOff x="6078300" y="159856"/>
            <a:chExt cx="2855221" cy="3231300"/>
          </a:xfrm>
        </p:grpSpPr>
        <p:sp>
          <p:nvSpPr>
            <p:cNvPr id="295" name="Google Shape;295;p32"/>
            <p:cNvSpPr/>
            <p:nvPr/>
          </p:nvSpPr>
          <p:spPr>
            <a:xfrm>
              <a:off x="6145321" y="159856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 txBox="1"/>
            <p:nvPr/>
          </p:nvSpPr>
          <p:spPr>
            <a:xfrm>
              <a:off x="6701600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Kohde</a:t>
              </a:r>
              <a:endParaRPr b="0" i="0" sz="16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32"/>
            <p:cNvSpPr txBox="1"/>
            <p:nvPr/>
          </p:nvSpPr>
          <p:spPr>
            <a:xfrm>
              <a:off x="6078300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 suorapuheinen</a:t>
              </a:r>
              <a:r>
                <a:rPr lang="fi"/>
                <a:t>.</a:t>
              </a:r>
              <a:endParaRPr/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lang="fi"/>
                <a:t>tekee vapaaehtoistyötä.</a:t>
              </a:r>
              <a:r>
                <a:rPr b="0" i="0" lang="fi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8" name="Google Shape;298;p32"/>
            <p:cNvPicPr preferRelativeResize="0"/>
            <p:nvPr/>
          </p:nvPicPr>
          <p:blipFill rotWithShape="1">
            <a:blip r:embed="rId3">
              <a:alphaModFix/>
            </a:blip>
            <a:srcRect b="79705" l="0" r="0" t="0"/>
            <a:stretch/>
          </p:blipFill>
          <p:spPr>
            <a:xfrm>
              <a:off x="6845919" y="591194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9" name="Google Shape;299;p32"/>
            <p:cNvGrpSpPr/>
            <p:nvPr/>
          </p:nvGrpSpPr>
          <p:grpSpPr>
            <a:xfrm>
              <a:off x="6498349" y="1637992"/>
              <a:ext cx="2108979" cy="502606"/>
              <a:chOff x="346213" y="824138"/>
              <a:chExt cx="1645326" cy="416099"/>
            </a:xfrm>
          </p:grpSpPr>
          <p:sp>
            <p:nvSpPr>
              <p:cNvPr id="300" name="Google Shape;300;p32"/>
              <p:cNvSpPr/>
              <p:nvPr/>
            </p:nvSpPr>
            <p:spPr>
              <a:xfrm>
                <a:off x="346213" y="824138"/>
                <a:ext cx="1645326" cy="416099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2"/>
              <p:cNvSpPr txBox="1"/>
              <p:nvPr/>
            </p:nvSpPr>
            <p:spPr>
              <a:xfrm>
                <a:off x="346263" y="869903"/>
                <a:ext cx="1645200" cy="370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Puhujan tuntema henkilö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02" name="Google Shape;302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44797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Google Shape;303;p32"/>
          <p:cNvGrpSpPr/>
          <p:nvPr/>
        </p:nvGrpSpPr>
        <p:grpSpPr>
          <a:xfrm>
            <a:off x="3351413" y="1831250"/>
            <a:ext cx="2868625" cy="3231300"/>
            <a:chOff x="3064425" y="197775"/>
            <a:chExt cx="2868625" cy="3231300"/>
          </a:xfrm>
        </p:grpSpPr>
        <p:sp>
          <p:nvSpPr>
            <p:cNvPr id="304" name="Google Shape;304;p32"/>
            <p:cNvSpPr/>
            <p:nvPr/>
          </p:nvSpPr>
          <p:spPr>
            <a:xfrm>
              <a:off x="314485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 txBox="1"/>
            <p:nvPr/>
          </p:nvSpPr>
          <p:spPr>
            <a:xfrm>
              <a:off x="3687725" y="245449"/>
              <a:ext cx="1062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fi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rPr>
                <a:t>Kohde</a:t>
              </a:r>
              <a:endParaRPr b="0" i="0" sz="16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32"/>
            <p:cNvSpPr txBox="1"/>
            <p:nvPr/>
          </p:nvSpPr>
          <p:spPr>
            <a:xfrm>
              <a:off x="306442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 äskettäin ilmaissut vahvan mielipiteen tietystä aiheesta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32"/>
            <p:cNvGrpSpPr/>
            <p:nvPr/>
          </p:nvGrpSpPr>
          <p:grpSpPr>
            <a:xfrm>
              <a:off x="3471061" y="1639425"/>
              <a:ext cx="2135798" cy="495000"/>
              <a:chOff x="346213" y="813163"/>
              <a:chExt cx="1645326" cy="495000"/>
            </a:xfrm>
          </p:grpSpPr>
          <p:sp>
            <p:nvSpPr>
              <p:cNvPr id="308" name="Google Shape;308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Mediassa näkyvä henkilö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pic>
          <p:nvPicPr>
            <p:cNvPr id="310" name="Google Shape;31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30922" y="299101"/>
              <a:ext cx="315050" cy="31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38825" y="691038"/>
              <a:ext cx="1466350" cy="932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p32"/>
          <p:cNvGrpSpPr/>
          <p:nvPr/>
        </p:nvGrpSpPr>
        <p:grpSpPr>
          <a:xfrm>
            <a:off x="479275" y="650325"/>
            <a:ext cx="2868625" cy="3231300"/>
            <a:chOff x="130975" y="197775"/>
            <a:chExt cx="2868625" cy="3231300"/>
          </a:xfrm>
        </p:grpSpPr>
        <p:sp>
          <p:nvSpPr>
            <p:cNvPr id="313" name="Google Shape;313;p32"/>
            <p:cNvSpPr/>
            <p:nvPr/>
          </p:nvSpPr>
          <p:spPr>
            <a:xfrm>
              <a:off x="211400" y="197775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 txBox="1"/>
            <p:nvPr/>
          </p:nvSpPr>
          <p:spPr>
            <a:xfrm>
              <a:off x="130975" y="2232400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ryhmää yhdistää yksi tai useampi piirre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" name="Google Shape;315;p32"/>
            <p:cNvGrpSpPr/>
            <p:nvPr/>
          </p:nvGrpSpPr>
          <p:grpSpPr>
            <a:xfrm>
              <a:off x="782825" y="1633188"/>
              <a:ext cx="1645326" cy="495000"/>
              <a:chOff x="346213" y="813163"/>
              <a:chExt cx="1645326" cy="495000"/>
            </a:xfrm>
          </p:grpSpPr>
          <p:sp>
            <p:nvSpPr>
              <p:cNvPr id="316" name="Google Shape;316;p32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2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Yhteiskunnan ryhmä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18" name="Google Shape;318;p32"/>
            <p:cNvGrpSpPr/>
            <p:nvPr/>
          </p:nvGrpSpPr>
          <p:grpSpPr>
            <a:xfrm>
              <a:off x="397472" y="245449"/>
              <a:ext cx="1419703" cy="368702"/>
              <a:chOff x="397472" y="245449"/>
              <a:chExt cx="1419703" cy="368702"/>
            </a:xfrm>
          </p:grpSpPr>
          <p:sp>
            <p:nvSpPr>
              <p:cNvPr id="319" name="Google Shape;319;p32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Kohde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20" name="Google Shape;320;p3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1" name="Google Shape;321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72313" y="690287"/>
              <a:ext cx="1466360" cy="927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32"/>
          <p:cNvSpPr txBox="1"/>
          <p:nvPr/>
        </p:nvSpPr>
        <p:spPr>
          <a:xfrm>
            <a:off x="4068075" y="1054160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Kohde</a:t>
            </a:r>
            <a:endParaRPr b="0" i="0" sz="3000" u="none" cap="none" strike="noStrike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6681" y="303451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33"/>
          <p:cNvGrpSpPr/>
          <p:nvPr/>
        </p:nvGrpSpPr>
        <p:grpSpPr>
          <a:xfrm>
            <a:off x="5938738" y="757975"/>
            <a:ext cx="2868625" cy="3231300"/>
            <a:chOff x="3064413" y="3487050"/>
            <a:chExt cx="2868625" cy="3231300"/>
          </a:xfrm>
        </p:grpSpPr>
        <p:sp>
          <p:nvSpPr>
            <p:cNvPr id="329" name="Google Shape;329;p33"/>
            <p:cNvSpPr/>
            <p:nvPr/>
          </p:nvSpPr>
          <p:spPr>
            <a:xfrm>
              <a:off x="314483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3"/>
            <p:cNvSpPr txBox="1"/>
            <p:nvPr/>
          </p:nvSpPr>
          <p:spPr>
            <a:xfrm>
              <a:off x="306441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tietyn maan asukkaat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" name="Google Shape;331;p33"/>
            <p:cNvGrpSpPr/>
            <p:nvPr/>
          </p:nvGrpSpPr>
          <p:grpSpPr>
            <a:xfrm>
              <a:off x="3484462" y="4914011"/>
              <a:ext cx="2108979" cy="597910"/>
              <a:chOff x="346213" y="813163"/>
              <a:chExt cx="1645326" cy="495000"/>
            </a:xfrm>
          </p:grpSpPr>
          <p:sp>
            <p:nvSpPr>
              <p:cNvPr id="332" name="Google Shape;332;p3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Tietyn maan asukkaat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grpSp>
          <p:nvGrpSpPr>
            <p:cNvPr id="334" name="Google Shape;334;p33"/>
            <p:cNvGrpSpPr/>
            <p:nvPr/>
          </p:nvGrpSpPr>
          <p:grpSpPr>
            <a:xfrm>
              <a:off x="3330922" y="3534724"/>
              <a:ext cx="1419703" cy="368702"/>
              <a:chOff x="397472" y="245449"/>
              <a:chExt cx="1419703" cy="368702"/>
            </a:xfrm>
          </p:grpSpPr>
          <p:sp>
            <p:nvSpPr>
              <p:cNvPr id="335" name="Google Shape;335;p33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Kohde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36" name="Google Shape;336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7" name="Google Shape;337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40549" y="3854813"/>
              <a:ext cx="1062901" cy="10530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33"/>
          <p:cNvGrpSpPr/>
          <p:nvPr/>
        </p:nvGrpSpPr>
        <p:grpSpPr>
          <a:xfrm>
            <a:off x="797063" y="757975"/>
            <a:ext cx="2868625" cy="3231300"/>
            <a:chOff x="130963" y="3487050"/>
            <a:chExt cx="2868625" cy="3231300"/>
          </a:xfrm>
        </p:grpSpPr>
        <p:sp>
          <p:nvSpPr>
            <p:cNvPr id="339" name="Google Shape;339;p33"/>
            <p:cNvSpPr/>
            <p:nvPr/>
          </p:nvSpPr>
          <p:spPr>
            <a:xfrm>
              <a:off x="211388" y="3487050"/>
              <a:ext cx="2788200" cy="3231300"/>
            </a:xfrm>
            <a:prstGeom prst="roundRect">
              <a:avLst>
                <a:gd fmla="val 7832" name="adj"/>
              </a:avLst>
            </a:prstGeom>
            <a:solidFill>
              <a:srgbClr val="FCE5CD"/>
            </a:solidFill>
            <a:ln cap="flat" cmpd="sng" w="9525">
              <a:solidFill>
                <a:srgbClr val="E6913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3"/>
            <p:cNvSpPr txBox="1"/>
            <p:nvPr/>
          </p:nvSpPr>
          <p:spPr>
            <a:xfrm>
              <a:off x="130963" y="5521675"/>
              <a:ext cx="27882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●"/>
              </a:pPr>
              <a:r>
                <a:rPr b="0" i="0" lang="fi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kaikki tätä henkilöä koskevat tiedot on kuultu muilta tai saatu mediasta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1" name="Google Shape;341;p33"/>
            <p:cNvPicPr preferRelativeResize="0"/>
            <p:nvPr/>
          </p:nvPicPr>
          <p:blipFill rotWithShape="1">
            <a:blip r:embed="rId5">
              <a:alphaModFix/>
            </a:blip>
            <a:srcRect b="79705" l="0" r="0" t="0"/>
            <a:stretch/>
          </p:blipFill>
          <p:spPr>
            <a:xfrm>
              <a:off x="931248" y="3903350"/>
              <a:ext cx="1511174" cy="10561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2" name="Google Shape;342;p33"/>
            <p:cNvGrpSpPr/>
            <p:nvPr/>
          </p:nvGrpSpPr>
          <p:grpSpPr>
            <a:xfrm>
              <a:off x="551012" y="4914011"/>
              <a:ext cx="2108979" cy="597910"/>
              <a:chOff x="346213" y="813163"/>
              <a:chExt cx="1645326" cy="495000"/>
            </a:xfrm>
          </p:grpSpPr>
          <p:sp>
            <p:nvSpPr>
              <p:cNvPr id="343" name="Google Shape;343;p33"/>
              <p:cNvSpPr/>
              <p:nvPr/>
            </p:nvSpPr>
            <p:spPr>
              <a:xfrm>
                <a:off x="346213" y="824138"/>
                <a:ext cx="1645326" cy="473040"/>
              </a:xfrm>
              <a:prstGeom prst="flowChartTerminator">
                <a:avLst/>
              </a:prstGeom>
              <a:solidFill>
                <a:srgbClr val="EEEEEE"/>
              </a:solidFill>
              <a:ln cap="flat" cmpd="sng" w="952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3"/>
              <p:cNvSpPr txBox="1"/>
              <p:nvPr/>
            </p:nvSpPr>
            <p:spPr>
              <a:xfrm>
                <a:off x="346263" y="813163"/>
                <a:ext cx="16452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Puhujalle tuntematon </a:t>
                </a:r>
                <a:b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</a:br>
                <a:r>
                  <a:rPr b="0" i="0" lang="fi" sz="1400" u="none" cap="none" strike="noStrike">
                    <a:solidFill>
                      <a:srgbClr val="000000"/>
                    </a:solidFill>
                    <a:latin typeface="Pacifico"/>
                    <a:ea typeface="Pacifico"/>
                    <a:cs typeface="Pacifico"/>
                    <a:sym typeface="Pacifico"/>
                  </a:rPr>
                  <a:t>henkilö</a:t>
                </a:r>
                <a:endParaRPr b="0" i="0" sz="1400" u="none" cap="none" strike="noStrike">
                  <a:solidFill>
                    <a:srgbClr val="000000"/>
                  </a:solidFill>
                  <a:latin typeface="Pacifico"/>
                  <a:ea typeface="Pacifico"/>
                  <a:cs typeface="Pacifico"/>
                  <a:sym typeface="Pacifico"/>
                </a:endParaRPr>
              </a:p>
            </p:txBody>
          </p:sp>
        </p:grpSp>
        <p:sp>
          <p:nvSpPr>
            <p:cNvPr id="345" name="Google Shape;345;p33"/>
            <p:cNvSpPr txBox="1"/>
            <p:nvPr/>
          </p:nvSpPr>
          <p:spPr>
            <a:xfrm>
              <a:off x="1370813" y="3872575"/>
              <a:ext cx="526500" cy="5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fi" sz="3600" u="none" cap="none" strike="noStrike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?</a:t>
              </a:r>
              <a:endParaRPr b="0" i="0" sz="3600" u="none" cap="none" strike="noStrike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grpSp>
          <p:nvGrpSpPr>
            <p:cNvPr id="346" name="Google Shape;346;p33"/>
            <p:cNvGrpSpPr/>
            <p:nvPr/>
          </p:nvGrpSpPr>
          <p:grpSpPr>
            <a:xfrm>
              <a:off x="397472" y="3534724"/>
              <a:ext cx="1419703" cy="368702"/>
              <a:chOff x="397472" y="245449"/>
              <a:chExt cx="1419703" cy="368702"/>
            </a:xfrm>
          </p:grpSpPr>
          <p:sp>
            <p:nvSpPr>
              <p:cNvPr id="347" name="Google Shape;347;p33"/>
              <p:cNvSpPr txBox="1"/>
              <p:nvPr/>
            </p:nvSpPr>
            <p:spPr>
              <a:xfrm>
                <a:off x="754275" y="245449"/>
                <a:ext cx="10629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fi" sz="1600" u="none" cap="none" strike="noStrike">
                    <a:solidFill>
                      <a:srgbClr val="FF6600"/>
                    </a:solidFill>
                    <a:latin typeface="Roboto"/>
                    <a:ea typeface="Roboto"/>
                    <a:cs typeface="Roboto"/>
                    <a:sym typeface="Roboto"/>
                  </a:rPr>
                  <a:t>Kohde</a:t>
                </a:r>
                <a:endParaRPr b="0" i="0" sz="1600" u="none" cap="none" strike="noStrike">
                  <a:solidFill>
                    <a:srgbClr val="FF66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348" name="Google Shape;348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7472" y="299101"/>
                <a:ext cx="315050" cy="315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49" name="Google Shape;349;p33"/>
          <p:cNvSpPr txBox="1"/>
          <p:nvPr/>
        </p:nvSpPr>
        <p:spPr>
          <a:xfrm>
            <a:off x="4092125" y="2554885"/>
            <a:ext cx="1420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i" sz="3000" u="none" cap="none" strike="noStrike">
                <a:solidFill>
                  <a:srgbClr val="FF6600"/>
                </a:solidFill>
                <a:latin typeface="Roboto"/>
                <a:ea typeface="Roboto"/>
                <a:cs typeface="Roboto"/>
                <a:sym typeface="Roboto"/>
              </a:rPr>
              <a:t>Kohde</a:t>
            </a:r>
            <a:endParaRPr b="0" i="0" sz="3000" u="none" cap="none" strike="noStrike">
              <a:solidFill>
                <a:srgbClr val="FF66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0" name="Google Shape;3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0731" y="1804176"/>
            <a:ext cx="838094" cy="83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