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3EB431B-7900-4944-AE36-01DF37427BA7}">
  <a:tblStyle styleId="{C3EB431B-7900-4944-AE36-01DF37427BA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e1d9cd3c68_0_0: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e1d9cd3c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e1d9cd3c68_0_124: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e1d9cd3c68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e1d9cd3c68_0_137: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e1d9cd3c68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1d9cd3c68_0_147: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e1d9cd3c68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e1d9cd3c68_0_159: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e1d9cd3c68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e1d9cd3c68_0_169: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e1d9cd3c68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e1d9cd3c68_0_182: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e1d9cd3c68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e1d9cd3c68_0_192: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e1d9cd3c68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e1d9cd3c68_0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e1d9cd3c6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e1d9cd3c68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e1d9cd3c6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e1d9cd3c68_0_48: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e1d9cd3c6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e1d9cd3c68_0_59: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e1d9cd3c6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e1d9cd3c68_0_76: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e1d9cd3c6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e1d9cd3c68_0_90: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e1d9cd3c6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e1d9cd3c68_0_100: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e1d9cd3c68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e1d9cd3c68_0_114: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e1d9cd3c6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mysteryscience.com/rocks/earth-s-features-processes" TargetMode="External"/><Relationship Id="rId4" Type="http://schemas.openxmlformats.org/officeDocument/2006/relationships/hyperlink" Target="https://mysteryscience.com/getting-started?modal=pacing-guide-modal" TargetMode="External"/><Relationship Id="rId5" Type="http://schemas.openxmlformats.org/officeDocument/2006/relationships/hyperlink" Target="https://mysteryscience.com/getting-started?modal=anchor-layer-teacher-guides-modal" TargetMode="External"/><Relationship Id="rId6" Type="http://schemas.openxmlformats.org/officeDocument/2006/relationships/image" Target="../media/image11.png"/><Relationship Id="rId7" Type="http://schemas.openxmlformats.org/officeDocument/2006/relationships/hyperlink" Target="http://mysteryscience.com/anchor" TargetMode="External"/><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hyperlink" Target="https://vimeo.com/9849184" TargetMode="External"/><Relationship Id="rId5" Type="http://schemas.openxmlformats.org/officeDocument/2006/relationships/image" Target="../media/image2.png"/><Relationship Id="rId6"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mysteryscience.com/rocks/earth-s-features-processes?modal=assessments_modal"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1" Type="http://schemas.openxmlformats.org/officeDocument/2006/relationships/hyperlink" Target="https://mysteryscience.com/rocks/mystery-3/weathering-erosion/57" TargetMode="External"/><Relationship Id="rId10" Type="http://schemas.openxmlformats.org/officeDocument/2006/relationships/hyperlink" Target="https://mysteryscience.com/rocks/mystery-2/volcanoes-rock-cycle/55" TargetMode="External"/><Relationship Id="rId13" Type="http://schemas.openxmlformats.org/officeDocument/2006/relationships/hyperlink" Target="https://mysteryscience.com/rocks/mystery-4/sedimentary-rock-fossils/825" TargetMode="External"/><Relationship Id="rId12" Type="http://schemas.openxmlformats.org/officeDocument/2006/relationships/hyperlink" Target="https://mysteryscience.com/rocks/mystery-3/weathering-erosion/57"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22.png"/><Relationship Id="rId9" Type="http://schemas.openxmlformats.org/officeDocument/2006/relationships/hyperlink" Target="https://mysteryscience.com/rocks/mystery-2/volcanoes-rock-cycle/55" TargetMode="External"/><Relationship Id="rId15" Type="http://schemas.openxmlformats.org/officeDocument/2006/relationships/hyperlink" Target="https://mysteryscience.com/rocks/mystery-5/erosion-natural-hazards-engineering/58" TargetMode="External"/><Relationship Id="rId14" Type="http://schemas.openxmlformats.org/officeDocument/2006/relationships/hyperlink" Target="https://mysteryscience.com/rocks/mystery-4/sedimentary-rock-fossils/825" TargetMode="External"/><Relationship Id="rId17" Type="http://schemas.openxmlformats.org/officeDocument/2006/relationships/hyperlink" Target="https://mysteryscience.com/rocks/mystery-8/rocks-earth-s-surface/227" TargetMode="External"/><Relationship Id="rId16" Type="http://schemas.openxmlformats.org/officeDocument/2006/relationships/hyperlink" Target="https://mysteryscience.com/rocks/mystery-5/erosion-natural-hazards-engineering/58" TargetMode="External"/><Relationship Id="rId5" Type="http://schemas.openxmlformats.org/officeDocument/2006/relationships/hyperlink" Target="https://mysteryscience.com/rocks/mystery-0/fossils-and-constructing-explanations/247" TargetMode="External"/><Relationship Id="rId6" Type="http://schemas.openxmlformats.org/officeDocument/2006/relationships/hyperlink" Target="https://mysteryscience.com/rocks/mystery-0/fossils-and-constructing-explanations/247" TargetMode="External"/><Relationship Id="rId18" Type="http://schemas.openxmlformats.org/officeDocument/2006/relationships/hyperlink" Target="https://mysteryscience.com/rocks/mystery-8/rocks-earth-s-surface/227" TargetMode="External"/><Relationship Id="rId7" Type="http://schemas.openxmlformats.org/officeDocument/2006/relationships/hyperlink" Target="https://mysteryscience.com/rocks/mystery-1/volcanoes-patterns-of-earth-s-features/53" TargetMode="External"/><Relationship Id="rId8" Type="http://schemas.openxmlformats.org/officeDocument/2006/relationships/hyperlink" Target="https://mysteryscience.com/rocks/mystery-1/volcanoes-patterns-of-earth-s-features/5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ADF"/>
        </a:solidFill>
      </p:bgPr>
    </p:bg>
    <p:spTree>
      <p:nvGrpSpPr>
        <p:cNvPr id="53" name="Shape 53"/>
        <p:cNvGrpSpPr/>
        <p:nvPr/>
      </p:nvGrpSpPr>
      <p:grpSpPr>
        <a:xfrm>
          <a:off x="0" y="0"/>
          <a:ext cx="0" cy="0"/>
          <a:chOff x="0" y="0"/>
          <a:chExt cx="0" cy="0"/>
        </a:xfrm>
      </p:grpSpPr>
      <p:sp>
        <p:nvSpPr>
          <p:cNvPr id="54" name="Google Shape;54;p13"/>
          <p:cNvSpPr txBox="1"/>
          <p:nvPr/>
        </p:nvSpPr>
        <p:spPr>
          <a:xfrm>
            <a:off x="3300984" y="1709928"/>
            <a:ext cx="4009500" cy="1939500"/>
          </a:xfrm>
          <a:prstGeom prst="rect">
            <a:avLst/>
          </a:prstGeom>
          <a:noFill/>
          <a:ln>
            <a:noFill/>
          </a:ln>
        </p:spPr>
        <p:txBody>
          <a:bodyPr anchorCtr="0" anchor="t" bIns="91425" lIns="0" spcFirstLastPara="1" rIns="0" wrap="square" tIns="0">
            <a:spAutoFit/>
          </a:bodyPr>
          <a:lstStyle/>
          <a:p>
            <a:pPr indent="0" lvl="0" marL="0" rtl="0" algn="l">
              <a:spcBef>
                <a:spcPts val="1000"/>
              </a:spcBef>
              <a:spcAft>
                <a:spcPts val="1000"/>
              </a:spcAft>
              <a:buNone/>
            </a:pPr>
            <a:r>
              <a:rPr b="1" lang="en" sz="4000">
                <a:latin typeface="Poppins"/>
                <a:ea typeface="Poppins"/>
                <a:cs typeface="Poppins"/>
                <a:sym typeface="Poppins"/>
              </a:rPr>
              <a:t>Earth’s Features &amp; Processes</a:t>
            </a:r>
            <a:endParaRPr b="1" sz="1000"/>
          </a:p>
        </p:txBody>
      </p:sp>
      <p:sp>
        <p:nvSpPr>
          <p:cNvPr id="55" name="Google Shape;55;p13"/>
          <p:cNvSpPr/>
          <p:nvPr/>
        </p:nvSpPr>
        <p:spPr>
          <a:xfrm>
            <a:off x="0" y="0"/>
            <a:ext cx="2726100" cy="10058400"/>
          </a:xfrm>
          <a:prstGeom prst="rect">
            <a:avLst/>
          </a:prstGeom>
          <a:solidFill>
            <a:srgbClr val="499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3300984" y="3785616"/>
            <a:ext cx="3953400" cy="184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en" sz="1200" u="sng">
                <a:solidFill>
                  <a:schemeClr val="dk1"/>
                </a:solidFill>
                <a:latin typeface="Poppins"/>
                <a:ea typeface="Poppins"/>
                <a:cs typeface="Poppins"/>
                <a:sym typeface="Poppins"/>
                <a:hlinkClick r:id="rId3">
                  <a:extLst>
                    <a:ext uri="{A12FA001-AC4F-418D-AE19-62706E023703}">
                      <ahyp:hlinkClr val="tx"/>
                    </a:ext>
                  </a:extLst>
                </a:hlinkClick>
              </a:rPr>
              <a:t>Unit Web Link</a:t>
            </a:r>
            <a:r>
              <a:rPr lang="en" sz="1200">
                <a:solidFill>
                  <a:schemeClr val="dk1"/>
                </a:solidFill>
                <a:latin typeface="Poppins"/>
                <a:ea typeface="Poppins"/>
                <a:cs typeface="Poppins"/>
                <a:sym typeface="Poppins"/>
              </a:rPr>
              <a:t> • </a:t>
            </a:r>
            <a:r>
              <a:rPr lang="en" sz="1200" u="sng">
                <a:solidFill>
                  <a:schemeClr val="dk1"/>
                </a:solidFill>
                <a:latin typeface="Poppins"/>
                <a:ea typeface="Poppins"/>
                <a:cs typeface="Poppins"/>
                <a:sym typeface="Poppins"/>
                <a:hlinkClick r:id="rId4">
                  <a:extLst>
                    <a:ext uri="{A12FA001-AC4F-418D-AE19-62706E023703}">
                      <ahyp:hlinkClr val="tx"/>
                    </a:ext>
                  </a:extLst>
                </a:hlinkClick>
              </a:rPr>
              <a:t>Pacing Guide</a:t>
            </a:r>
            <a:r>
              <a:rPr lang="en" sz="1200">
                <a:solidFill>
                  <a:schemeClr val="dk1"/>
                </a:solidFill>
                <a:latin typeface="Poppins"/>
                <a:ea typeface="Poppins"/>
                <a:cs typeface="Poppins"/>
                <a:sym typeface="Poppins"/>
              </a:rPr>
              <a:t> • </a:t>
            </a:r>
            <a:r>
              <a:rPr lang="en" sz="1200" u="sng">
                <a:solidFill>
                  <a:schemeClr val="dk1"/>
                </a:solidFill>
                <a:latin typeface="Poppins"/>
                <a:ea typeface="Poppins"/>
                <a:cs typeface="Poppins"/>
                <a:sym typeface="Poppins"/>
                <a:hlinkClick r:id="rId5">
                  <a:extLst>
                    <a:ext uri="{A12FA001-AC4F-418D-AE19-62706E023703}">
                      <ahyp:hlinkClr val="tx"/>
                    </a:ext>
                  </a:extLst>
                </a:hlinkClick>
              </a:rPr>
              <a:t>Other Units</a:t>
            </a:r>
            <a:endParaRPr sz="1200">
              <a:solidFill>
                <a:schemeClr val="dk1"/>
              </a:solidFill>
              <a:latin typeface="Poppins"/>
              <a:ea typeface="Poppins"/>
              <a:cs typeface="Poppins"/>
              <a:sym typeface="Poppins"/>
            </a:endParaRPr>
          </a:p>
        </p:txBody>
      </p:sp>
      <p:pic>
        <p:nvPicPr>
          <p:cNvPr id="57" name="Google Shape;57;p13"/>
          <p:cNvPicPr preferRelativeResize="0"/>
          <p:nvPr/>
        </p:nvPicPr>
        <p:blipFill rotWithShape="1">
          <a:blip r:embed="rId6">
            <a:alphaModFix/>
          </a:blip>
          <a:srcRect b="2846" l="0" r="15640" t="0"/>
          <a:stretch/>
        </p:blipFill>
        <p:spPr>
          <a:xfrm>
            <a:off x="3305550" y="4928150"/>
            <a:ext cx="4466850" cy="5130249"/>
          </a:xfrm>
          <a:prstGeom prst="rect">
            <a:avLst/>
          </a:prstGeom>
          <a:noFill/>
          <a:ln>
            <a:noFill/>
          </a:ln>
        </p:spPr>
      </p:pic>
      <p:sp>
        <p:nvSpPr>
          <p:cNvPr id="58" name="Google Shape;58;p13"/>
          <p:cNvSpPr txBox="1"/>
          <p:nvPr/>
        </p:nvSpPr>
        <p:spPr>
          <a:xfrm>
            <a:off x="457200" y="953202"/>
            <a:ext cx="2008800" cy="1246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2000">
                <a:solidFill>
                  <a:srgbClr val="000000"/>
                </a:solidFill>
                <a:latin typeface="Poppins"/>
                <a:ea typeface="Poppins"/>
                <a:cs typeface="Poppins"/>
                <a:sym typeface="Poppins"/>
              </a:rPr>
              <a:t>Anchor Layer Teacher Guide</a:t>
            </a:r>
            <a:endParaRPr b="1" sz="2000">
              <a:solidFill>
                <a:srgbClr val="000000"/>
              </a:solidFill>
              <a:latin typeface="Poppins"/>
              <a:ea typeface="Poppins"/>
              <a:cs typeface="Poppins"/>
              <a:sym typeface="Poppins"/>
            </a:endParaRPr>
          </a:p>
          <a:p>
            <a:pPr indent="0" lvl="0" marL="0" rtl="0" algn="l">
              <a:spcBef>
                <a:spcPts val="0"/>
              </a:spcBef>
              <a:spcAft>
                <a:spcPts val="0"/>
              </a:spcAft>
              <a:buNone/>
            </a:pPr>
            <a:r>
              <a:t/>
            </a:r>
            <a:endParaRPr sz="1200">
              <a:solidFill>
                <a:srgbClr val="000000"/>
              </a:solidFill>
              <a:latin typeface="Poppins"/>
              <a:ea typeface="Poppins"/>
              <a:cs typeface="Poppins"/>
              <a:sym typeface="Poppins"/>
            </a:endParaRPr>
          </a:p>
          <a:p>
            <a:pPr indent="0" lvl="0" marL="0" rtl="0" algn="l">
              <a:spcBef>
                <a:spcPts val="0"/>
              </a:spcBef>
              <a:spcAft>
                <a:spcPts val="0"/>
              </a:spcAft>
              <a:buNone/>
            </a:pPr>
            <a:r>
              <a:t/>
            </a:r>
            <a:endParaRPr sz="500">
              <a:solidFill>
                <a:srgbClr val="000000"/>
              </a:solidFill>
              <a:latin typeface="Poppins"/>
              <a:ea typeface="Poppins"/>
              <a:cs typeface="Poppins"/>
              <a:sym typeface="Poppins"/>
            </a:endParaRPr>
          </a:p>
          <a:p>
            <a:pPr indent="0" lvl="0" marL="0" rtl="0" algn="l">
              <a:spcBef>
                <a:spcPts val="0"/>
              </a:spcBef>
              <a:spcAft>
                <a:spcPts val="0"/>
              </a:spcAft>
              <a:buNone/>
            </a:pPr>
            <a:r>
              <a:rPr lang="en" sz="1200">
                <a:solidFill>
                  <a:srgbClr val="000000"/>
                </a:solidFill>
                <a:latin typeface="Poppins"/>
                <a:ea typeface="Poppins"/>
                <a:cs typeface="Poppins"/>
                <a:sym typeface="Poppins"/>
              </a:rPr>
              <a:t>A curriculum companion for </a:t>
            </a:r>
            <a:r>
              <a:rPr lang="en" sz="1200" u="sng">
                <a:solidFill>
                  <a:srgbClr val="000000"/>
                </a:solidFill>
                <a:latin typeface="Poppins"/>
                <a:ea typeface="Poppins"/>
                <a:cs typeface="Poppins"/>
                <a:sym typeface="Poppins"/>
                <a:hlinkClick r:id="rId7">
                  <a:extLst>
                    <a:ext uri="{A12FA001-AC4F-418D-AE19-62706E023703}">
                      <ahyp:hlinkClr val="tx"/>
                    </a:ext>
                  </a:extLst>
                </a:hlinkClick>
              </a:rPr>
              <a:t>Anchor Layer</a:t>
            </a:r>
            <a:r>
              <a:rPr lang="en" sz="1200">
                <a:solidFill>
                  <a:srgbClr val="000000"/>
                </a:solidFill>
                <a:latin typeface="Poppins"/>
                <a:ea typeface="Poppins"/>
                <a:cs typeface="Poppins"/>
                <a:sym typeface="Poppins"/>
              </a:rPr>
              <a:t> users</a:t>
            </a:r>
            <a:endParaRPr sz="1200">
              <a:solidFill>
                <a:srgbClr val="000000"/>
              </a:solidFill>
              <a:latin typeface="Poppins"/>
              <a:ea typeface="Poppins"/>
              <a:cs typeface="Poppins"/>
              <a:sym typeface="Poppins"/>
            </a:endParaRPr>
          </a:p>
        </p:txBody>
      </p:sp>
      <p:pic>
        <p:nvPicPr>
          <p:cNvPr id="59" name="Google Shape;59;p13"/>
          <p:cNvPicPr preferRelativeResize="0"/>
          <p:nvPr/>
        </p:nvPicPr>
        <p:blipFill rotWithShape="1">
          <a:blip r:embed="rId8">
            <a:alphaModFix/>
          </a:blip>
          <a:srcRect b="1276" l="0" r="0" t="1276"/>
          <a:stretch/>
        </p:blipFill>
        <p:spPr>
          <a:xfrm>
            <a:off x="463261" y="457200"/>
            <a:ext cx="1232057" cy="161925"/>
          </a:xfrm>
          <a:prstGeom prst="rect">
            <a:avLst/>
          </a:prstGeom>
          <a:noFill/>
          <a:ln>
            <a:noFill/>
          </a:ln>
        </p:spPr>
      </p:pic>
      <p:sp>
        <p:nvSpPr>
          <p:cNvPr id="60" name="Google Shape;60;p13"/>
          <p:cNvSpPr txBox="1"/>
          <p:nvPr/>
        </p:nvSpPr>
        <p:spPr>
          <a:xfrm>
            <a:off x="3305550" y="1261872"/>
            <a:ext cx="3000000" cy="400200"/>
          </a:xfrm>
          <a:prstGeom prst="rect">
            <a:avLst/>
          </a:prstGeom>
          <a:noFill/>
          <a:ln>
            <a:noFill/>
          </a:ln>
        </p:spPr>
        <p:txBody>
          <a:bodyPr anchorCtr="0" anchor="t" bIns="91425" lIns="0" spcFirstLastPara="1" rIns="91425" wrap="square" tIns="0">
            <a:spAutoFit/>
          </a:bodyPr>
          <a:lstStyle/>
          <a:p>
            <a:pPr indent="0" lvl="0" marL="0" rtl="0" algn="l">
              <a:spcBef>
                <a:spcPts val="1000"/>
              </a:spcBef>
              <a:spcAft>
                <a:spcPts val="1000"/>
              </a:spcAft>
              <a:buNone/>
            </a:pPr>
            <a:r>
              <a:rPr b="1" lang="en" sz="2000">
                <a:solidFill>
                  <a:srgbClr val="000000"/>
                </a:solidFill>
                <a:latin typeface="Poppins"/>
                <a:ea typeface="Poppins"/>
                <a:cs typeface="Poppins"/>
                <a:sym typeface="Poppins"/>
              </a:rPr>
              <a:t>Grade </a:t>
            </a:r>
            <a:r>
              <a:rPr b="1" lang="en" sz="2000">
                <a:latin typeface="Poppins"/>
                <a:ea typeface="Poppins"/>
                <a:cs typeface="Poppins"/>
                <a:sym typeface="Poppins"/>
              </a:rPr>
              <a:t>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2"/>
          <p:cNvPicPr preferRelativeResize="0"/>
          <p:nvPr/>
        </p:nvPicPr>
        <p:blipFill>
          <a:blip r:embed="rId3">
            <a:alphaModFix/>
          </a:blip>
          <a:stretch>
            <a:fillRect/>
          </a:stretch>
        </p:blipFill>
        <p:spPr>
          <a:xfrm>
            <a:off x="5576925" y="1280150"/>
            <a:ext cx="1738275" cy="986370"/>
          </a:xfrm>
          <a:prstGeom prst="rect">
            <a:avLst/>
          </a:prstGeom>
          <a:noFill/>
          <a:ln>
            <a:noFill/>
          </a:ln>
        </p:spPr>
      </p:pic>
      <p:sp>
        <p:nvSpPr>
          <p:cNvPr id="188" name="Google Shape;188;p22"/>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89" name="Google Shape;189;p22"/>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90" name="Google Shape;190;p22"/>
          <p:cNvSpPr txBox="1"/>
          <p:nvPr/>
        </p:nvSpPr>
        <p:spPr>
          <a:xfrm>
            <a:off x="457200" y="1280150"/>
            <a:ext cx="4918800" cy="5289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3: Will a mountain last forever? </a:t>
            </a:r>
            <a:r>
              <a:rPr lang="en" sz="1200">
                <a:solidFill>
                  <a:schemeClr val="dk1"/>
                </a:solidFill>
                <a:latin typeface="Poppins"/>
                <a:ea typeface="Poppins"/>
                <a:cs typeface="Poppins"/>
                <a:sym typeface="Poppins"/>
              </a:rPr>
              <a:t>(pg 1 of 2)</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Weathering &amp; Erosion</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Overview</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this lesson, students will explore how solid rock breaks apart into smaller pieces through a process called weathering (including root-wedging and ice-wedging).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activity, Sugar Shake, students use sugar cubes as a model for rocks. They perform an experiment with this model to understand the process of weathering and how this process explains why rocks at the tops of mountains are jagged, while those at the bottom are rounded.</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highlight>
                <a:schemeClr val="accent6"/>
              </a:highlight>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i="1" lang="en" sz="1000">
                <a:solidFill>
                  <a:schemeClr val="dk1"/>
                </a:solidFill>
                <a:latin typeface="Poppins"/>
                <a:ea typeface="Poppins"/>
                <a:cs typeface="Poppins"/>
                <a:sym typeface="Poppins"/>
              </a:rPr>
              <a:t>Anchor Connection on Next Page</a:t>
            </a:r>
            <a:endParaRPr sz="1000">
              <a:solidFill>
                <a:schemeClr val="dk1"/>
              </a:solidFill>
              <a:highlight>
                <a:schemeClr val="accent6"/>
              </a:highlight>
              <a:latin typeface="Poppins"/>
              <a:ea typeface="Poppins"/>
              <a:cs typeface="Poppins"/>
              <a:sym typeface="Poppins"/>
            </a:endParaRPr>
          </a:p>
        </p:txBody>
      </p:sp>
      <p:graphicFrame>
        <p:nvGraphicFramePr>
          <p:cNvPr id="191" name="Google Shape;191;p22"/>
          <p:cNvGraphicFramePr/>
          <p:nvPr/>
        </p:nvGraphicFramePr>
        <p:xfrm>
          <a:off x="5576925" y="1280160"/>
          <a:ext cx="3000000" cy="3000000"/>
        </p:xfrm>
        <a:graphic>
          <a:graphicData uri="http://schemas.openxmlformats.org/drawingml/2006/table">
            <a:tbl>
              <a:tblPr>
                <a:noFill/>
                <a:tableStyleId>{C3EB431B-7900-4944-AE36-01DF37427BA7}</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20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45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30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sp>
        <p:nvSpPr>
          <p:cNvPr id="192" name="Google Shape;192;p22"/>
          <p:cNvSpPr/>
          <p:nvPr/>
        </p:nvSpPr>
        <p:spPr>
          <a:xfrm>
            <a:off x="457650" y="4709325"/>
            <a:ext cx="6857700" cy="2163900"/>
          </a:xfrm>
          <a:prstGeom prst="rect">
            <a:avLst/>
          </a:prstGeom>
          <a:solidFill>
            <a:srgbClr val="F4F4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 name="Google Shape;193;p22"/>
          <p:cNvSpPr txBox="1"/>
          <p:nvPr/>
        </p:nvSpPr>
        <p:spPr>
          <a:xfrm>
            <a:off x="3124200" y="5046625"/>
            <a:ext cx="3884100" cy="11016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Activity Notes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We suggest students work in pairs.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Each pair of students will experiment with 5 sugar cubes. You may want to count out 5 sugar cubes and place each on a paper plate prior to class for easier distribution.</a:t>
            </a:r>
            <a:endParaRPr sz="1000">
              <a:solidFill>
                <a:schemeClr val="dk1"/>
              </a:solidFill>
              <a:latin typeface="Poppins"/>
              <a:ea typeface="Poppins"/>
              <a:cs typeface="Poppins"/>
              <a:sym typeface="Poppins"/>
            </a:endParaRPr>
          </a:p>
        </p:txBody>
      </p:sp>
      <p:pic>
        <p:nvPicPr>
          <p:cNvPr id="194" name="Google Shape;194;p22"/>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pic>
        <p:nvPicPr>
          <p:cNvPr id="195" name="Google Shape;195;p22"/>
          <p:cNvPicPr preferRelativeResize="0"/>
          <p:nvPr/>
        </p:nvPicPr>
        <p:blipFill>
          <a:blip r:embed="rId5">
            <a:alphaModFix/>
          </a:blip>
          <a:stretch>
            <a:fillRect/>
          </a:stretch>
        </p:blipFill>
        <p:spPr>
          <a:xfrm>
            <a:off x="792475" y="5046625"/>
            <a:ext cx="1981275" cy="1491324"/>
          </a:xfrm>
          <a:prstGeom prst="rect">
            <a:avLst/>
          </a:prstGeom>
          <a:noFill/>
          <a:ln>
            <a:noFill/>
          </a:ln>
          <a:effectLst>
            <a:outerShdw blurRad="57150" rotWithShape="0" algn="bl" dir="5400000" dist="19050">
              <a:srgbClr val="000000">
                <a:alpha val="50000"/>
              </a:srgbClr>
            </a:outerShdw>
          </a:effectLst>
        </p:spPr>
      </p:pic>
      <p:sp>
        <p:nvSpPr>
          <p:cNvPr id="196" name="Google Shape;196;p22"/>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3"/>
          <p:cNvPicPr preferRelativeResize="0"/>
          <p:nvPr/>
        </p:nvPicPr>
        <p:blipFill>
          <a:blip r:embed="rId3">
            <a:alphaModFix/>
          </a:blip>
          <a:stretch>
            <a:fillRect/>
          </a:stretch>
        </p:blipFill>
        <p:spPr>
          <a:xfrm>
            <a:off x="5576925" y="1280150"/>
            <a:ext cx="1738275" cy="986370"/>
          </a:xfrm>
          <a:prstGeom prst="rect">
            <a:avLst/>
          </a:prstGeom>
          <a:noFill/>
          <a:ln>
            <a:noFill/>
          </a:ln>
        </p:spPr>
      </p:pic>
      <p:sp>
        <p:nvSpPr>
          <p:cNvPr id="202" name="Google Shape;202;p23"/>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203" name="Google Shape;203;p23"/>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04" name="Google Shape;204;p23"/>
          <p:cNvSpPr txBox="1"/>
          <p:nvPr/>
        </p:nvSpPr>
        <p:spPr>
          <a:xfrm>
            <a:off x="457200" y="1280150"/>
            <a:ext cx="4918800" cy="5289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3: Will a mountain last forever? </a:t>
            </a:r>
            <a:r>
              <a:rPr lang="en" sz="1200">
                <a:solidFill>
                  <a:schemeClr val="dk1"/>
                </a:solidFill>
                <a:latin typeface="Poppins"/>
                <a:ea typeface="Poppins"/>
                <a:cs typeface="Poppins"/>
                <a:sym typeface="Poppins"/>
              </a:rPr>
              <a:t>(pg 2 of 2)</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Weathering &amp; Erosion</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Anchor Connection</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The fossils at the Ashfall Fossil Beds were found in a layer of ash. Below and above the ash layer were layers of sand, gravel, and clay. The sediment was carried from weathered mountains by the river and deposited at the fossil site over time.</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lesson 3 Anchor Connection, students analyze the the fossil layers at the Ashfall Fossil Beds and the location of mountains and rivers nearby to predict why the fossils were covered for so long.</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revisit the explanation that they worked on during the Anchor Phenomenon. They should understand that pieces of rock fall down nearby mountains and are smoothed as they tumble.  Over time these rocks, along with sediments, were carried by a river to the Ashfall Fossil Beds site, piling on top of the rhino fossils.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can update their explanations by adding new evidence and thinking: </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1: How did the prehistoric rhinos and other animals die?</a:t>
            </a:r>
            <a:endParaRPr sz="1000">
              <a:solidFill>
                <a:schemeClr val="dk1"/>
              </a:solidFill>
              <a:latin typeface="Poppins"/>
              <a:ea typeface="Poppins"/>
              <a:cs typeface="Poppins"/>
              <a:sym typeface="Poppins"/>
            </a:endParaRPr>
          </a:p>
          <a:p>
            <a:pPr indent="0" lvl="0" marL="457200" rtl="0" algn="l">
              <a:lnSpc>
                <a:spcPct val="150000"/>
              </a:lnSpc>
              <a:spcBef>
                <a:spcPts val="0"/>
              </a:spcBef>
              <a:spcAft>
                <a:spcPts val="0"/>
              </a:spcAft>
              <a:buNone/>
            </a:pPr>
            <a:r>
              <a:rPr lang="en" sz="1000">
                <a:solidFill>
                  <a:schemeClr val="dk1"/>
                </a:solidFill>
                <a:latin typeface="Poppins"/>
                <a:ea typeface="Poppins"/>
                <a:cs typeface="Poppins"/>
                <a:sym typeface="Poppins"/>
              </a:rPr>
              <a:t>--</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2: Why did it take 11 million years to find the fossils of the animals?</a:t>
            </a:r>
            <a:endParaRPr sz="1000">
              <a:solidFill>
                <a:schemeClr val="dk1"/>
              </a:solidFill>
              <a:latin typeface="Poppins"/>
              <a:ea typeface="Poppins"/>
              <a:cs typeface="Poppins"/>
              <a:sym typeface="Poppins"/>
            </a:endParaRPr>
          </a:p>
          <a:p>
            <a:pPr indent="0" lvl="0" marL="457200" rtl="0" algn="l">
              <a:lnSpc>
                <a:spcPct val="150000"/>
              </a:lnSpc>
              <a:spcBef>
                <a:spcPts val="0"/>
              </a:spcBef>
              <a:spcAft>
                <a:spcPts val="0"/>
              </a:spcAft>
              <a:buNone/>
            </a:pPr>
            <a:r>
              <a:rPr i="1" lang="en" sz="1000">
                <a:solidFill>
                  <a:schemeClr val="dk1"/>
                </a:solidFill>
                <a:latin typeface="Poppins"/>
                <a:ea typeface="Poppins"/>
                <a:cs typeface="Poppins"/>
                <a:sym typeface="Poppins"/>
              </a:rPr>
              <a:t>The layers below and above the ash layer are made of sediment carried from mountains by the river and deposited over time. This buried the fossils.</a:t>
            </a:r>
            <a:endParaRPr i="1"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3: How were the fossils eventually found? </a:t>
            </a:r>
            <a:endParaRPr sz="1000">
              <a:solidFill>
                <a:schemeClr val="dk1"/>
              </a:solidFill>
              <a:latin typeface="Poppins"/>
              <a:ea typeface="Poppins"/>
              <a:cs typeface="Poppins"/>
              <a:sym typeface="Poppins"/>
            </a:endParaRPr>
          </a:p>
          <a:p>
            <a:pPr indent="0" lvl="0" marL="457200" rtl="0" algn="l">
              <a:lnSpc>
                <a:spcPct val="150000"/>
              </a:lnSpc>
              <a:spcBef>
                <a:spcPts val="0"/>
              </a:spcBef>
              <a:spcAft>
                <a:spcPts val="0"/>
              </a:spcAft>
              <a:buNone/>
            </a:pPr>
            <a:r>
              <a:rPr lang="en" sz="1000">
                <a:solidFill>
                  <a:schemeClr val="dk1"/>
                </a:solidFill>
                <a:latin typeface="Poppins"/>
                <a:ea typeface="Poppins"/>
                <a:cs typeface="Poppins"/>
                <a:sym typeface="Poppins"/>
              </a:rPr>
              <a:t>--</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Connecting Storyline Question</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How did the fossils end up inside of solid rock?</a:t>
            </a:r>
            <a:endParaRPr b="1" sz="1000">
              <a:solidFill>
                <a:schemeClr val="dk1"/>
              </a:solidFill>
              <a:latin typeface="Poppins"/>
              <a:ea typeface="Poppins"/>
              <a:cs typeface="Poppins"/>
              <a:sym typeface="Poppins"/>
            </a:endParaRPr>
          </a:p>
        </p:txBody>
      </p:sp>
      <p:graphicFrame>
        <p:nvGraphicFramePr>
          <p:cNvPr id="205" name="Google Shape;205;p23"/>
          <p:cNvGraphicFramePr/>
          <p:nvPr/>
        </p:nvGraphicFramePr>
        <p:xfrm>
          <a:off x="5576925" y="1280160"/>
          <a:ext cx="3000000" cy="3000000"/>
        </p:xfrm>
        <a:graphic>
          <a:graphicData uri="http://schemas.openxmlformats.org/drawingml/2006/table">
            <a:tbl>
              <a:tblPr>
                <a:noFill/>
                <a:tableStyleId>{C3EB431B-7900-4944-AE36-01DF37427BA7}</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20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45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30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pic>
        <p:nvPicPr>
          <p:cNvPr id="206" name="Google Shape;206;p23"/>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sp>
        <p:nvSpPr>
          <p:cNvPr id="207" name="Google Shape;207;p23"/>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24"/>
          <p:cNvPicPr preferRelativeResize="0"/>
          <p:nvPr/>
        </p:nvPicPr>
        <p:blipFill>
          <a:blip r:embed="rId3">
            <a:alphaModFix/>
          </a:blip>
          <a:stretch>
            <a:fillRect/>
          </a:stretch>
        </p:blipFill>
        <p:spPr>
          <a:xfrm>
            <a:off x="5576924" y="1280150"/>
            <a:ext cx="1738275" cy="986381"/>
          </a:xfrm>
          <a:prstGeom prst="rect">
            <a:avLst/>
          </a:prstGeom>
          <a:noFill/>
          <a:ln>
            <a:noFill/>
          </a:ln>
        </p:spPr>
      </p:pic>
      <p:sp>
        <p:nvSpPr>
          <p:cNvPr id="213" name="Google Shape;213;p24"/>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214" name="Google Shape;214;p24"/>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15" name="Google Shape;215;p24"/>
          <p:cNvSpPr txBox="1"/>
          <p:nvPr/>
        </p:nvSpPr>
        <p:spPr>
          <a:xfrm>
            <a:off x="457200" y="1280150"/>
            <a:ext cx="4918800" cy="5289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4: What did your town look like 100 million years ago? </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Sedimentary Rock &amp; Fossils (pg 1 of 2)</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Overview</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this lesson, students gather evidence to describe how environments on Earth have changed over time. Students explore how the process of sedimentary rock formation preserves a record of those past environments.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activity, Canyon Explorer, students observe fossils found within a model canyon. The characteristics of those fossils provide evidence to support the explanation that the landscape has changed numerous times.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Teacher Background</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Colossal Canyon is a model, but if you and your students are curious, each layer roughly corresponds to a real geologic time period. If you want to learn more, be sure to check out our Extension with links to help you explore rocks and fossils throughout the National Park System in the United States.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Layer 6: Tertiary Period 65-2 million years ago</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Layer 5: Cretaceous Period 145-65 million years ago</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Layer 4: Triassic &amp; Jurassic Periods 250-145 million years ago</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Layer 3: Permian Period 300-250 million years ago</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Layer 2: Carboniferous Period 350-300 million years ago</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Layer 1: Devonian Period 400-350 million years ago</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highlight>
                <a:schemeClr val="accent6"/>
              </a:highlight>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i="1" lang="en" sz="1000">
                <a:solidFill>
                  <a:schemeClr val="dk1"/>
                </a:solidFill>
                <a:latin typeface="Poppins"/>
                <a:ea typeface="Poppins"/>
                <a:cs typeface="Poppins"/>
                <a:sym typeface="Poppins"/>
              </a:rPr>
              <a:t>Anchor Connection on Next Page</a:t>
            </a:r>
            <a:endParaRPr sz="1000">
              <a:solidFill>
                <a:schemeClr val="dk1"/>
              </a:solidFill>
              <a:highlight>
                <a:schemeClr val="accent6"/>
              </a:highlight>
              <a:latin typeface="Poppins"/>
              <a:ea typeface="Poppins"/>
              <a:cs typeface="Poppins"/>
              <a:sym typeface="Poppins"/>
            </a:endParaRPr>
          </a:p>
        </p:txBody>
      </p:sp>
      <p:graphicFrame>
        <p:nvGraphicFramePr>
          <p:cNvPr id="216" name="Google Shape;216;p24"/>
          <p:cNvGraphicFramePr/>
          <p:nvPr/>
        </p:nvGraphicFramePr>
        <p:xfrm>
          <a:off x="5576925" y="1280160"/>
          <a:ext cx="3000000" cy="3000000"/>
        </p:xfrm>
        <a:graphic>
          <a:graphicData uri="http://schemas.openxmlformats.org/drawingml/2006/table">
            <a:tbl>
              <a:tblPr>
                <a:noFill/>
                <a:tableStyleId>{C3EB431B-7900-4944-AE36-01DF37427BA7}</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20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15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15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sp>
        <p:nvSpPr>
          <p:cNvPr id="217" name="Google Shape;217;p24"/>
          <p:cNvSpPr/>
          <p:nvPr/>
        </p:nvSpPr>
        <p:spPr>
          <a:xfrm>
            <a:off x="457650" y="4175925"/>
            <a:ext cx="4918800" cy="1493400"/>
          </a:xfrm>
          <a:prstGeom prst="rect">
            <a:avLst/>
          </a:prstGeom>
          <a:solidFill>
            <a:srgbClr val="F4F4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p24"/>
          <p:cNvSpPr txBox="1"/>
          <p:nvPr/>
        </p:nvSpPr>
        <p:spPr>
          <a:xfrm>
            <a:off x="777250" y="4482750"/>
            <a:ext cx="4344600" cy="11016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Activity Notes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We suggest students work in pairs. If you have limited time, you can divide this lesson into two sessions. We have marked a natural stopping point after the construction of the model canyon.</a:t>
            </a:r>
            <a:endParaRPr sz="1000">
              <a:solidFill>
                <a:schemeClr val="dk1"/>
              </a:solidFill>
              <a:latin typeface="Poppins"/>
              <a:ea typeface="Poppins"/>
              <a:cs typeface="Poppins"/>
              <a:sym typeface="Poppins"/>
            </a:endParaRPr>
          </a:p>
        </p:txBody>
      </p:sp>
      <p:pic>
        <p:nvPicPr>
          <p:cNvPr id="219" name="Google Shape;219;p24"/>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sp>
        <p:nvSpPr>
          <p:cNvPr id="220" name="Google Shape;220;p24"/>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25"/>
          <p:cNvPicPr preferRelativeResize="0"/>
          <p:nvPr/>
        </p:nvPicPr>
        <p:blipFill>
          <a:blip r:embed="rId3">
            <a:alphaModFix/>
          </a:blip>
          <a:stretch>
            <a:fillRect/>
          </a:stretch>
        </p:blipFill>
        <p:spPr>
          <a:xfrm>
            <a:off x="5576924" y="1280150"/>
            <a:ext cx="1738275" cy="986381"/>
          </a:xfrm>
          <a:prstGeom prst="rect">
            <a:avLst/>
          </a:prstGeom>
          <a:noFill/>
          <a:ln>
            <a:noFill/>
          </a:ln>
        </p:spPr>
      </p:pic>
      <p:sp>
        <p:nvSpPr>
          <p:cNvPr id="226" name="Google Shape;226;p25"/>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227" name="Google Shape;227;p25"/>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28" name="Google Shape;228;p25"/>
          <p:cNvSpPr txBox="1"/>
          <p:nvPr/>
        </p:nvSpPr>
        <p:spPr>
          <a:xfrm>
            <a:off x="457200" y="1280150"/>
            <a:ext cx="4918800" cy="5289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4: What did your town look like 100 million years ago? </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Sedimentary Rock &amp; Fossils (pg 2 of 2)</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Anchor Connection</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When sediment collects in an area, it can bury and protect objects for millions of years. This is how we find fossils of plants and animals from the deep past.</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lesson 4 Anchor Connection, students consider that most living things quickly break down after they die. The animals at the Ashfall Fossil Beds were completely buried. While this is what killed the animals, it is also what preserved their remains so that we can observe them 11 million years later.</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revisit the explanation that they worked on during the Anchor Phenomenon. They should understand that as sedimentary rock forms, it can trap and preserve the remains of living things. This is why we can still see ancient fossils in the Ashfall Beds.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can update their explanations by adding new evidence and thinking: </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1: How did the prehistoric rhinos and other animals die?</a:t>
            </a:r>
            <a:endParaRPr sz="1000">
              <a:solidFill>
                <a:schemeClr val="dk1"/>
              </a:solidFill>
              <a:latin typeface="Poppins"/>
              <a:ea typeface="Poppins"/>
              <a:cs typeface="Poppins"/>
              <a:sym typeface="Poppins"/>
            </a:endParaRPr>
          </a:p>
          <a:p>
            <a:pPr indent="0" lvl="0" marL="45720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2: Why did it take 11 million years to find the fossils of the animals?</a:t>
            </a:r>
            <a:br>
              <a:rPr lang="en" sz="1000">
                <a:solidFill>
                  <a:schemeClr val="dk1"/>
                </a:solidFill>
                <a:latin typeface="Poppins"/>
                <a:ea typeface="Poppins"/>
                <a:cs typeface="Poppins"/>
                <a:sym typeface="Poppins"/>
              </a:rPr>
            </a:br>
            <a:r>
              <a:rPr i="1" lang="en" sz="1000">
                <a:solidFill>
                  <a:schemeClr val="dk1"/>
                </a:solidFill>
                <a:latin typeface="Poppins"/>
                <a:ea typeface="Poppins"/>
                <a:cs typeface="Poppins"/>
                <a:sym typeface="Poppins"/>
              </a:rPr>
              <a:t>Once the fossils were buried, the layers of sand and rock above them grew taller and taller. Those layers protected the fossils.</a:t>
            </a:r>
            <a:endParaRPr i="1"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3: How were the fossils eventually found? </a:t>
            </a:r>
            <a:endParaRPr sz="1000">
              <a:solidFill>
                <a:schemeClr val="dk1"/>
              </a:solidFill>
              <a:latin typeface="Poppins"/>
              <a:ea typeface="Poppins"/>
              <a:cs typeface="Poppins"/>
              <a:sym typeface="Poppins"/>
            </a:endParaRPr>
          </a:p>
          <a:p>
            <a:pPr indent="0" lvl="0" marL="45720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Connecting Storyline Question</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How did the rhino fossils become exposed after being buried for so long?</a:t>
            </a:r>
            <a:endParaRPr b="1" sz="1000">
              <a:solidFill>
                <a:schemeClr val="dk1"/>
              </a:solidFill>
              <a:latin typeface="Poppins"/>
              <a:ea typeface="Poppins"/>
              <a:cs typeface="Poppins"/>
              <a:sym typeface="Poppins"/>
            </a:endParaRPr>
          </a:p>
        </p:txBody>
      </p:sp>
      <p:graphicFrame>
        <p:nvGraphicFramePr>
          <p:cNvPr id="229" name="Google Shape;229;p25"/>
          <p:cNvGraphicFramePr/>
          <p:nvPr/>
        </p:nvGraphicFramePr>
        <p:xfrm>
          <a:off x="5576925" y="1280160"/>
          <a:ext cx="3000000" cy="3000000"/>
        </p:xfrm>
        <a:graphic>
          <a:graphicData uri="http://schemas.openxmlformats.org/drawingml/2006/table">
            <a:tbl>
              <a:tblPr>
                <a:noFill/>
                <a:tableStyleId>{C3EB431B-7900-4944-AE36-01DF37427BA7}</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20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15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15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pic>
        <p:nvPicPr>
          <p:cNvPr id="230" name="Google Shape;230;p25"/>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sp>
        <p:nvSpPr>
          <p:cNvPr id="231" name="Google Shape;231;p25"/>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26"/>
          <p:cNvPicPr preferRelativeResize="0"/>
          <p:nvPr/>
        </p:nvPicPr>
        <p:blipFill>
          <a:blip r:embed="rId3">
            <a:alphaModFix/>
          </a:blip>
          <a:stretch>
            <a:fillRect/>
          </a:stretch>
        </p:blipFill>
        <p:spPr>
          <a:xfrm>
            <a:off x="5576925" y="1280150"/>
            <a:ext cx="1738275" cy="986369"/>
          </a:xfrm>
          <a:prstGeom prst="rect">
            <a:avLst/>
          </a:prstGeom>
          <a:noFill/>
          <a:ln>
            <a:noFill/>
          </a:ln>
        </p:spPr>
      </p:pic>
      <p:sp>
        <p:nvSpPr>
          <p:cNvPr id="237" name="Google Shape;237;p26"/>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238" name="Google Shape;238;p26"/>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9" name="Google Shape;239;p26"/>
          <p:cNvSpPr txBox="1"/>
          <p:nvPr/>
        </p:nvSpPr>
        <p:spPr>
          <a:xfrm>
            <a:off x="457200" y="1280150"/>
            <a:ext cx="4918800" cy="5289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5: How could you survive a landslide? </a:t>
            </a:r>
            <a:r>
              <a:rPr lang="en" sz="1200">
                <a:solidFill>
                  <a:schemeClr val="dk1"/>
                </a:solidFill>
                <a:latin typeface="Poppins"/>
                <a:ea typeface="Poppins"/>
                <a:cs typeface="Poppins"/>
                <a:sym typeface="Poppins"/>
              </a:rPr>
              <a:t>(pg 1 of 2)</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Erosion, Natural Hazards, &amp; Engineering</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Overview</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In this lesson, students will learn about the types, causes, and dangers of landslides.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activity, Slide City, students are faced with the engineering problems of protecting a house from a landslide and preventing a landslide from happening. They use a brainstorming technique to design creative solutions.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highlight>
                <a:schemeClr val="accent6"/>
              </a:highlight>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i="1" lang="en" sz="1000">
                <a:solidFill>
                  <a:schemeClr val="dk1"/>
                </a:solidFill>
                <a:latin typeface="Poppins"/>
                <a:ea typeface="Poppins"/>
                <a:cs typeface="Poppins"/>
                <a:sym typeface="Poppins"/>
              </a:rPr>
              <a:t>Anchor Connection on Next Page</a:t>
            </a:r>
            <a:endParaRPr sz="1000">
              <a:solidFill>
                <a:schemeClr val="dk1"/>
              </a:solidFill>
              <a:highlight>
                <a:schemeClr val="accent6"/>
              </a:highlight>
              <a:latin typeface="Poppins"/>
              <a:ea typeface="Poppins"/>
              <a:cs typeface="Poppins"/>
              <a:sym typeface="Poppins"/>
            </a:endParaRPr>
          </a:p>
        </p:txBody>
      </p:sp>
      <p:graphicFrame>
        <p:nvGraphicFramePr>
          <p:cNvPr id="240" name="Google Shape;240;p26"/>
          <p:cNvGraphicFramePr/>
          <p:nvPr/>
        </p:nvGraphicFramePr>
        <p:xfrm>
          <a:off x="5576925" y="1280160"/>
          <a:ext cx="3000000" cy="3000000"/>
        </p:xfrm>
        <a:graphic>
          <a:graphicData uri="http://schemas.openxmlformats.org/drawingml/2006/table">
            <a:tbl>
              <a:tblPr>
                <a:noFill/>
                <a:tableStyleId>{C3EB431B-7900-4944-AE36-01DF37427BA7}</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13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2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30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sp>
        <p:nvSpPr>
          <p:cNvPr id="241" name="Google Shape;241;p26"/>
          <p:cNvSpPr/>
          <p:nvPr/>
        </p:nvSpPr>
        <p:spPr>
          <a:xfrm>
            <a:off x="457200" y="5031175"/>
            <a:ext cx="6892200" cy="1977900"/>
          </a:xfrm>
          <a:prstGeom prst="rect">
            <a:avLst/>
          </a:prstGeom>
          <a:solidFill>
            <a:srgbClr val="F4F4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 name="Google Shape;242;p26"/>
          <p:cNvSpPr txBox="1"/>
          <p:nvPr/>
        </p:nvSpPr>
        <p:spPr>
          <a:xfrm>
            <a:off x="2947350" y="5363375"/>
            <a:ext cx="4076100" cy="14121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Activity Notes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You will need a large wall or board space where you can put up student Post-it notes.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To prepare for this brainstorming activity, we suggest teachers watch </a:t>
            </a:r>
            <a:r>
              <a:rPr lang="en" sz="1000" u="sng">
                <a:solidFill>
                  <a:schemeClr val="dk1"/>
                </a:solidFill>
                <a:latin typeface="Poppins"/>
                <a:ea typeface="Poppins"/>
                <a:cs typeface="Poppins"/>
                <a:sym typeface="Poppins"/>
                <a:hlinkClick r:id="rId4">
                  <a:extLst>
                    <a:ext uri="{A12FA001-AC4F-418D-AE19-62706E023703}">
                      <ahyp:hlinkClr val="tx"/>
                    </a:ext>
                  </a:extLst>
                </a:hlinkClick>
              </a:rPr>
              <a:t>this short video</a:t>
            </a:r>
            <a:r>
              <a:rPr lang="en" sz="1000">
                <a:solidFill>
                  <a:schemeClr val="dk1"/>
                </a:solidFill>
                <a:latin typeface="Poppins"/>
                <a:ea typeface="Poppins"/>
                <a:cs typeface="Poppins"/>
                <a:sym typeface="Poppins"/>
              </a:rPr>
              <a:t> demonstration of brainstorming.</a:t>
            </a:r>
            <a:endParaRPr sz="1000">
              <a:solidFill>
                <a:schemeClr val="dk1"/>
              </a:solidFill>
              <a:latin typeface="Poppins"/>
              <a:ea typeface="Poppins"/>
              <a:cs typeface="Poppins"/>
              <a:sym typeface="Poppins"/>
            </a:endParaRPr>
          </a:p>
        </p:txBody>
      </p:sp>
      <p:pic>
        <p:nvPicPr>
          <p:cNvPr id="243" name="Google Shape;243;p26"/>
          <p:cNvPicPr preferRelativeResize="0"/>
          <p:nvPr/>
        </p:nvPicPr>
        <p:blipFill rotWithShape="1">
          <a:blip r:embed="rId5">
            <a:alphaModFix/>
          </a:blip>
          <a:srcRect b="1276" l="0" r="0" t="1276"/>
          <a:stretch/>
        </p:blipFill>
        <p:spPr>
          <a:xfrm>
            <a:off x="6055623" y="354825"/>
            <a:ext cx="1232057" cy="161925"/>
          </a:xfrm>
          <a:prstGeom prst="rect">
            <a:avLst/>
          </a:prstGeom>
          <a:noFill/>
          <a:ln>
            <a:noFill/>
          </a:ln>
        </p:spPr>
      </p:pic>
      <p:pic>
        <p:nvPicPr>
          <p:cNvPr id="244" name="Google Shape;244;p26"/>
          <p:cNvPicPr preferRelativeResize="0"/>
          <p:nvPr/>
        </p:nvPicPr>
        <p:blipFill>
          <a:blip r:embed="rId6">
            <a:alphaModFix/>
          </a:blip>
          <a:stretch>
            <a:fillRect/>
          </a:stretch>
        </p:blipFill>
        <p:spPr>
          <a:xfrm>
            <a:off x="763425" y="5363375"/>
            <a:ext cx="1842476" cy="1316051"/>
          </a:xfrm>
          <a:prstGeom prst="rect">
            <a:avLst/>
          </a:prstGeom>
          <a:noFill/>
          <a:ln>
            <a:noFill/>
          </a:ln>
          <a:effectLst>
            <a:outerShdw blurRad="57150" rotWithShape="0" algn="bl" dir="5400000" dist="19050">
              <a:srgbClr val="000000">
                <a:alpha val="50000"/>
              </a:srgbClr>
            </a:outerShdw>
          </a:effectLst>
        </p:spPr>
      </p:pic>
      <p:sp>
        <p:nvSpPr>
          <p:cNvPr id="245" name="Google Shape;245;p26"/>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27"/>
          <p:cNvPicPr preferRelativeResize="0"/>
          <p:nvPr/>
        </p:nvPicPr>
        <p:blipFill>
          <a:blip r:embed="rId3">
            <a:alphaModFix/>
          </a:blip>
          <a:stretch>
            <a:fillRect/>
          </a:stretch>
        </p:blipFill>
        <p:spPr>
          <a:xfrm>
            <a:off x="5576925" y="1280150"/>
            <a:ext cx="1738275" cy="986369"/>
          </a:xfrm>
          <a:prstGeom prst="rect">
            <a:avLst/>
          </a:prstGeom>
          <a:noFill/>
          <a:ln>
            <a:noFill/>
          </a:ln>
        </p:spPr>
      </p:pic>
      <p:sp>
        <p:nvSpPr>
          <p:cNvPr id="251" name="Google Shape;251;p27"/>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252" name="Google Shape;252;p27"/>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53" name="Google Shape;253;p27"/>
          <p:cNvSpPr txBox="1"/>
          <p:nvPr/>
        </p:nvSpPr>
        <p:spPr>
          <a:xfrm>
            <a:off x="457200" y="1280150"/>
            <a:ext cx="4918800" cy="75441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5: How could you survive a landslide? </a:t>
            </a:r>
            <a:r>
              <a:rPr lang="en" sz="1200">
                <a:solidFill>
                  <a:schemeClr val="dk1"/>
                </a:solidFill>
                <a:latin typeface="Poppins"/>
                <a:ea typeface="Poppins"/>
                <a:cs typeface="Poppins"/>
                <a:sym typeface="Poppins"/>
              </a:rPr>
              <a:t>(pg 2 of 2)</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Erosion, Natural Hazards, &amp; Engineering</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Anchor Connection</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When sloped areas of earth become full of water (after a heavy rain) it often causes the earth to slide/move. This is called a landslide.</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lesson 5 Anchor Connection, students consider that the weather conditions--heavy rain--caused the earth to slide. This exposed the original fossil after 11 million years of being buried.</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revisit the explanation that they worked on during the Anchor Phenomenon. They should understand that years of heavy rain could have eroded the earth on the hillside of the farm, eventually exposing the rhino jaw fossil.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can update their explanations by adding new evidence and thinking: </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1: How did the prehistoric rhinos and other animals die? </a:t>
            </a:r>
            <a:br>
              <a:rPr lang="en" sz="1000">
                <a:solidFill>
                  <a:schemeClr val="dk1"/>
                </a:solidFill>
                <a:latin typeface="Poppins"/>
                <a:ea typeface="Poppins"/>
                <a:cs typeface="Poppins"/>
                <a:sym typeface="Poppins"/>
              </a:rPr>
            </a:br>
            <a:r>
              <a:rPr lang="en" sz="1000">
                <a:solidFill>
                  <a:schemeClr val="dk1"/>
                </a:solidFill>
                <a:latin typeface="Poppins"/>
                <a:ea typeface="Poppins"/>
                <a:cs typeface="Poppins"/>
                <a:sym typeface="Poppins"/>
              </a:rPr>
              <a:t>-- </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2: Why did it take 11 million years to find the fossils of the animals? </a:t>
            </a:r>
            <a:br>
              <a:rPr lang="en" sz="1000">
                <a:solidFill>
                  <a:schemeClr val="dk1"/>
                </a:solidFill>
                <a:latin typeface="Poppins"/>
                <a:ea typeface="Poppins"/>
                <a:cs typeface="Poppins"/>
                <a:sym typeface="Poppins"/>
              </a:rPr>
            </a:br>
            <a:r>
              <a:rPr lang="en" sz="1000">
                <a:solidFill>
                  <a:schemeClr val="dk1"/>
                </a:solidFill>
                <a:latin typeface="Poppins"/>
                <a:ea typeface="Poppins"/>
                <a:cs typeface="Poppins"/>
                <a:sym typeface="Poppins"/>
              </a:rPr>
              <a:t>-- </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3: How were the fossils eventually found? </a:t>
            </a:r>
            <a:br>
              <a:rPr lang="en" sz="1000">
                <a:solidFill>
                  <a:schemeClr val="dk1"/>
                </a:solidFill>
                <a:latin typeface="Poppins"/>
                <a:ea typeface="Poppins"/>
                <a:cs typeface="Poppins"/>
                <a:sym typeface="Poppins"/>
              </a:rPr>
            </a:br>
            <a:r>
              <a:rPr i="1" lang="en" sz="1000">
                <a:solidFill>
                  <a:schemeClr val="dk1"/>
                </a:solidFill>
                <a:latin typeface="Poppins"/>
                <a:ea typeface="Poppins"/>
                <a:cs typeface="Poppins"/>
                <a:sym typeface="Poppins"/>
              </a:rPr>
              <a:t>Rain washed the earth away, exposing the fossils that had been buried for 11 million years.</a:t>
            </a:r>
            <a:endParaRPr i="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Connecting Storyline Question</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How can we figure out where a rock comes from? </a:t>
            </a:r>
            <a:endParaRPr sz="1000">
              <a:solidFill>
                <a:schemeClr val="dk1"/>
              </a:solidFill>
              <a:highlight>
                <a:schemeClr val="accent6"/>
              </a:highlight>
              <a:latin typeface="Poppins"/>
              <a:ea typeface="Poppins"/>
              <a:cs typeface="Poppins"/>
              <a:sym typeface="Poppins"/>
            </a:endParaRPr>
          </a:p>
        </p:txBody>
      </p:sp>
      <p:graphicFrame>
        <p:nvGraphicFramePr>
          <p:cNvPr id="254" name="Google Shape;254;p27"/>
          <p:cNvGraphicFramePr/>
          <p:nvPr/>
        </p:nvGraphicFramePr>
        <p:xfrm>
          <a:off x="5576925" y="1280160"/>
          <a:ext cx="3000000" cy="3000000"/>
        </p:xfrm>
        <a:graphic>
          <a:graphicData uri="http://schemas.openxmlformats.org/drawingml/2006/table">
            <a:tbl>
              <a:tblPr>
                <a:noFill/>
                <a:tableStyleId>{C3EB431B-7900-4944-AE36-01DF37427BA7}</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13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2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30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pic>
        <p:nvPicPr>
          <p:cNvPr id="255" name="Google Shape;255;p27"/>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sp>
        <p:nvSpPr>
          <p:cNvPr id="256" name="Google Shape;256;p27"/>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28"/>
          <p:cNvPicPr preferRelativeResize="0"/>
          <p:nvPr/>
        </p:nvPicPr>
        <p:blipFill>
          <a:blip r:embed="rId3">
            <a:alphaModFix/>
          </a:blip>
          <a:stretch>
            <a:fillRect/>
          </a:stretch>
        </p:blipFill>
        <p:spPr>
          <a:xfrm>
            <a:off x="5577800" y="1261676"/>
            <a:ext cx="1737400" cy="985873"/>
          </a:xfrm>
          <a:prstGeom prst="rect">
            <a:avLst/>
          </a:prstGeom>
          <a:noFill/>
          <a:ln>
            <a:noFill/>
          </a:ln>
        </p:spPr>
      </p:pic>
      <p:sp>
        <p:nvSpPr>
          <p:cNvPr id="262" name="Google Shape;262;p28"/>
          <p:cNvSpPr txBox="1"/>
          <p:nvPr/>
        </p:nvSpPr>
        <p:spPr>
          <a:xfrm>
            <a:off x="7023423" y="9290304"/>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263" name="Google Shape;263;p28"/>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64" name="Google Shape;264;p28"/>
          <p:cNvSpPr txBox="1"/>
          <p:nvPr/>
        </p:nvSpPr>
        <p:spPr>
          <a:xfrm>
            <a:off x="457200" y="1280150"/>
            <a:ext cx="4918800" cy="3885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Performance Task: How can you figure out where a rock came from?</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 sz="1200">
                <a:solidFill>
                  <a:schemeClr val="dk1"/>
                </a:solidFill>
                <a:latin typeface="Poppins"/>
                <a:ea typeface="Poppins"/>
                <a:cs typeface="Poppins"/>
                <a:sym typeface="Poppins"/>
              </a:rPr>
              <a:t>Rocks &amp; Earth’s Surface</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i="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Overview</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In this performance task, students use their knowledge of how rocks form and how the earth changes over time to help geologists solve a puzzle. They analyze maps and photos from four locations to figure out which rocks were found in each place. Then, they support their claims with evidence. If you have time to extend the performance task, there is an optional writing extension in the last step.</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i="1" sz="1000">
              <a:solidFill>
                <a:schemeClr val="dk1"/>
              </a:solidFill>
              <a:latin typeface="Poppins"/>
              <a:ea typeface="Poppins"/>
              <a:cs typeface="Poppins"/>
              <a:sym typeface="Poppins"/>
            </a:endParaRPr>
          </a:p>
        </p:txBody>
      </p:sp>
      <p:graphicFrame>
        <p:nvGraphicFramePr>
          <p:cNvPr id="265" name="Google Shape;265;p28"/>
          <p:cNvGraphicFramePr/>
          <p:nvPr/>
        </p:nvGraphicFramePr>
        <p:xfrm>
          <a:off x="5577800" y="1280160"/>
          <a:ext cx="3000000" cy="3000000"/>
        </p:xfrm>
        <a:graphic>
          <a:graphicData uri="http://schemas.openxmlformats.org/drawingml/2006/table">
            <a:tbl>
              <a:tblPr>
                <a:noFill/>
                <a:tableStyleId>{C3EB431B-7900-4944-AE36-01DF37427BA7}</a:tableStyleId>
              </a:tblPr>
              <a:tblGrid>
                <a:gridCol w="1737400"/>
              </a:tblGrid>
              <a:tr h="932300">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70850">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Unit Review</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20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549775">
                <a:tc>
                  <a:txBody>
                    <a:bodyPr/>
                    <a:lstStyle/>
                    <a:p>
                      <a:pPr indent="0" lvl="0" marL="0" rtl="0" algn="l">
                        <a:spcBef>
                          <a:spcPts val="0"/>
                        </a:spcBef>
                        <a:spcAft>
                          <a:spcPts val="0"/>
                        </a:spcAft>
                        <a:buNone/>
                      </a:pPr>
                      <a:r>
                        <a:rPr b="1" lang="en" sz="800">
                          <a:latin typeface="Poppins"/>
                          <a:ea typeface="Poppins"/>
                          <a:cs typeface="Poppins"/>
                          <a:sym typeface="Poppins"/>
                        </a:rPr>
                        <a:t>Hands-On </a:t>
                      </a:r>
                      <a:r>
                        <a:rPr b="1" lang="en" sz="800">
                          <a:latin typeface="Poppins"/>
                          <a:ea typeface="Poppins"/>
                          <a:cs typeface="Poppins"/>
                          <a:sym typeface="Poppins"/>
                        </a:rPr>
                        <a:t>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120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pic>
        <p:nvPicPr>
          <p:cNvPr id="266" name="Google Shape;266;p28"/>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sp>
        <p:nvSpPr>
          <p:cNvPr id="267" name="Google Shape;267;p28"/>
          <p:cNvSpPr/>
          <p:nvPr/>
        </p:nvSpPr>
        <p:spPr>
          <a:xfrm>
            <a:off x="457650" y="4175925"/>
            <a:ext cx="6857700" cy="2122800"/>
          </a:xfrm>
          <a:prstGeom prst="rect">
            <a:avLst/>
          </a:prstGeom>
          <a:solidFill>
            <a:srgbClr val="F4F4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 name="Google Shape;268;p28"/>
          <p:cNvSpPr txBox="1"/>
          <p:nvPr/>
        </p:nvSpPr>
        <p:spPr>
          <a:xfrm>
            <a:off x="2857500" y="4447575"/>
            <a:ext cx="4114800" cy="12495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Performance Task Notes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Each student will need:</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One Story of a Rock  worksheet (Part 1 and 2).</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One Story of a Rock Rubric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The Story of a Rock Answer Key will help you support students throughout the unit. Students are not expected to have these answers until the end of the unit.</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p:txBody>
      </p:sp>
      <p:sp>
        <p:nvSpPr>
          <p:cNvPr id="269" name="Google Shape;269;p28"/>
          <p:cNvSpPr/>
          <p:nvPr/>
        </p:nvSpPr>
        <p:spPr>
          <a:xfrm>
            <a:off x="457200" y="6663175"/>
            <a:ext cx="6857700" cy="1899600"/>
          </a:xfrm>
          <a:prstGeom prst="rect">
            <a:avLst/>
          </a:prstGeom>
          <a:solidFill>
            <a:srgbClr val="BBE28B">
              <a:alpha val="137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0" name="Google Shape;270;p28"/>
          <p:cNvSpPr txBox="1"/>
          <p:nvPr/>
        </p:nvSpPr>
        <p:spPr>
          <a:xfrm>
            <a:off x="757150" y="6830775"/>
            <a:ext cx="2886600" cy="17238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b="1" lang="en" sz="1000">
                <a:solidFill>
                  <a:srgbClr val="000000"/>
                </a:solidFill>
                <a:latin typeface="Poppins"/>
                <a:ea typeface="Poppins"/>
                <a:cs typeface="Poppins"/>
                <a:sym typeface="Poppins"/>
              </a:rPr>
              <a:t>Crosscutting Concepts</a:t>
            </a:r>
            <a:endParaRPr i="1" sz="1000">
              <a:solidFill>
                <a:srgbClr val="000000"/>
              </a:solidFill>
              <a:latin typeface="Poppins"/>
              <a:ea typeface="Poppins"/>
              <a:cs typeface="Poppins"/>
              <a:sym typeface="Poppins"/>
            </a:endParaRPr>
          </a:p>
          <a:p>
            <a:pPr indent="0" lvl="0" marL="0" rtl="0" algn="l">
              <a:lnSpc>
                <a:spcPct val="150000"/>
              </a:lnSpc>
              <a:spcBef>
                <a:spcPts val="0"/>
              </a:spcBef>
              <a:spcAft>
                <a:spcPts val="0"/>
              </a:spcAft>
              <a:buNone/>
            </a:pPr>
            <a:r>
              <a:rPr i="1" lang="en" sz="1000">
                <a:latin typeface="Poppins"/>
                <a:ea typeface="Poppins"/>
                <a:cs typeface="Poppins"/>
                <a:sym typeface="Poppins"/>
              </a:rPr>
              <a:t>Patterns: </a:t>
            </a:r>
            <a:r>
              <a:rPr lang="en" sz="1000">
                <a:latin typeface="Poppins"/>
                <a:ea typeface="Poppins"/>
                <a:cs typeface="Poppins"/>
                <a:sym typeface="Poppins"/>
              </a:rPr>
              <a:t>Patterns can be used as evidence to make predictions and support explanations. Patterns in the Ashfall Fossil Beds give clues to how the earth’s surface has changed over time.</a:t>
            </a:r>
            <a:endParaRPr sz="1000">
              <a:latin typeface="Poppins"/>
              <a:ea typeface="Poppins"/>
              <a:cs typeface="Poppins"/>
              <a:sym typeface="Poppins"/>
            </a:endParaRPr>
          </a:p>
          <a:p>
            <a:pPr indent="0" lvl="0" marL="0" rtl="0" algn="l">
              <a:lnSpc>
                <a:spcPct val="150000"/>
              </a:lnSpc>
              <a:spcBef>
                <a:spcPts val="0"/>
              </a:spcBef>
              <a:spcAft>
                <a:spcPts val="0"/>
              </a:spcAft>
              <a:buNone/>
            </a:pPr>
            <a:r>
              <a:t/>
            </a:r>
            <a:endParaRPr sz="1000">
              <a:latin typeface="Poppins"/>
              <a:ea typeface="Poppins"/>
              <a:cs typeface="Poppins"/>
              <a:sym typeface="Poppins"/>
            </a:endParaRPr>
          </a:p>
        </p:txBody>
      </p:sp>
      <p:sp>
        <p:nvSpPr>
          <p:cNvPr id="271" name="Google Shape;271;p28"/>
          <p:cNvSpPr txBox="1"/>
          <p:nvPr/>
        </p:nvSpPr>
        <p:spPr>
          <a:xfrm>
            <a:off x="4085675" y="7056120"/>
            <a:ext cx="2886600" cy="12621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i="1" lang="en" sz="1000">
                <a:latin typeface="Poppins"/>
                <a:ea typeface="Poppins"/>
                <a:cs typeface="Poppins"/>
                <a:sym typeface="Poppins"/>
              </a:rPr>
              <a:t>Cause &amp; Effect</a:t>
            </a:r>
            <a:r>
              <a:rPr lang="en" sz="1000">
                <a:latin typeface="Poppins"/>
                <a:ea typeface="Poppins"/>
                <a:cs typeface="Poppins"/>
                <a:sym typeface="Poppins"/>
              </a:rPr>
              <a:t>: Cause and effect relationships are used to explain change. Weathering and erosion cause the earth’s surface to change over time.</a:t>
            </a:r>
            <a:endParaRPr sz="1000">
              <a:latin typeface="Poppins"/>
              <a:ea typeface="Poppins"/>
              <a:cs typeface="Poppins"/>
              <a:sym typeface="Poppins"/>
            </a:endParaRPr>
          </a:p>
          <a:p>
            <a:pPr indent="0" lvl="0" marL="0" rtl="0" algn="l">
              <a:lnSpc>
                <a:spcPct val="150000"/>
              </a:lnSpc>
              <a:spcBef>
                <a:spcPts val="0"/>
              </a:spcBef>
              <a:spcAft>
                <a:spcPts val="0"/>
              </a:spcAft>
              <a:buNone/>
            </a:pPr>
            <a:r>
              <a:t/>
            </a:r>
            <a:endParaRPr i="1" sz="1000">
              <a:latin typeface="Poppins"/>
              <a:ea typeface="Poppins"/>
              <a:cs typeface="Poppins"/>
              <a:sym typeface="Poppins"/>
            </a:endParaRPr>
          </a:p>
        </p:txBody>
      </p:sp>
      <p:pic>
        <p:nvPicPr>
          <p:cNvPr id="272" name="Google Shape;272;p28"/>
          <p:cNvPicPr preferRelativeResize="0"/>
          <p:nvPr/>
        </p:nvPicPr>
        <p:blipFill>
          <a:blip r:embed="rId5">
            <a:alphaModFix/>
          </a:blip>
          <a:stretch>
            <a:fillRect/>
          </a:stretch>
        </p:blipFill>
        <p:spPr>
          <a:xfrm>
            <a:off x="833350" y="4566974"/>
            <a:ext cx="1737400" cy="1284849"/>
          </a:xfrm>
          <a:prstGeom prst="rect">
            <a:avLst/>
          </a:prstGeom>
          <a:noFill/>
          <a:ln>
            <a:noFill/>
          </a:ln>
          <a:effectLst>
            <a:outerShdw blurRad="57150" rotWithShape="0" algn="bl" dir="5400000" dist="19050">
              <a:srgbClr val="000000">
                <a:alpha val="50000"/>
              </a:srgbClr>
            </a:outerShdw>
          </a:effectLst>
        </p:spPr>
      </p:pic>
      <p:sp>
        <p:nvSpPr>
          <p:cNvPr id="273" name="Google Shape;273;p28"/>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nvSpPr>
        <p:spPr>
          <a:xfrm>
            <a:off x="457200" y="1280160"/>
            <a:ext cx="6858000" cy="1152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rgbClr val="000000"/>
              </a:buClr>
              <a:buSzPts val="1100"/>
              <a:buFont typeface="Arial"/>
              <a:buNone/>
            </a:pPr>
            <a:r>
              <a:rPr b="1" lang="en" sz="1200">
                <a:solidFill>
                  <a:schemeClr val="dk1"/>
                </a:solidFill>
                <a:latin typeface="Poppins"/>
                <a:ea typeface="Poppins"/>
                <a:cs typeface="Poppins"/>
                <a:sym typeface="Poppins"/>
              </a:rPr>
              <a:t>Unit Summary</a:t>
            </a:r>
            <a:endParaRPr sz="12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In this unit, students investigate features and processes of the Earth’s surface. Students explore the rapid process of volcanic eruptions! In contrast, students also explore the gradual Earth processes of weathering and erosion. Students apply their knowledge and design solutions to mitigate the impacts of these processes on humans.  </a:t>
            </a:r>
            <a:r>
              <a:rPr lang="en" sz="1000" u="sng">
                <a:solidFill>
                  <a:schemeClr val="dk1"/>
                </a:solidFill>
                <a:latin typeface="Poppins"/>
                <a:ea typeface="Poppins"/>
                <a:cs typeface="Poppins"/>
                <a:sym typeface="Poppins"/>
                <a:hlinkClick r:id="rId3">
                  <a:extLst>
                    <a:ext uri="{A12FA001-AC4F-418D-AE19-62706E023703}">
                      <ahyp:hlinkClr val="tx"/>
                    </a:ext>
                  </a:extLst>
                </a:hlinkClick>
              </a:rPr>
              <a:t>Assessments</a:t>
            </a:r>
            <a:endParaRPr sz="1000">
              <a:solidFill>
                <a:schemeClr val="dk1"/>
              </a:solidFill>
              <a:latin typeface="Poppins"/>
              <a:ea typeface="Poppins"/>
              <a:cs typeface="Poppins"/>
              <a:sym typeface="Poppins"/>
            </a:endParaRPr>
          </a:p>
        </p:txBody>
      </p:sp>
      <p:sp>
        <p:nvSpPr>
          <p:cNvPr id="66" name="Google Shape;66;p14"/>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67" name="Google Shape;67;p14"/>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8" name="Google Shape;68;p14"/>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graphicFrame>
        <p:nvGraphicFramePr>
          <p:cNvPr id="69" name="Google Shape;69;p14"/>
          <p:cNvGraphicFramePr/>
          <p:nvPr/>
        </p:nvGraphicFramePr>
        <p:xfrm>
          <a:off x="457200" y="2971800"/>
          <a:ext cx="3000000" cy="3000000"/>
        </p:xfrm>
        <a:graphic>
          <a:graphicData uri="http://schemas.openxmlformats.org/drawingml/2006/table">
            <a:tbl>
              <a:tblPr>
                <a:noFill/>
                <a:tableStyleId>{C3EB431B-7900-4944-AE36-01DF37427BA7}</a:tableStyleId>
              </a:tblPr>
              <a:tblGrid>
                <a:gridCol w="2722300"/>
                <a:gridCol w="1574725"/>
                <a:gridCol w="1393575"/>
                <a:gridCol w="1167400"/>
              </a:tblGrid>
              <a:tr h="183700">
                <a:tc>
                  <a:txBody>
                    <a:bodyPr/>
                    <a:lstStyle/>
                    <a:p>
                      <a:pPr indent="0" lvl="0" marL="0" rtl="0" algn="l">
                        <a:spcBef>
                          <a:spcPts val="0"/>
                        </a:spcBef>
                        <a:spcAft>
                          <a:spcPts val="0"/>
                        </a:spcAft>
                        <a:buNone/>
                      </a:pPr>
                      <a:r>
                        <a:rPr b="1" lang="en" sz="800">
                          <a:latin typeface="Poppins"/>
                          <a:ea typeface="Poppins"/>
                          <a:cs typeface="Poppins"/>
                          <a:sym typeface="Poppins"/>
                        </a:rPr>
                        <a:t>Performance</a:t>
                      </a:r>
                      <a:endParaRPr b="1" sz="800">
                        <a:latin typeface="Poppins"/>
                        <a:ea typeface="Poppins"/>
                        <a:cs typeface="Poppins"/>
                        <a:sym typeface="Poppins"/>
                      </a:endParaRPr>
                    </a:p>
                    <a:p>
                      <a:pPr indent="0" lvl="0" marL="0" rtl="0" algn="l">
                        <a:spcBef>
                          <a:spcPts val="0"/>
                        </a:spcBef>
                        <a:spcAft>
                          <a:spcPts val="0"/>
                        </a:spcAft>
                        <a:buNone/>
                      </a:pPr>
                      <a:r>
                        <a:rPr b="1" lang="en" sz="800">
                          <a:latin typeface="Poppins"/>
                          <a:ea typeface="Poppins"/>
                          <a:cs typeface="Poppins"/>
                          <a:sym typeface="Poppins"/>
                        </a:rPr>
                        <a:t> Expectations</a:t>
                      </a:r>
                      <a:endParaRPr b="1" sz="800">
                        <a:solidFill>
                          <a:srgbClr val="000000"/>
                        </a:solidFill>
                        <a:latin typeface="Poppins"/>
                        <a:ea typeface="Poppins"/>
                        <a:cs typeface="Poppins"/>
                        <a:sym typeface="Poppins"/>
                      </a:endParaRPr>
                    </a:p>
                  </a:txBody>
                  <a:tcPr marT="91425" marB="91425" marR="91425" marL="91425" anchor="ctr">
                    <a:lnL cap="flat" cmpd="sng" w="19050">
                      <a:solidFill>
                        <a:srgbClr val="000000">
                          <a:alpha val="0"/>
                        </a:srgbClr>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F4F4EE"/>
                    </a:solidFill>
                  </a:tcPr>
                </a:tc>
                <a:tc>
                  <a:txBody>
                    <a:bodyPr/>
                    <a:lstStyle/>
                    <a:p>
                      <a:pPr indent="0" lvl="0" marL="0" rtl="0" algn="l">
                        <a:spcBef>
                          <a:spcPts val="0"/>
                        </a:spcBef>
                        <a:spcAft>
                          <a:spcPts val="0"/>
                        </a:spcAft>
                        <a:buClr>
                          <a:srgbClr val="000000"/>
                        </a:buClr>
                        <a:buSzPts val="1100"/>
                        <a:buFont typeface="Arial"/>
                        <a:buNone/>
                      </a:pPr>
                      <a:r>
                        <a:rPr b="1" lang="en" sz="800">
                          <a:solidFill>
                            <a:srgbClr val="000000"/>
                          </a:solidFill>
                          <a:latin typeface="Poppins"/>
                          <a:ea typeface="Poppins"/>
                          <a:cs typeface="Poppins"/>
                          <a:sym typeface="Poppins"/>
                        </a:rPr>
                        <a:t>Science &amp; Eng</a:t>
                      </a:r>
                      <a:r>
                        <a:rPr b="1" lang="en" sz="800">
                          <a:latin typeface="Poppins"/>
                          <a:ea typeface="Poppins"/>
                          <a:cs typeface="Poppins"/>
                          <a:sym typeface="Poppins"/>
                        </a:rPr>
                        <a:t>ineering </a:t>
                      </a:r>
                      <a:r>
                        <a:rPr b="1" lang="en" sz="800">
                          <a:solidFill>
                            <a:srgbClr val="000000"/>
                          </a:solidFill>
                          <a:latin typeface="Poppins"/>
                          <a:ea typeface="Poppins"/>
                          <a:cs typeface="Poppins"/>
                          <a:sym typeface="Poppins"/>
                        </a:rPr>
                        <a:t>Practices </a:t>
                      </a:r>
                      <a:endParaRPr b="1" sz="800">
                        <a:solidFill>
                          <a:srgbClr val="000000"/>
                        </a:solidFill>
                        <a:latin typeface="Poppins"/>
                        <a:ea typeface="Poppins"/>
                        <a:cs typeface="Poppins"/>
                        <a:sym typeface="Poppins"/>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F4F4EE"/>
                    </a:solidFill>
                  </a:tcPr>
                </a:tc>
                <a:tc>
                  <a:txBody>
                    <a:bodyPr/>
                    <a:lstStyle/>
                    <a:p>
                      <a:pPr indent="0" lvl="0" marL="0" rtl="0" algn="l">
                        <a:spcBef>
                          <a:spcPts val="0"/>
                        </a:spcBef>
                        <a:spcAft>
                          <a:spcPts val="0"/>
                        </a:spcAft>
                        <a:buNone/>
                      </a:pPr>
                      <a:r>
                        <a:rPr b="1" lang="en" sz="800">
                          <a:solidFill>
                            <a:srgbClr val="000000"/>
                          </a:solidFill>
                          <a:latin typeface="Poppins"/>
                          <a:ea typeface="Poppins"/>
                          <a:cs typeface="Poppins"/>
                          <a:sym typeface="Poppins"/>
                        </a:rPr>
                        <a:t>Disciplinary </a:t>
                      </a:r>
                      <a:endParaRPr b="1" sz="800">
                        <a:solidFill>
                          <a:srgbClr val="000000"/>
                        </a:solidFill>
                        <a:latin typeface="Poppins"/>
                        <a:ea typeface="Poppins"/>
                        <a:cs typeface="Poppins"/>
                        <a:sym typeface="Poppins"/>
                      </a:endParaRPr>
                    </a:p>
                    <a:p>
                      <a:pPr indent="0" lvl="0" marL="0" rtl="0" algn="l">
                        <a:spcBef>
                          <a:spcPts val="0"/>
                        </a:spcBef>
                        <a:spcAft>
                          <a:spcPts val="0"/>
                        </a:spcAft>
                        <a:buNone/>
                      </a:pPr>
                      <a:r>
                        <a:rPr b="1" lang="en" sz="800">
                          <a:solidFill>
                            <a:srgbClr val="000000"/>
                          </a:solidFill>
                          <a:latin typeface="Poppins"/>
                          <a:ea typeface="Poppins"/>
                          <a:cs typeface="Poppins"/>
                          <a:sym typeface="Poppins"/>
                        </a:rPr>
                        <a:t>Core Ideas </a:t>
                      </a:r>
                      <a:endParaRPr b="1" sz="800">
                        <a:solidFill>
                          <a:srgbClr val="000000"/>
                        </a:solidFill>
                        <a:latin typeface="Poppins"/>
                        <a:ea typeface="Poppins"/>
                        <a:cs typeface="Poppins"/>
                        <a:sym typeface="Poppins"/>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F4F4EE"/>
                    </a:solidFill>
                  </a:tcPr>
                </a:tc>
                <a:tc>
                  <a:txBody>
                    <a:bodyPr/>
                    <a:lstStyle/>
                    <a:p>
                      <a:pPr indent="0" lvl="0" marL="0" rtl="0" algn="l">
                        <a:spcBef>
                          <a:spcPts val="0"/>
                        </a:spcBef>
                        <a:spcAft>
                          <a:spcPts val="0"/>
                        </a:spcAft>
                        <a:buNone/>
                      </a:pPr>
                      <a:r>
                        <a:rPr b="1" lang="en" sz="800">
                          <a:solidFill>
                            <a:srgbClr val="000000"/>
                          </a:solidFill>
                          <a:latin typeface="Poppins"/>
                          <a:ea typeface="Poppins"/>
                          <a:cs typeface="Poppins"/>
                          <a:sym typeface="Poppins"/>
                        </a:rPr>
                        <a:t>Crosscutting Concepts </a:t>
                      </a:r>
                      <a:endParaRPr b="1" sz="800">
                        <a:solidFill>
                          <a:srgbClr val="000000"/>
                        </a:solidFill>
                        <a:latin typeface="Poppins"/>
                        <a:ea typeface="Poppins"/>
                        <a:cs typeface="Poppins"/>
                        <a:sym typeface="Poppins"/>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F4F4EE"/>
                    </a:solidFill>
                  </a:tcPr>
                </a:tc>
              </a:tr>
              <a:tr h="903750">
                <a:tc>
                  <a:txBody>
                    <a:bodyPr/>
                    <a:lstStyle/>
                    <a:p>
                      <a:pPr indent="0" lvl="0" marL="0" rtl="0" algn="l">
                        <a:lnSpc>
                          <a:spcPct val="150000"/>
                        </a:lnSpc>
                        <a:spcBef>
                          <a:spcPts val="0"/>
                        </a:spcBef>
                        <a:spcAft>
                          <a:spcPts val="0"/>
                        </a:spcAft>
                        <a:buClr>
                          <a:srgbClr val="000000"/>
                        </a:buClr>
                        <a:buSzPts val="1100"/>
                        <a:buFont typeface="Arial"/>
                        <a:buNone/>
                      </a:pPr>
                      <a:r>
                        <a:rPr lang="en" sz="800">
                          <a:solidFill>
                            <a:srgbClr val="000000"/>
                          </a:solidFill>
                          <a:latin typeface="Poppins"/>
                          <a:ea typeface="Poppins"/>
                          <a:cs typeface="Poppins"/>
                          <a:sym typeface="Poppins"/>
                        </a:rPr>
                        <a:t>• </a:t>
                      </a:r>
                      <a:r>
                        <a:rPr lang="en" sz="800">
                          <a:latin typeface="Poppins"/>
                          <a:ea typeface="Poppins"/>
                          <a:cs typeface="Poppins"/>
                          <a:sym typeface="Poppins"/>
                        </a:rPr>
                        <a:t>4-ESS1-1. Identify evidence from patterns in rock formations and fossils in rock layers to support an explanation for changes in a landscape over time.</a:t>
                      </a:r>
                      <a:endParaRPr sz="800">
                        <a:latin typeface="Poppins"/>
                        <a:ea typeface="Poppins"/>
                        <a:cs typeface="Poppins"/>
                        <a:sym typeface="Poppins"/>
                      </a:endParaRPr>
                    </a:p>
                    <a:p>
                      <a:pPr indent="0" lvl="0" marL="0" rtl="0" algn="l">
                        <a:lnSpc>
                          <a:spcPct val="150000"/>
                        </a:lnSpc>
                        <a:spcBef>
                          <a:spcPts val="0"/>
                        </a:spcBef>
                        <a:spcAft>
                          <a:spcPts val="0"/>
                        </a:spcAft>
                        <a:buClr>
                          <a:srgbClr val="000000"/>
                        </a:buClr>
                        <a:buSzPts val="1100"/>
                        <a:buFont typeface="Arial"/>
                        <a:buNone/>
                      </a:pPr>
                      <a:r>
                        <a:rPr lang="en" sz="800">
                          <a:latin typeface="Poppins"/>
                          <a:ea typeface="Poppins"/>
                          <a:cs typeface="Poppins"/>
                          <a:sym typeface="Poppins"/>
                        </a:rPr>
                        <a:t>• 4-ESS2-1. Make observations and/or measurements to provide evidence of the effects of weathering or the rate of erosion by water, ice, wind, or vegetation</a:t>
                      </a:r>
                      <a:endParaRPr sz="800">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4-ESS2-2. Analyze and interpret data from maps to describe patterns of Earth’s features.</a:t>
                      </a:r>
                      <a:endParaRPr sz="8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4-ESS3-2. Generate and compare multiple solutions to reduce the impacts of natural Earth processes on humans. </a:t>
                      </a:r>
                      <a:endParaRPr sz="8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3-5-ETS1-2. Generate and compare multiple possible solutions to a problem based on how well each is likely to meet the criteria and constraints of the problem</a:t>
                      </a:r>
                      <a:endParaRPr sz="800">
                        <a:solidFill>
                          <a:schemeClr val="dk1"/>
                        </a:solidFill>
                        <a:latin typeface="Poppins"/>
                        <a:ea typeface="Poppins"/>
                        <a:cs typeface="Poppins"/>
                        <a:sym typeface="Poppins"/>
                      </a:endParaRPr>
                    </a:p>
                  </a:txBody>
                  <a:tcPr marT="91425" marB="91425" marR="0" marL="91425">
                    <a:lnL cap="flat" cmpd="sng" w="19050">
                      <a:solidFill>
                        <a:srgbClr val="000000">
                          <a:alpha val="0"/>
                        </a:srgbClr>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c>
                  <a:txBody>
                    <a:bodyPr/>
                    <a:lstStyle/>
                    <a:p>
                      <a:pPr indent="0" lvl="0" marL="0" rtl="0" algn="l">
                        <a:lnSpc>
                          <a:spcPct val="150000"/>
                        </a:lnSpc>
                        <a:spcBef>
                          <a:spcPts val="0"/>
                        </a:spcBef>
                        <a:spcAft>
                          <a:spcPts val="0"/>
                        </a:spcAft>
                        <a:buClr>
                          <a:srgbClr val="000000"/>
                        </a:buClr>
                        <a:buSzPts val="1100"/>
                        <a:buFont typeface="Arial"/>
                        <a:buNone/>
                      </a:pPr>
                      <a:r>
                        <a:rPr lang="en" sz="800">
                          <a:solidFill>
                            <a:srgbClr val="000000"/>
                          </a:solidFill>
                          <a:latin typeface="Poppins"/>
                          <a:ea typeface="Poppins"/>
                          <a:cs typeface="Poppins"/>
                          <a:sym typeface="Poppins"/>
                        </a:rPr>
                        <a:t>• </a:t>
                      </a:r>
                      <a:r>
                        <a:rPr lang="en" sz="800">
                          <a:latin typeface="Poppins"/>
                          <a:ea typeface="Poppins"/>
                          <a:cs typeface="Poppins"/>
                          <a:sym typeface="Poppins"/>
                        </a:rPr>
                        <a:t>Analyzing and Interpreting Data </a:t>
                      </a:r>
                      <a:endParaRPr sz="800">
                        <a:latin typeface="Poppins"/>
                        <a:ea typeface="Poppins"/>
                        <a:cs typeface="Poppins"/>
                        <a:sym typeface="Poppins"/>
                      </a:endParaRPr>
                    </a:p>
                    <a:p>
                      <a:pPr indent="0" lvl="0" marL="0" rtl="0" algn="l">
                        <a:lnSpc>
                          <a:spcPct val="150000"/>
                        </a:lnSpc>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 </a:t>
                      </a:r>
                      <a:r>
                        <a:rPr lang="en" sz="800">
                          <a:latin typeface="Poppins"/>
                          <a:ea typeface="Poppins"/>
                          <a:cs typeface="Poppins"/>
                          <a:sym typeface="Poppins"/>
                        </a:rPr>
                        <a:t>Engaging in Argument from Evidence</a:t>
                      </a:r>
                      <a:endParaRPr sz="800">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a:t>
                      </a:r>
                      <a:r>
                        <a:rPr lang="en" sz="800">
                          <a:latin typeface="Poppins"/>
                          <a:ea typeface="Poppins"/>
                          <a:cs typeface="Poppins"/>
                          <a:sym typeface="Poppins"/>
                        </a:rPr>
                        <a:t>Constructing Explanations and Designing Solutions</a:t>
                      </a:r>
                      <a:endParaRPr sz="800">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a:t>
                      </a:r>
                      <a:r>
                        <a:rPr lang="en" sz="800">
                          <a:latin typeface="Poppins"/>
                          <a:ea typeface="Poppins"/>
                          <a:cs typeface="Poppins"/>
                          <a:sym typeface="Poppins"/>
                        </a:rPr>
                        <a:t>Planning and Carrying Out Investigations</a:t>
                      </a:r>
                      <a:endParaRPr sz="8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Constructing Explanations and Designing Solutions </a:t>
                      </a:r>
                      <a:endParaRPr sz="8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Developing and Using Models</a:t>
                      </a:r>
                      <a:endParaRPr sz="800">
                        <a:solidFill>
                          <a:schemeClr val="dk1"/>
                        </a:solidFill>
                        <a:latin typeface="Poppins"/>
                        <a:ea typeface="Poppins"/>
                        <a:cs typeface="Poppins"/>
                        <a:sym typeface="Poppins"/>
                      </a:endParaRPr>
                    </a:p>
                  </a:txBody>
                  <a:tcPr marT="91425" marB="91425" marR="0"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n" sz="800">
                          <a:solidFill>
                            <a:schemeClr val="dk1"/>
                          </a:solidFill>
                          <a:latin typeface="Poppins"/>
                          <a:ea typeface="Poppins"/>
                          <a:cs typeface="Poppins"/>
                          <a:sym typeface="Poppins"/>
                        </a:rPr>
                        <a:t>• </a:t>
                      </a:r>
                      <a:r>
                        <a:rPr lang="en" sz="800">
                          <a:latin typeface="Poppins"/>
                          <a:ea typeface="Poppins"/>
                          <a:cs typeface="Poppins"/>
                          <a:sym typeface="Poppins"/>
                        </a:rPr>
                        <a:t>ETS1.B: Designing Solutions to Engineering Problems </a:t>
                      </a:r>
                      <a:endParaRPr sz="800">
                        <a:latin typeface="Poppins"/>
                        <a:ea typeface="Poppins"/>
                        <a:cs typeface="Poppins"/>
                        <a:sym typeface="Poppins"/>
                      </a:endParaRPr>
                    </a:p>
                    <a:p>
                      <a:pPr indent="0" lvl="0" marL="0" rtl="0" algn="l">
                        <a:lnSpc>
                          <a:spcPct val="150000"/>
                        </a:lnSpc>
                        <a:spcBef>
                          <a:spcPts val="0"/>
                        </a:spcBef>
                        <a:spcAft>
                          <a:spcPts val="0"/>
                        </a:spcAft>
                        <a:buNone/>
                      </a:pPr>
                      <a:r>
                        <a:rPr lang="en" sz="800">
                          <a:solidFill>
                            <a:schemeClr val="dk1"/>
                          </a:solidFill>
                          <a:latin typeface="Poppins"/>
                          <a:ea typeface="Poppins"/>
                          <a:cs typeface="Poppins"/>
                          <a:sym typeface="Poppins"/>
                        </a:rPr>
                        <a:t>• </a:t>
                      </a:r>
                      <a:r>
                        <a:rPr lang="en" sz="800">
                          <a:latin typeface="Poppins"/>
                          <a:ea typeface="Poppins"/>
                          <a:cs typeface="Poppins"/>
                          <a:sym typeface="Poppins"/>
                        </a:rPr>
                        <a:t>ESS1.C: The History of Planet Earth </a:t>
                      </a:r>
                      <a:endParaRPr sz="800">
                        <a:latin typeface="Poppins"/>
                        <a:ea typeface="Poppins"/>
                        <a:cs typeface="Poppins"/>
                        <a:sym typeface="Poppins"/>
                      </a:endParaRPr>
                    </a:p>
                    <a:p>
                      <a:pPr indent="0" lvl="0" marL="0" rtl="0" algn="l">
                        <a:lnSpc>
                          <a:spcPct val="150000"/>
                        </a:lnSpc>
                        <a:spcBef>
                          <a:spcPts val="0"/>
                        </a:spcBef>
                        <a:spcAft>
                          <a:spcPts val="0"/>
                        </a:spcAft>
                        <a:buNone/>
                      </a:pPr>
                      <a:r>
                        <a:rPr lang="en" sz="800">
                          <a:solidFill>
                            <a:srgbClr val="000000"/>
                          </a:solidFill>
                          <a:latin typeface="Poppins"/>
                          <a:ea typeface="Poppins"/>
                          <a:cs typeface="Poppins"/>
                          <a:sym typeface="Poppins"/>
                        </a:rPr>
                        <a:t>• </a:t>
                      </a:r>
                      <a:r>
                        <a:rPr lang="en" sz="800">
                          <a:latin typeface="Poppins"/>
                          <a:ea typeface="Poppins"/>
                          <a:cs typeface="Poppins"/>
                          <a:sym typeface="Poppins"/>
                        </a:rPr>
                        <a:t>ESS2.A: Earth Materials and Systems </a:t>
                      </a:r>
                      <a:endParaRPr sz="800">
                        <a:latin typeface="Poppins"/>
                        <a:ea typeface="Poppins"/>
                        <a:cs typeface="Poppins"/>
                        <a:sym typeface="Poppins"/>
                      </a:endParaRPr>
                    </a:p>
                    <a:p>
                      <a:pPr indent="0" lvl="0" marL="0" rtl="0" algn="l">
                        <a:lnSpc>
                          <a:spcPct val="150000"/>
                        </a:lnSpc>
                        <a:spcBef>
                          <a:spcPts val="0"/>
                        </a:spcBef>
                        <a:spcAft>
                          <a:spcPts val="0"/>
                        </a:spcAft>
                        <a:buNone/>
                      </a:pPr>
                      <a:r>
                        <a:rPr lang="en" sz="800">
                          <a:solidFill>
                            <a:schemeClr val="dk1"/>
                          </a:solidFill>
                          <a:latin typeface="Poppins"/>
                          <a:ea typeface="Poppins"/>
                          <a:cs typeface="Poppins"/>
                          <a:sym typeface="Poppins"/>
                        </a:rPr>
                        <a:t>• ESS2.B: Plate Tectonics and Large-Scale System Interactions</a:t>
                      </a:r>
                      <a:endParaRPr sz="8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800">
                          <a:solidFill>
                            <a:schemeClr val="dk1"/>
                          </a:solidFill>
                          <a:latin typeface="Poppins"/>
                          <a:ea typeface="Poppins"/>
                          <a:cs typeface="Poppins"/>
                          <a:sym typeface="Poppins"/>
                        </a:rPr>
                        <a:t>• ESS2.E: Biogeology</a:t>
                      </a:r>
                      <a:endParaRPr sz="8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800">
                          <a:solidFill>
                            <a:schemeClr val="dk1"/>
                          </a:solidFill>
                          <a:latin typeface="Poppins"/>
                          <a:ea typeface="Poppins"/>
                          <a:cs typeface="Poppins"/>
                          <a:sym typeface="Poppins"/>
                        </a:rPr>
                        <a:t>• Ess3.B: Natural Hazards</a:t>
                      </a:r>
                      <a:endParaRPr sz="8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•ETS1.B: Designing Solutions to Engineering Problems</a:t>
                      </a:r>
                      <a:endParaRPr sz="800">
                        <a:solidFill>
                          <a:schemeClr val="dk1"/>
                        </a:solidFill>
                        <a:latin typeface="Poppins"/>
                        <a:ea typeface="Poppins"/>
                        <a:cs typeface="Poppins"/>
                        <a:sym typeface="Poppins"/>
                      </a:endParaRPr>
                    </a:p>
                  </a:txBody>
                  <a:tcPr marT="91425" marB="91425" marR="0"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c>
                  <a:txBody>
                    <a:bodyPr/>
                    <a:lstStyle/>
                    <a:p>
                      <a:pPr indent="0" lvl="0" marL="0" rtl="0" algn="l">
                        <a:lnSpc>
                          <a:spcPct val="150000"/>
                        </a:lnSpc>
                        <a:spcBef>
                          <a:spcPts val="0"/>
                        </a:spcBef>
                        <a:spcAft>
                          <a:spcPts val="0"/>
                        </a:spcAft>
                        <a:buClr>
                          <a:srgbClr val="000000"/>
                        </a:buClr>
                        <a:buSzPts val="1100"/>
                        <a:buFont typeface="Arial"/>
                        <a:buNone/>
                      </a:pPr>
                      <a:r>
                        <a:rPr lang="en" sz="800">
                          <a:solidFill>
                            <a:srgbClr val="000000"/>
                          </a:solidFill>
                          <a:latin typeface="Poppins"/>
                          <a:ea typeface="Poppins"/>
                          <a:cs typeface="Poppins"/>
                          <a:sym typeface="Poppins"/>
                        </a:rPr>
                        <a:t>• </a:t>
                      </a:r>
                      <a:r>
                        <a:rPr lang="en" sz="800">
                          <a:latin typeface="Poppins"/>
                          <a:ea typeface="Poppins"/>
                          <a:cs typeface="Poppins"/>
                          <a:sym typeface="Poppins"/>
                        </a:rPr>
                        <a:t>Patterns</a:t>
                      </a:r>
                      <a:endParaRPr sz="800">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Cause and Effect</a:t>
                      </a:r>
                      <a:endParaRPr sz="800">
                        <a:latin typeface="Poppins"/>
                        <a:ea typeface="Poppins"/>
                        <a:cs typeface="Poppins"/>
                        <a:sym typeface="Poppins"/>
                      </a:endParaRPr>
                    </a:p>
                  </a:txBody>
                  <a:tcPr marT="91425" marB="91425" marR="91425" marL="91425">
                    <a:lnL cap="flat" cmpd="sng" w="19050">
                      <a:solidFill>
                        <a:srgbClr val="FFFFFF"/>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bl>
          </a:graphicData>
        </a:graphic>
      </p:graphicFrame>
      <p:pic>
        <p:nvPicPr>
          <p:cNvPr id="70" name="Google Shape;70;p14"/>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sp>
        <p:nvSpPr>
          <p:cNvPr id="71" name="Google Shape;71;p14"/>
          <p:cNvSpPr txBox="1"/>
          <p:nvPr/>
        </p:nvSpPr>
        <p:spPr>
          <a:xfrm>
            <a:off x="457200" y="8853403"/>
            <a:ext cx="6858000" cy="7698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i="1" lang="en" sz="1200">
                <a:latin typeface="Poppins"/>
                <a:ea typeface="Poppins"/>
                <a:cs typeface="Poppins"/>
                <a:sym typeface="Poppins"/>
              </a:rPr>
              <a:t>Earth’s Features &amp; Processes Lesson Flow on Next Page</a:t>
            </a:r>
            <a:endParaRPr b="1" i="1" sz="1200">
              <a:solidFill>
                <a:srgbClr val="000000"/>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77" name="Google Shape;77;p15"/>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78" name="Google Shape;78;p15"/>
          <p:cNvPicPr preferRelativeResize="0"/>
          <p:nvPr/>
        </p:nvPicPr>
        <p:blipFill rotWithShape="1">
          <a:blip r:embed="rId3">
            <a:alphaModFix/>
          </a:blip>
          <a:srcRect b="1276" l="0" r="0" t="1276"/>
          <a:stretch/>
        </p:blipFill>
        <p:spPr>
          <a:xfrm>
            <a:off x="6055623" y="354825"/>
            <a:ext cx="1232057" cy="161925"/>
          </a:xfrm>
          <a:prstGeom prst="rect">
            <a:avLst/>
          </a:prstGeom>
          <a:noFill/>
          <a:ln>
            <a:noFill/>
          </a:ln>
        </p:spPr>
      </p:pic>
      <p:pic>
        <p:nvPicPr>
          <p:cNvPr id="79" name="Google Shape;79;p15"/>
          <p:cNvPicPr preferRelativeResize="0"/>
          <p:nvPr/>
        </p:nvPicPr>
        <p:blipFill rotWithShape="1">
          <a:blip r:embed="rId4">
            <a:alphaModFix/>
          </a:blip>
          <a:srcRect b="39" l="0" r="0" t="39"/>
          <a:stretch/>
        </p:blipFill>
        <p:spPr>
          <a:xfrm>
            <a:off x="457200" y="1725500"/>
            <a:ext cx="6857998" cy="4081750"/>
          </a:xfrm>
          <a:prstGeom prst="rect">
            <a:avLst/>
          </a:prstGeom>
          <a:noFill/>
          <a:ln>
            <a:noFill/>
          </a:ln>
        </p:spPr>
      </p:pic>
      <p:sp>
        <p:nvSpPr>
          <p:cNvPr id="80" name="Google Shape;80;p15"/>
          <p:cNvSpPr txBox="1"/>
          <p:nvPr/>
        </p:nvSpPr>
        <p:spPr>
          <a:xfrm>
            <a:off x="528625" y="1800275"/>
            <a:ext cx="932700" cy="375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000">
                <a:solidFill>
                  <a:schemeClr val="lt1"/>
                </a:solidFill>
                <a:latin typeface="Poppins"/>
                <a:ea typeface="Poppins"/>
                <a:cs typeface="Poppins"/>
                <a:sym typeface="Poppins"/>
              </a:rPr>
              <a:t>Anchor Phenomenon</a:t>
            </a:r>
            <a:endParaRPr b="1" sz="1000">
              <a:solidFill>
                <a:schemeClr val="lt1"/>
              </a:solidFill>
              <a:latin typeface="Poppins"/>
              <a:ea typeface="Poppins"/>
              <a:cs typeface="Poppins"/>
              <a:sym typeface="Poppins"/>
            </a:endParaRPr>
          </a:p>
        </p:txBody>
      </p:sp>
      <p:sp>
        <p:nvSpPr>
          <p:cNvPr id="81" name="Google Shape;81;p15"/>
          <p:cNvSpPr txBox="1"/>
          <p:nvPr/>
        </p:nvSpPr>
        <p:spPr>
          <a:xfrm>
            <a:off x="528625" y="4042300"/>
            <a:ext cx="932700" cy="375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000">
                <a:solidFill>
                  <a:schemeClr val="lt1"/>
                </a:solidFill>
                <a:latin typeface="Poppins"/>
                <a:ea typeface="Poppins"/>
                <a:cs typeface="Poppins"/>
                <a:sym typeface="Poppins"/>
              </a:rPr>
              <a:t>Lesson 4</a:t>
            </a:r>
            <a:endParaRPr b="1" sz="1000">
              <a:solidFill>
                <a:schemeClr val="lt1"/>
              </a:solidFill>
              <a:latin typeface="Poppins"/>
              <a:ea typeface="Poppins"/>
              <a:cs typeface="Poppins"/>
              <a:sym typeface="Poppins"/>
            </a:endParaRPr>
          </a:p>
        </p:txBody>
      </p:sp>
      <p:sp>
        <p:nvSpPr>
          <p:cNvPr id="82" name="Google Shape;82;p15"/>
          <p:cNvSpPr txBox="1"/>
          <p:nvPr/>
        </p:nvSpPr>
        <p:spPr>
          <a:xfrm>
            <a:off x="2335075" y="1800275"/>
            <a:ext cx="661200" cy="223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000">
                <a:solidFill>
                  <a:schemeClr val="lt1"/>
                </a:solidFill>
                <a:latin typeface="Poppins"/>
                <a:ea typeface="Poppins"/>
                <a:cs typeface="Poppins"/>
                <a:sym typeface="Poppins"/>
              </a:rPr>
              <a:t>Lesson 1</a:t>
            </a:r>
            <a:endParaRPr b="1" sz="1000">
              <a:solidFill>
                <a:schemeClr val="lt1"/>
              </a:solidFill>
              <a:latin typeface="Poppins"/>
              <a:ea typeface="Poppins"/>
              <a:cs typeface="Poppins"/>
              <a:sym typeface="Poppins"/>
            </a:endParaRPr>
          </a:p>
        </p:txBody>
      </p:sp>
      <p:sp>
        <p:nvSpPr>
          <p:cNvPr id="83" name="Google Shape;83;p15"/>
          <p:cNvSpPr txBox="1"/>
          <p:nvPr/>
        </p:nvSpPr>
        <p:spPr>
          <a:xfrm>
            <a:off x="4136575" y="1800275"/>
            <a:ext cx="661200" cy="223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000">
                <a:solidFill>
                  <a:schemeClr val="lt1"/>
                </a:solidFill>
                <a:latin typeface="Poppins"/>
                <a:ea typeface="Poppins"/>
                <a:cs typeface="Poppins"/>
                <a:sym typeface="Poppins"/>
              </a:rPr>
              <a:t>Lesson 2</a:t>
            </a:r>
            <a:endParaRPr b="1" sz="1000">
              <a:solidFill>
                <a:schemeClr val="lt1"/>
              </a:solidFill>
              <a:latin typeface="Poppins"/>
              <a:ea typeface="Poppins"/>
              <a:cs typeface="Poppins"/>
              <a:sym typeface="Poppins"/>
            </a:endParaRPr>
          </a:p>
        </p:txBody>
      </p:sp>
      <p:sp>
        <p:nvSpPr>
          <p:cNvPr id="84" name="Google Shape;84;p15"/>
          <p:cNvSpPr txBox="1"/>
          <p:nvPr/>
        </p:nvSpPr>
        <p:spPr>
          <a:xfrm>
            <a:off x="5938075" y="1800275"/>
            <a:ext cx="661200" cy="223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000">
                <a:solidFill>
                  <a:schemeClr val="lt1"/>
                </a:solidFill>
                <a:latin typeface="Poppins"/>
                <a:ea typeface="Poppins"/>
                <a:cs typeface="Poppins"/>
                <a:sym typeface="Poppins"/>
              </a:rPr>
              <a:t>Lesson 3</a:t>
            </a:r>
            <a:endParaRPr b="1" sz="1000">
              <a:solidFill>
                <a:schemeClr val="lt1"/>
              </a:solidFill>
              <a:latin typeface="Poppins"/>
              <a:ea typeface="Poppins"/>
              <a:cs typeface="Poppins"/>
              <a:sym typeface="Poppins"/>
            </a:endParaRPr>
          </a:p>
        </p:txBody>
      </p:sp>
      <p:sp>
        <p:nvSpPr>
          <p:cNvPr id="85" name="Google Shape;85;p15"/>
          <p:cNvSpPr txBox="1"/>
          <p:nvPr/>
        </p:nvSpPr>
        <p:spPr>
          <a:xfrm>
            <a:off x="531150" y="2514600"/>
            <a:ext cx="1273200" cy="436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100"/>
              <a:buFont typeface="Arial"/>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Fossils and Constructing Explanations</a:t>
            </a:r>
            <a:endParaRPr b="1"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800">
                <a:solidFill>
                  <a:schemeClr val="dk1"/>
                </a:solidFill>
                <a:uFill>
                  <a:noFill/>
                </a:uFill>
                <a:latin typeface="Poppins"/>
                <a:ea typeface="Poppins"/>
                <a:cs typeface="Poppins"/>
                <a:sym typeface="Poppins"/>
                <a:hlinkClick r:id="rId6">
                  <a:extLst>
                    <a:ext uri="{A12FA001-AC4F-418D-AE19-62706E023703}">
                      <ahyp:hlinkClr val="tx"/>
                    </a:ext>
                  </a:extLst>
                </a:hlinkClick>
              </a:rPr>
              <a:t>Fossil Finds</a:t>
            </a:r>
            <a:endParaRPr sz="800">
              <a:solidFill>
                <a:schemeClr val="dk1"/>
              </a:solidFill>
              <a:latin typeface="Poppins"/>
              <a:ea typeface="Poppins"/>
              <a:cs typeface="Poppins"/>
              <a:sym typeface="Poppins"/>
            </a:endParaRPr>
          </a:p>
        </p:txBody>
      </p:sp>
      <p:sp>
        <p:nvSpPr>
          <p:cNvPr id="86" name="Google Shape;86;p15"/>
          <p:cNvSpPr txBox="1"/>
          <p:nvPr/>
        </p:nvSpPr>
        <p:spPr>
          <a:xfrm>
            <a:off x="2337600" y="2514600"/>
            <a:ext cx="1327800" cy="436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 sz="800">
                <a:solidFill>
                  <a:schemeClr val="dk1"/>
                </a:solidFill>
                <a:uFill>
                  <a:noFill/>
                </a:uFill>
                <a:latin typeface="Poppins"/>
                <a:ea typeface="Poppins"/>
                <a:cs typeface="Poppins"/>
                <a:sym typeface="Poppins"/>
                <a:hlinkClick r:id="rId7">
                  <a:extLst>
                    <a:ext uri="{A12FA001-AC4F-418D-AE19-62706E023703}">
                      <ahyp:hlinkClr val="tx"/>
                    </a:ext>
                  </a:extLst>
                </a:hlinkClick>
              </a:rPr>
              <a:t>Volcanoes &amp; Patterns of Earth’s Features</a:t>
            </a:r>
            <a:endParaRPr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800">
                <a:solidFill>
                  <a:schemeClr val="dk1"/>
                </a:solidFill>
                <a:uFill>
                  <a:noFill/>
                </a:uFill>
                <a:latin typeface="Poppins"/>
                <a:ea typeface="Poppins"/>
                <a:cs typeface="Poppins"/>
                <a:sym typeface="Poppins"/>
                <a:hlinkClick r:id="rId8">
                  <a:extLst>
                    <a:ext uri="{A12FA001-AC4F-418D-AE19-62706E023703}">
                      <ahyp:hlinkClr val="tx"/>
                    </a:ext>
                  </a:extLst>
                </a:hlinkClick>
              </a:rPr>
              <a:t>Could a volcano pop up where you live?</a:t>
            </a:r>
            <a:endParaRPr sz="800">
              <a:solidFill>
                <a:schemeClr val="dk1"/>
              </a:solidFill>
              <a:latin typeface="Poppins"/>
              <a:ea typeface="Poppins"/>
              <a:cs typeface="Poppins"/>
              <a:sym typeface="Poppins"/>
            </a:endParaRPr>
          </a:p>
        </p:txBody>
      </p:sp>
      <p:sp>
        <p:nvSpPr>
          <p:cNvPr id="87" name="Google Shape;87;p15"/>
          <p:cNvSpPr txBox="1"/>
          <p:nvPr/>
        </p:nvSpPr>
        <p:spPr>
          <a:xfrm>
            <a:off x="4139100" y="2514600"/>
            <a:ext cx="1273200" cy="436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 sz="800">
                <a:solidFill>
                  <a:schemeClr val="dk1"/>
                </a:solidFill>
                <a:uFill>
                  <a:noFill/>
                </a:uFill>
                <a:latin typeface="Poppins"/>
                <a:ea typeface="Poppins"/>
                <a:cs typeface="Poppins"/>
                <a:sym typeface="Poppins"/>
                <a:hlinkClick r:id="rId9">
                  <a:extLst>
                    <a:ext uri="{A12FA001-AC4F-418D-AE19-62706E023703}">
                      <ahyp:hlinkClr val="tx"/>
                    </a:ext>
                  </a:extLst>
                </a:hlinkClick>
              </a:rPr>
              <a:t>Volcanoes &amp; Rock Cycle</a:t>
            </a:r>
            <a:endParaRPr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800">
                <a:solidFill>
                  <a:schemeClr val="dk1"/>
                </a:solidFill>
                <a:uFill>
                  <a:noFill/>
                </a:uFill>
                <a:latin typeface="Poppins"/>
                <a:ea typeface="Poppins"/>
                <a:cs typeface="Poppins"/>
                <a:sym typeface="Poppins"/>
                <a:hlinkClick r:id="rId10">
                  <a:extLst>
                    <a:ext uri="{A12FA001-AC4F-418D-AE19-62706E023703}">
                      <ahyp:hlinkClr val="tx"/>
                    </a:ext>
                  </a:extLst>
                </a:hlinkClick>
              </a:rPr>
              <a:t>Why do some volcanoes explode?</a:t>
            </a:r>
            <a:endParaRPr sz="800">
              <a:solidFill>
                <a:schemeClr val="dk1"/>
              </a:solidFill>
              <a:latin typeface="Poppins"/>
              <a:ea typeface="Poppins"/>
              <a:cs typeface="Poppins"/>
              <a:sym typeface="Poppins"/>
            </a:endParaRPr>
          </a:p>
        </p:txBody>
      </p:sp>
      <p:sp>
        <p:nvSpPr>
          <p:cNvPr id="88" name="Google Shape;88;p15"/>
          <p:cNvSpPr txBox="1"/>
          <p:nvPr/>
        </p:nvSpPr>
        <p:spPr>
          <a:xfrm>
            <a:off x="5930250" y="2514600"/>
            <a:ext cx="1273200" cy="436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dk1"/>
                </a:solidFill>
                <a:uFill>
                  <a:noFill/>
                </a:uFill>
                <a:latin typeface="Poppins"/>
                <a:ea typeface="Poppins"/>
                <a:cs typeface="Poppins"/>
                <a:sym typeface="Poppins"/>
                <a:hlinkClick r:id="rId11">
                  <a:extLst>
                    <a:ext uri="{A12FA001-AC4F-418D-AE19-62706E023703}">
                      <ahyp:hlinkClr val="tx"/>
                    </a:ext>
                  </a:extLst>
                </a:hlinkClick>
              </a:rPr>
              <a:t>Weathering &amp; Erosion</a:t>
            </a:r>
            <a:endParaRPr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2">
                  <a:extLst>
                    <a:ext uri="{A12FA001-AC4F-418D-AE19-62706E023703}">
                      <ahyp:hlinkClr val="tx"/>
                    </a:ext>
                  </a:extLst>
                </a:hlinkClick>
              </a:rPr>
              <a:t>Will a mountain last forever?</a:t>
            </a:r>
            <a:endParaRPr sz="800">
              <a:solidFill>
                <a:schemeClr val="dk1"/>
              </a:solidFill>
              <a:latin typeface="Poppins"/>
              <a:ea typeface="Poppins"/>
              <a:cs typeface="Poppins"/>
              <a:sym typeface="Poppins"/>
            </a:endParaRPr>
          </a:p>
        </p:txBody>
      </p:sp>
      <p:sp>
        <p:nvSpPr>
          <p:cNvPr id="89" name="Google Shape;89;p15"/>
          <p:cNvSpPr txBox="1"/>
          <p:nvPr/>
        </p:nvSpPr>
        <p:spPr>
          <a:xfrm>
            <a:off x="531150" y="4768275"/>
            <a:ext cx="1327800" cy="436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dk1"/>
                </a:solidFill>
                <a:uFill>
                  <a:noFill/>
                </a:uFill>
                <a:latin typeface="Poppins"/>
                <a:ea typeface="Poppins"/>
                <a:cs typeface="Poppins"/>
                <a:sym typeface="Poppins"/>
                <a:hlinkClick r:id="rId13">
                  <a:extLst>
                    <a:ext uri="{A12FA001-AC4F-418D-AE19-62706E023703}">
                      <ahyp:hlinkClr val="tx"/>
                    </a:ext>
                  </a:extLst>
                </a:hlinkClick>
              </a:rPr>
              <a:t>Sedimentary Rock &amp; Fossils</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4">
                  <a:extLst>
                    <a:ext uri="{A12FA001-AC4F-418D-AE19-62706E023703}">
                      <ahyp:hlinkClr val="tx"/>
                    </a:ext>
                  </a:extLst>
                </a:hlinkClick>
              </a:rPr>
              <a:t>What did your town look like 100 million years ago?</a:t>
            </a:r>
            <a:endParaRPr sz="800">
              <a:solidFill>
                <a:schemeClr val="dk1"/>
              </a:solidFill>
              <a:latin typeface="Poppins"/>
              <a:ea typeface="Poppins"/>
              <a:cs typeface="Poppins"/>
              <a:sym typeface="Poppins"/>
            </a:endParaRPr>
          </a:p>
        </p:txBody>
      </p:sp>
      <p:sp>
        <p:nvSpPr>
          <p:cNvPr id="90" name="Google Shape;90;p15"/>
          <p:cNvSpPr txBox="1"/>
          <p:nvPr/>
        </p:nvSpPr>
        <p:spPr>
          <a:xfrm>
            <a:off x="2326500" y="3338875"/>
            <a:ext cx="1295400" cy="2235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800">
                <a:solidFill>
                  <a:srgbClr val="000000"/>
                </a:solidFill>
                <a:latin typeface="Poppins"/>
                <a:ea typeface="Poppins"/>
                <a:cs typeface="Poppins"/>
                <a:sym typeface="Poppins"/>
              </a:rPr>
              <a:t>Anchor Connection</a:t>
            </a:r>
            <a:endParaRPr b="1" sz="800">
              <a:solidFill>
                <a:srgbClr val="000000"/>
              </a:solidFill>
              <a:latin typeface="Poppins"/>
              <a:ea typeface="Poppins"/>
              <a:cs typeface="Poppins"/>
              <a:sym typeface="Poppins"/>
            </a:endParaRPr>
          </a:p>
        </p:txBody>
      </p:sp>
      <p:sp>
        <p:nvSpPr>
          <p:cNvPr id="91" name="Google Shape;91;p15"/>
          <p:cNvSpPr txBox="1"/>
          <p:nvPr/>
        </p:nvSpPr>
        <p:spPr>
          <a:xfrm>
            <a:off x="4119425" y="3338875"/>
            <a:ext cx="1295400" cy="2235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800">
                <a:solidFill>
                  <a:srgbClr val="000000"/>
                </a:solidFill>
                <a:latin typeface="Poppins"/>
                <a:ea typeface="Poppins"/>
                <a:cs typeface="Poppins"/>
                <a:sym typeface="Poppins"/>
              </a:rPr>
              <a:t>Anchor Connection</a:t>
            </a:r>
            <a:endParaRPr b="1" sz="800">
              <a:solidFill>
                <a:srgbClr val="000000"/>
              </a:solidFill>
              <a:latin typeface="Poppins"/>
              <a:ea typeface="Poppins"/>
              <a:cs typeface="Poppins"/>
              <a:sym typeface="Poppins"/>
            </a:endParaRPr>
          </a:p>
        </p:txBody>
      </p:sp>
      <p:sp>
        <p:nvSpPr>
          <p:cNvPr id="92" name="Google Shape;92;p15"/>
          <p:cNvSpPr txBox="1"/>
          <p:nvPr/>
        </p:nvSpPr>
        <p:spPr>
          <a:xfrm>
            <a:off x="5929500" y="3338875"/>
            <a:ext cx="1295400" cy="2235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800">
                <a:solidFill>
                  <a:srgbClr val="000000"/>
                </a:solidFill>
                <a:latin typeface="Poppins"/>
                <a:ea typeface="Poppins"/>
                <a:cs typeface="Poppins"/>
                <a:sym typeface="Poppins"/>
              </a:rPr>
              <a:t>Anchor Connection</a:t>
            </a:r>
            <a:endParaRPr b="1" sz="800">
              <a:solidFill>
                <a:srgbClr val="000000"/>
              </a:solidFill>
              <a:latin typeface="Poppins"/>
              <a:ea typeface="Poppins"/>
              <a:cs typeface="Poppins"/>
              <a:sym typeface="Poppins"/>
            </a:endParaRPr>
          </a:p>
        </p:txBody>
      </p:sp>
      <p:sp>
        <p:nvSpPr>
          <p:cNvPr id="93" name="Google Shape;93;p15"/>
          <p:cNvSpPr txBox="1"/>
          <p:nvPr/>
        </p:nvSpPr>
        <p:spPr>
          <a:xfrm>
            <a:off x="2337600" y="4042300"/>
            <a:ext cx="918300" cy="375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000">
                <a:solidFill>
                  <a:schemeClr val="lt1"/>
                </a:solidFill>
                <a:latin typeface="Poppins"/>
                <a:ea typeface="Poppins"/>
                <a:cs typeface="Poppins"/>
                <a:sym typeface="Poppins"/>
              </a:rPr>
              <a:t>Lesson 5</a:t>
            </a:r>
            <a:endParaRPr b="1" sz="1000">
              <a:solidFill>
                <a:schemeClr val="lt1"/>
              </a:solidFill>
              <a:latin typeface="Poppins"/>
              <a:ea typeface="Poppins"/>
              <a:cs typeface="Poppins"/>
              <a:sym typeface="Poppins"/>
            </a:endParaRPr>
          </a:p>
        </p:txBody>
      </p:sp>
      <p:sp>
        <p:nvSpPr>
          <p:cNvPr id="94" name="Google Shape;94;p15"/>
          <p:cNvSpPr txBox="1"/>
          <p:nvPr/>
        </p:nvSpPr>
        <p:spPr>
          <a:xfrm>
            <a:off x="520050" y="5583750"/>
            <a:ext cx="1295400" cy="2235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800">
                <a:solidFill>
                  <a:srgbClr val="000000"/>
                </a:solidFill>
                <a:latin typeface="Poppins"/>
                <a:ea typeface="Poppins"/>
                <a:cs typeface="Poppins"/>
                <a:sym typeface="Poppins"/>
              </a:rPr>
              <a:t>Anchor Connection</a:t>
            </a:r>
            <a:endParaRPr b="1" sz="800">
              <a:solidFill>
                <a:srgbClr val="000000"/>
              </a:solidFill>
              <a:latin typeface="Poppins"/>
              <a:ea typeface="Poppins"/>
              <a:cs typeface="Poppins"/>
              <a:sym typeface="Poppins"/>
            </a:endParaRPr>
          </a:p>
        </p:txBody>
      </p:sp>
      <p:sp>
        <p:nvSpPr>
          <p:cNvPr id="95" name="Google Shape;95;p15"/>
          <p:cNvSpPr txBox="1"/>
          <p:nvPr/>
        </p:nvSpPr>
        <p:spPr>
          <a:xfrm>
            <a:off x="2322576" y="4768275"/>
            <a:ext cx="1413300" cy="436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dk1"/>
                </a:solidFill>
                <a:uFill>
                  <a:noFill/>
                </a:uFill>
                <a:latin typeface="Poppins"/>
                <a:ea typeface="Poppins"/>
                <a:cs typeface="Poppins"/>
                <a:sym typeface="Poppins"/>
                <a:hlinkClick r:id="rId15">
                  <a:extLst>
                    <a:ext uri="{A12FA001-AC4F-418D-AE19-62706E023703}">
                      <ahyp:hlinkClr val="tx"/>
                    </a:ext>
                  </a:extLst>
                </a:hlinkClick>
              </a:rPr>
              <a:t>Erosion, Natural Hazards, &amp; Engineering</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6">
                  <a:extLst>
                    <a:ext uri="{A12FA001-AC4F-418D-AE19-62706E023703}">
                      <ahyp:hlinkClr val="tx"/>
                    </a:ext>
                  </a:extLst>
                </a:hlinkClick>
              </a:rPr>
              <a:t>How could you survive a landslide?</a:t>
            </a:r>
            <a:endParaRPr sz="800">
              <a:solidFill>
                <a:schemeClr val="dk1"/>
              </a:solidFill>
              <a:latin typeface="Poppins"/>
              <a:ea typeface="Poppins"/>
              <a:cs typeface="Poppins"/>
              <a:sym typeface="Poppins"/>
            </a:endParaRPr>
          </a:p>
        </p:txBody>
      </p:sp>
      <p:sp>
        <p:nvSpPr>
          <p:cNvPr id="96" name="Google Shape;96;p15"/>
          <p:cNvSpPr txBox="1"/>
          <p:nvPr/>
        </p:nvSpPr>
        <p:spPr>
          <a:xfrm>
            <a:off x="4166400" y="4042300"/>
            <a:ext cx="918300" cy="375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000">
                <a:solidFill>
                  <a:schemeClr val="lt1"/>
                </a:solidFill>
                <a:latin typeface="Poppins"/>
                <a:ea typeface="Poppins"/>
                <a:cs typeface="Poppins"/>
                <a:sym typeface="Poppins"/>
              </a:rPr>
              <a:t>Performance Task</a:t>
            </a:r>
            <a:endParaRPr b="1" sz="1000">
              <a:solidFill>
                <a:schemeClr val="lt1"/>
              </a:solidFill>
              <a:latin typeface="Poppins"/>
              <a:ea typeface="Poppins"/>
              <a:cs typeface="Poppins"/>
              <a:sym typeface="Poppins"/>
            </a:endParaRPr>
          </a:p>
        </p:txBody>
      </p:sp>
      <p:sp>
        <p:nvSpPr>
          <p:cNvPr id="97" name="Google Shape;97;p15"/>
          <p:cNvSpPr txBox="1"/>
          <p:nvPr/>
        </p:nvSpPr>
        <p:spPr>
          <a:xfrm>
            <a:off x="2326500" y="5583750"/>
            <a:ext cx="1295400" cy="2235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800">
                <a:solidFill>
                  <a:srgbClr val="000000"/>
                </a:solidFill>
                <a:latin typeface="Poppins"/>
                <a:ea typeface="Poppins"/>
                <a:cs typeface="Poppins"/>
                <a:sym typeface="Poppins"/>
              </a:rPr>
              <a:t>Anchor Connection</a:t>
            </a:r>
            <a:endParaRPr b="1" sz="800">
              <a:solidFill>
                <a:srgbClr val="000000"/>
              </a:solidFill>
              <a:latin typeface="Poppins"/>
              <a:ea typeface="Poppins"/>
              <a:cs typeface="Poppins"/>
              <a:sym typeface="Poppins"/>
            </a:endParaRPr>
          </a:p>
        </p:txBody>
      </p:sp>
      <p:sp>
        <p:nvSpPr>
          <p:cNvPr id="98" name="Google Shape;98;p15"/>
          <p:cNvSpPr txBox="1"/>
          <p:nvPr/>
        </p:nvSpPr>
        <p:spPr>
          <a:xfrm>
            <a:off x="4119425" y="4768275"/>
            <a:ext cx="1362900" cy="436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dk1"/>
                </a:solidFill>
                <a:uFill>
                  <a:noFill/>
                </a:uFill>
                <a:latin typeface="Poppins"/>
                <a:ea typeface="Poppins"/>
                <a:cs typeface="Poppins"/>
                <a:sym typeface="Poppins"/>
                <a:hlinkClick r:id="rId17">
                  <a:extLst>
                    <a:ext uri="{A12FA001-AC4F-418D-AE19-62706E023703}">
                      <ahyp:hlinkClr val="tx"/>
                    </a:ext>
                  </a:extLst>
                </a:hlinkClick>
              </a:rPr>
              <a:t>Rocks &amp; Earth’s Surface</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8">
                  <a:extLst>
                    <a:ext uri="{A12FA001-AC4F-418D-AE19-62706E023703}">
                      <ahyp:hlinkClr val="tx"/>
                    </a:ext>
                  </a:extLst>
                </a:hlinkClick>
              </a:rPr>
              <a:t>How can you figure out where a rock came from?</a:t>
            </a:r>
            <a:endParaRPr sz="800">
              <a:solidFill>
                <a:schemeClr val="dk1"/>
              </a:solidFill>
              <a:latin typeface="Poppins"/>
              <a:ea typeface="Poppins"/>
              <a:cs typeface="Poppins"/>
              <a:sym typeface="Poppins"/>
            </a:endParaRPr>
          </a:p>
        </p:txBody>
      </p:sp>
      <p:sp>
        <p:nvSpPr>
          <p:cNvPr id="99" name="Google Shape;99;p15"/>
          <p:cNvSpPr txBox="1"/>
          <p:nvPr/>
        </p:nvSpPr>
        <p:spPr>
          <a:xfrm>
            <a:off x="457200" y="1281475"/>
            <a:ext cx="6858000" cy="1620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lang="en" sz="1200">
                <a:latin typeface="Poppins"/>
                <a:ea typeface="Poppins"/>
                <a:cs typeface="Poppins"/>
                <a:sym typeface="Poppins"/>
              </a:rPr>
              <a:t>Earth’s Features &amp; Processes</a:t>
            </a:r>
            <a:r>
              <a:rPr b="1" lang="en" sz="1200">
                <a:solidFill>
                  <a:srgbClr val="000000"/>
                </a:solidFill>
                <a:latin typeface="Poppins"/>
                <a:ea typeface="Poppins"/>
                <a:cs typeface="Poppins"/>
                <a:sym typeface="Poppins"/>
              </a:rPr>
              <a:t>  Lesson Flow</a:t>
            </a:r>
            <a:endParaRPr b="1" sz="1200">
              <a:latin typeface="Poppins"/>
              <a:ea typeface="Poppins"/>
              <a:cs typeface="Poppins"/>
              <a:sym typeface="Poppins"/>
            </a:endParaRPr>
          </a:p>
        </p:txBody>
      </p:sp>
      <p:sp>
        <p:nvSpPr>
          <p:cNvPr id="100" name="Google Shape;100;p15"/>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06" name="Google Shape;106;p16"/>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07" name="Google Shape;107;p16"/>
          <p:cNvSpPr txBox="1"/>
          <p:nvPr/>
        </p:nvSpPr>
        <p:spPr>
          <a:xfrm>
            <a:off x="457200" y="1280160"/>
            <a:ext cx="3000000" cy="276900"/>
          </a:xfrm>
          <a:prstGeom prst="rect">
            <a:avLst/>
          </a:prstGeom>
          <a:noFill/>
          <a:ln>
            <a:noFill/>
          </a:ln>
        </p:spPr>
        <p:txBody>
          <a:bodyPr anchorCtr="0" anchor="t" bIns="91425" lIns="0" spcFirstLastPara="1" rIns="91425" wrap="square" tIns="0">
            <a:sp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Anchor Phenomenon  Background</a:t>
            </a:r>
            <a:endParaRPr b="1" sz="1600"/>
          </a:p>
        </p:txBody>
      </p:sp>
      <p:pic>
        <p:nvPicPr>
          <p:cNvPr id="108" name="Google Shape;108;p16"/>
          <p:cNvPicPr preferRelativeResize="0"/>
          <p:nvPr/>
        </p:nvPicPr>
        <p:blipFill rotWithShape="1">
          <a:blip r:embed="rId3">
            <a:alphaModFix/>
          </a:blip>
          <a:srcRect b="1276" l="0" r="0" t="1276"/>
          <a:stretch/>
        </p:blipFill>
        <p:spPr>
          <a:xfrm>
            <a:off x="6055623" y="354825"/>
            <a:ext cx="1232057" cy="161925"/>
          </a:xfrm>
          <a:prstGeom prst="rect">
            <a:avLst/>
          </a:prstGeom>
          <a:noFill/>
          <a:ln>
            <a:noFill/>
          </a:ln>
        </p:spPr>
      </p:pic>
      <p:sp>
        <p:nvSpPr>
          <p:cNvPr id="109" name="Google Shape;109;p16"/>
          <p:cNvSpPr txBox="1"/>
          <p:nvPr/>
        </p:nvSpPr>
        <p:spPr>
          <a:xfrm>
            <a:off x="457200" y="4108225"/>
            <a:ext cx="6871200" cy="3519300"/>
          </a:xfrm>
          <a:prstGeom prst="rect">
            <a:avLst/>
          </a:prstGeom>
          <a:noFill/>
          <a:ln>
            <a:noFill/>
          </a:ln>
        </p:spPr>
        <p:txBody>
          <a:bodyPr anchorCtr="0" anchor="t" bIns="91425" lIns="0"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11 million years ago, a volcano in Idaho (over 1,000 miles from Nebraska) erupted. The volcano had thick lava that was explosive and spewed ash for miles. The ash traveled to Nebraska, and slowly, the animals at the Ashfall Fossil Beds site suffocated. The smaller animals that had less lung capacity died first, and after a few weeks, the larger animals died.</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A layer of ash settled over the bodies of the animals immediately following their death. Over time, nearby mountain ranges weathered and were broken down into sand, clay, gravel, and small rocks. This sediment was carried by rivers running through the Ashfall Fossil Beds and deposited on top of the fossil layer.</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In 1971, a heavy rainfall occurred, washing away land. This exposed the first fossil of a baby rhino’s skull on the side of a ravine on a farm in Nebraska.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Paleontologists have uncovered over 100 fully intact skeletons of prehistoric animals that died from the volcanic eruption 11 million years ago. The Ashfall Fossil Beds site is an active dig site that is open to visitors.</a:t>
            </a:r>
            <a:endParaRPr sz="1000">
              <a:solidFill>
                <a:schemeClr val="dk1"/>
              </a:solidFill>
              <a:latin typeface="Poppins"/>
              <a:ea typeface="Poppins"/>
              <a:cs typeface="Poppins"/>
              <a:sym typeface="Poppins"/>
            </a:endParaRPr>
          </a:p>
        </p:txBody>
      </p:sp>
      <p:sp>
        <p:nvSpPr>
          <p:cNvPr id="110" name="Google Shape;110;p16"/>
          <p:cNvSpPr txBox="1"/>
          <p:nvPr/>
        </p:nvSpPr>
        <p:spPr>
          <a:xfrm>
            <a:off x="457200" y="3626200"/>
            <a:ext cx="6830400" cy="369300"/>
          </a:xfrm>
          <a:prstGeom prst="rect">
            <a:avLst/>
          </a:prstGeom>
          <a:noFill/>
          <a:ln>
            <a:noFill/>
          </a:ln>
        </p:spPr>
        <p:txBody>
          <a:bodyPr anchorCtr="0" anchor="t" bIns="91425" lIns="0"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How did the land at the Ashfall Fossil Beds change over time?</a:t>
            </a:r>
            <a:endParaRPr sz="1200">
              <a:solidFill>
                <a:schemeClr val="dk1"/>
              </a:solidFill>
              <a:latin typeface="Poppins"/>
              <a:ea typeface="Poppins"/>
              <a:cs typeface="Poppins"/>
              <a:sym typeface="Poppins"/>
            </a:endParaRPr>
          </a:p>
        </p:txBody>
      </p:sp>
      <p:pic>
        <p:nvPicPr>
          <p:cNvPr id="111" name="Google Shape;111;p16"/>
          <p:cNvPicPr preferRelativeResize="0"/>
          <p:nvPr/>
        </p:nvPicPr>
        <p:blipFill>
          <a:blip r:embed="rId4">
            <a:alphaModFix/>
          </a:blip>
          <a:stretch>
            <a:fillRect/>
          </a:stretch>
        </p:blipFill>
        <p:spPr>
          <a:xfrm>
            <a:off x="457200" y="1712625"/>
            <a:ext cx="6871126" cy="1496038"/>
          </a:xfrm>
          <a:prstGeom prst="rect">
            <a:avLst/>
          </a:prstGeom>
          <a:noFill/>
          <a:ln>
            <a:noFill/>
          </a:ln>
        </p:spPr>
      </p:pic>
      <p:sp>
        <p:nvSpPr>
          <p:cNvPr id="112" name="Google Shape;112;p16"/>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7"/>
          <p:cNvPicPr preferRelativeResize="0"/>
          <p:nvPr/>
        </p:nvPicPr>
        <p:blipFill>
          <a:blip r:embed="rId3">
            <a:alphaModFix/>
          </a:blip>
          <a:stretch>
            <a:fillRect/>
          </a:stretch>
        </p:blipFill>
        <p:spPr>
          <a:xfrm>
            <a:off x="5577800" y="1280150"/>
            <a:ext cx="1737400" cy="985873"/>
          </a:xfrm>
          <a:prstGeom prst="rect">
            <a:avLst/>
          </a:prstGeom>
          <a:noFill/>
          <a:ln>
            <a:noFill/>
          </a:ln>
        </p:spPr>
      </p:pic>
      <p:sp>
        <p:nvSpPr>
          <p:cNvPr id="118" name="Google Shape;118;p17"/>
          <p:cNvSpPr/>
          <p:nvPr/>
        </p:nvSpPr>
        <p:spPr>
          <a:xfrm>
            <a:off x="475050" y="5485825"/>
            <a:ext cx="6839100" cy="3858900"/>
          </a:xfrm>
          <a:prstGeom prst="rect">
            <a:avLst/>
          </a:prstGeom>
          <a:solidFill>
            <a:srgbClr val="F4F4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17"/>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20" name="Google Shape;120;p17"/>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21" name="Google Shape;121;p17"/>
          <p:cNvSpPr txBox="1"/>
          <p:nvPr/>
        </p:nvSpPr>
        <p:spPr>
          <a:xfrm>
            <a:off x="457250" y="1280150"/>
            <a:ext cx="4918800" cy="37023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Anchor Phenomenon: Fossil Finds</a:t>
            </a:r>
            <a:endParaRPr b="1"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Fossils and Constructing Explanations</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Anchor Phenomenon Lesson Overview</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Note: This lesson is part of this unit’s Anchor Layer. If you have the Anchor Layer turned on, we recommend teaching all lessons in the remainder of this unit in order.</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The anchor phenomenon for this unit is the Ashfall Fossil Beds. Students generate observations and questions about the phenomenon and create an initial explanation to explain what killed the prehistoric animals, how their bones ended up underground, and what changes happened to the land that uncovered their fossils.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p:txBody>
      </p:sp>
      <p:sp>
        <p:nvSpPr>
          <p:cNvPr id="122" name="Google Shape;122;p17"/>
          <p:cNvSpPr txBox="1"/>
          <p:nvPr/>
        </p:nvSpPr>
        <p:spPr>
          <a:xfrm>
            <a:off x="797850" y="5836125"/>
            <a:ext cx="2467800" cy="19809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Student Work Samples &amp; Notes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It is important to encourage students to recognize that even if they don't know the perfect answer yet, they are going to learn a lot throughout the unit and have an opportunity to change or add to their first explanation.</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p:txBody>
      </p:sp>
      <p:graphicFrame>
        <p:nvGraphicFramePr>
          <p:cNvPr id="123" name="Google Shape;123;p17"/>
          <p:cNvGraphicFramePr/>
          <p:nvPr/>
        </p:nvGraphicFramePr>
        <p:xfrm>
          <a:off x="5577800" y="1280185"/>
          <a:ext cx="3000000" cy="3000000"/>
        </p:xfrm>
        <a:graphic>
          <a:graphicData uri="http://schemas.openxmlformats.org/drawingml/2006/table">
            <a:tbl>
              <a:tblPr>
                <a:noFill/>
                <a:tableStyleId>{C3EB431B-7900-4944-AE36-01DF37427BA7}</a:tableStyleId>
              </a:tblPr>
              <a:tblGrid>
                <a:gridCol w="1737400"/>
              </a:tblGrid>
              <a:tr h="915150">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2200">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Anchor Phenomenon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10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220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Guided Inquiry</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20  mins</a:t>
                      </a:r>
                      <a:endParaRPr b="1"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5642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30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pic>
        <p:nvPicPr>
          <p:cNvPr id="124" name="Google Shape;124;p17"/>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pic>
        <p:nvPicPr>
          <p:cNvPr id="125" name="Google Shape;125;p17"/>
          <p:cNvPicPr preferRelativeResize="0"/>
          <p:nvPr/>
        </p:nvPicPr>
        <p:blipFill>
          <a:blip r:embed="rId5">
            <a:alphaModFix/>
          </a:blip>
          <a:stretch>
            <a:fillRect/>
          </a:stretch>
        </p:blipFill>
        <p:spPr>
          <a:xfrm>
            <a:off x="3433550" y="5824300"/>
            <a:ext cx="3538750" cy="2734178"/>
          </a:xfrm>
          <a:prstGeom prst="rect">
            <a:avLst/>
          </a:prstGeom>
          <a:noFill/>
          <a:ln>
            <a:noFill/>
          </a:ln>
          <a:effectLst>
            <a:outerShdw blurRad="57150" rotWithShape="0" algn="bl" dir="5400000" dist="19050">
              <a:srgbClr val="000000">
                <a:alpha val="50000"/>
              </a:srgbClr>
            </a:outerShdw>
          </a:effectLst>
        </p:spPr>
      </p:pic>
      <p:pic>
        <p:nvPicPr>
          <p:cNvPr id="126" name="Google Shape;126;p17"/>
          <p:cNvPicPr preferRelativeResize="0"/>
          <p:nvPr/>
        </p:nvPicPr>
        <p:blipFill rotWithShape="1">
          <a:blip r:embed="rId5">
            <a:alphaModFix/>
          </a:blip>
          <a:srcRect b="0" l="0" r="0" t="55102"/>
          <a:stretch/>
        </p:blipFill>
        <p:spPr>
          <a:xfrm>
            <a:off x="3433550" y="7817025"/>
            <a:ext cx="3538750" cy="1227525"/>
          </a:xfrm>
          <a:prstGeom prst="rect">
            <a:avLst/>
          </a:prstGeom>
          <a:noFill/>
          <a:ln>
            <a:noFill/>
          </a:ln>
          <a:effectLst>
            <a:outerShdw blurRad="57150" rotWithShape="0" algn="bl" dir="5400000" dist="19050">
              <a:srgbClr val="000000">
                <a:alpha val="50000"/>
              </a:srgbClr>
            </a:outerShdw>
          </a:effectLst>
        </p:spPr>
      </p:pic>
      <p:sp>
        <p:nvSpPr>
          <p:cNvPr id="127" name="Google Shape;127;p17"/>
          <p:cNvSpPr txBox="1"/>
          <p:nvPr/>
        </p:nvSpPr>
        <p:spPr>
          <a:xfrm>
            <a:off x="3631900" y="6723975"/>
            <a:ext cx="957900" cy="16554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The fossils are all intact</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The fossils are laying down</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The fossils are close to each other</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There are different types of skeletons</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The fossils are in a white/grey substance </a:t>
            </a:r>
            <a:endParaRPr sz="800">
              <a:solidFill>
                <a:schemeClr val="dk1"/>
              </a:solidFill>
              <a:latin typeface="Comic Sans MS"/>
              <a:ea typeface="Comic Sans MS"/>
              <a:cs typeface="Comic Sans MS"/>
              <a:sym typeface="Comic Sans MS"/>
            </a:endParaRPr>
          </a:p>
        </p:txBody>
      </p:sp>
      <p:sp>
        <p:nvSpPr>
          <p:cNvPr id="128" name="Google Shape;128;p17"/>
          <p:cNvSpPr txBox="1"/>
          <p:nvPr/>
        </p:nvSpPr>
        <p:spPr>
          <a:xfrm>
            <a:off x="4688700" y="6723975"/>
            <a:ext cx="1122600" cy="16554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Ideas about how the animals died will vary.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Some possibilities include: meteor, starvation, they died with the dinosaurs, covered in volcano lava</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The fossils were covered by layers of earth </a:t>
            </a:r>
            <a:endParaRPr sz="800">
              <a:solidFill>
                <a:schemeClr val="dk1"/>
              </a:solidFill>
              <a:latin typeface="Comic Sans MS"/>
              <a:ea typeface="Comic Sans MS"/>
              <a:cs typeface="Comic Sans MS"/>
              <a:sym typeface="Comic Sans MS"/>
            </a:endParaRPr>
          </a:p>
        </p:txBody>
      </p:sp>
      <p:sp>
        <p:nvSpPr>
          <p:cNvPr id="129" name="Google Shape;129;p17"/>
          <p:cNvSpPr txBox="1"/>
          <p:nvPr/>
        </p:nvSpPr>
        <p:spPr>
          <a:xfrm>
            <a:off x="5842175" y="6723975"/>
            <a:ext cx="957900" cy="16554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How did the animals die?</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How long ago did the animals die?</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How many animals are there?</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How did they all die at the same time?</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Why are the skeletons all in one piece? </a:t>
            </a:r>
            <a:endParaRPr sz="800">
              <a:solidFill>
                <a:schemeClr val="dk1"/>
              </a:solidFill>
              <a:latin typeface="Comic Sans MS"/>
              <a:ea typeface="Comic Sans MS"/>
              <a:cs typeface="Comic Sans MS"/>
              <a:sym typeface="Comic Sans MS"/>
            </a:endParaRPr>
          </a:p>
        </p:txBody>
      </p:sp>
      <p:sp>
        <p:nvSpPr>
          <p:cNvPr id="130" name="Google Shape;130;p17"/>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18"/>
          <p:cNvPicPr preferRelativeResize="0"/>
          <p:nvPr/>
        </p:nvPicPr>
        <p:blipFill>
          <a:blip r:embed="rId3">
            <a:alphaModFix/>
          </a:blip>
          <a:stretch>
            <a:fillRect/>
          </a:stretch>
        </p:blipFill>
        <p:spPr>
          <a:xfrm>
            <a:off x="5576925" y="1280150"/>
            <a:ext cx="1738275" cy="1009850"/>
          </a:xfrm>
          <a:prstGeom prst="rect">
            <a:avLst/>
          </a:prstGeom>
          <a:noFill/>
          <a:ln>
            <a:noFill/>
          </a:ln>
        </p:spPr>
      </p:pic>
      <p:sp>
        <p:nvSpPr>
          <p:cNvPr id="136" name="Google Shape;136;p18"/>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37" name="Google Shape;137;p18"/>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38" name="Google Shape;138;p18"/>
          <p:cNvSpPr txBox="1"/>
          <p:nvPr/>
        </p:nvSpPr>
        <p:spPr>
          <a:xfrm>
            <a:off x="457200" y="1280150"/>
            <a:ext cx="4918800" cy="5289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1: Could a volcano pop up where you live? </a:t>
            </a:r>
            <a:r>
              <a:rPr lang="en" sz="1200">
                <a:solidFill>
                  <a:schemeClr val="dk1"/>
                </a:solidFill>
                <a:latin typeface="Poppins"/>
                <a:ea typeface="Poppins"/>
                <a:cs typeface="Poppins"/>
                <a:sym typeface="Poppins"/>
              </a:rPr>
              <a:t>(pg 1 of 2)</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Volcanoes &amp; Patterns of Earth’s Features</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Overview</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this lesson, students explore the past and present pattern of where volcanoes exist on the earth.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activity, Mapping Volcanoes, students plot volcano locations on a world map and look for patterns. Students analyze these maps to discover that volcanoes form a “Ring of Fire” around the Pacific Ocean.</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highlight>
                <a:schemeClr val="accent6"/>
              </a:highlight>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highlight>
                <a:schemeClr val="accent6"/>
              </a:highlight>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highlight>
                <a:schemeClr val="accent6"/>
              </a:highlight>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i="1" lang="en" sz="1000">
                <a:solidFill>
                  <a:schemeClr val="dk1"/>
                </a:solidFill>
                <a:latin typeface="Poppins"/>
                <a:ea typeface="Poppins"/>
                <a:cs typeface="Poppins"/>
                <a:sym typeface="Poppins"/>
              </a:rPr>
              <a:t>Anchor Connection on Next Page</a:t>
            </a:r>
            <a:endParaRPr sz="1000">
              <a:solidFill>
                <a:schemeClr val="dk1"/>
              </a:solidFill>
              <a:highlight>
                <a:schemeClr val="accent6"/>
              </a:highlight>
              <a:latin typeface="Poppins"/>
              <a:ea typeface="Poppins"/>
              <a:cs typeface="Poppins"/>
              <a:sym typeface="Poppins"/>
            </a:endParaRPr>
          </a:p>
        </p:txBody>
      </p:sp>
      <p:graphicFrame>
        <p:nvGraphicFramePr>
          <p:cNvPr id="139" name="Google Shape;139;p18"/>
          <p:cNvGraphicFramePr/>
          <p:nvPr/>
        </p:nvGraphicFramePr>
        <p:xfrm>
          <a:off x="5576925" y="1280160"/>
          <a:ext cx="3000000" cy="3000000"/>
        </p:xfrm>
        <a:graphic>
          <a:graphicData uri="http://schemas.openxmlformats.org/drawingml/2006/table">
            <a:tbl>
              <a:tblPr>
                <a:noFill/>
                <a:tableStyleId>{C3EB431B-7900-4944-AE36-01DF37427BA7}</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7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40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8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30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sp>
        <p:nvSpPr>
          <p:cNvPr id="140" name="Google Shape;140;p18"/>
          <p:cNvSpPr/>
          <p:nvPr/>
        </p:nvSpPr>
        <p:spPr>
          <a:xfrm>
            <a:off x="457650" y="5014125"/>
            <a:ext cx="6857700" cy="3803100"/>
          </a:xfrm>
          <a:prstGeom prst="rect">
            <a:avLst/>
          </a:prstGeom>
          <a:solidFill>
            <a:srgbClr val="F4F4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 name="Google Shape;141;p18"/>
          <p:cNvSpPr txBox="1"/>
          <p:nvPr/>
        </p:nvSpPr>
        <p:spPr>
          <a:xfrm>
            <a:off x="2697475" y="5351425"/>
            <a:ext cx="4311000" cy="11016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Activity Notes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We suggest students work in pairs. Each pair of students will work on one quarter of the Volcano Map. At the end of the activity, four pairs of students will bring their maps together to form one complete Volcano Map.</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You will need enough wall space to display the completed maps. There will be one map for every 8 students, so a class of 32 students will have 4 completed maps. Each complete map measures approximately 22” x 17”.</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Display Maps (Optional): At the end of the activity, you may want to display the completed Volcano Maps. Depending on the wall surface, attach the maps using tape or push pins.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p:txBody>
      </p:sp>
      <p:pic>
        <p:nvPicPr>
          <p:cNvPr id="142" name="Google Shape;142;p18"/>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pic>
        <p:nvPicPr>
          <p:cNvPr id="143" name="Google Shape;143;p18"/>
          <p:cNvPicPr preferRelativeResize="0"/>
          <p:nvPr/>
        </p:nvPicPr>
        <p:blipFill>
          <a:blip r:embed="rId5">
            <a:alphaModFix/>
          </a:blip>
          <a:stretch>
            <a:fillRect/>
          </a:stretch>
        </p:blipFill>
        <p:spPr>
          <a:xfrm>
            <a:off x="701050" y="5351425"/>
            <a:ext cx="1738275" cy="1304140"/>
          </a:xfrm>
          <a:prstGeom prst="rect">
            <a:avLst/>
          </a:prstGeom>
          <a:noFill/>
          <a:ln>
            <a:noFill/>
          </a:ln>
          <a:effectLst>
            <a:outerShdw blurRad="57150" rotWithShape="0" algn="bl" dir="5400000" dist="19050">
              <a:srgbClr val="000000">
                <a:alpha val="50000"/>
              </a:srgbClr>
            </a:outerShdw>
          </a:effectLst>
        </p:spPr>
      </p:pic>
      <p:pic>
        <p:nvPicPr>
          <p:cNvPr id="144" name="Google Shape;144;p18"/>
          <p:cNvPicPr preferRelativeResize="0"/>
          <p:nvPr/>
        </p:nvPicPr>
        <p:blipFill>
          <a:blip r:embed="rId6">
            <a:alphaModFix/>
          </a:blip>
          <a:stretch>
            <a:fillRect/>
          </a:stretch>
        </p:blipFill>
        <p:spPr>
          <a:xfrm>
            <a:off x="701050" y="7118032"/>
            <a:ext cx="1738274" cy="1310126"/>
          </a:xfrm>
          <a:prstGeom prst="rect">
            <a:avLst/>
          </a:prstGeom>
          <a:noFill/>
          <a:ln>
            <a:noFill/>
          </a:ln>
          <a:effectLst>
            <a:outerShdw blurRad="57150" rotWithShape="0" algn="bl" dir="5400000" dist="19050">
              <a:srgbClr val="000000">
                <a:alpha val="50000"/>
              </a:srgbClr>
            </a:outerShdw>
          </a:effectLst>
        </p:spPr>
      </p:pic>
      <p:sp>
        <p:nvSpPr>
          <p:cNvPr id="145" name="Google Shape;145;p18"/>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19"/>
          <p:cNvPicPr preferRelativeResize="0"/>
          <p:nvPr/>
        </p:nvPicPr>
        <p:blipFill>
          <a:blip r:embed="rId3">
            <a:alphaModFix/>
          </a:blip>
          <a:stretch>
            <a:fillRect/>
          </a:stretch>
        </p:blipFill>
        <p:spPr>
          <a:xfrm>
            <a:off x="5576925" y="1280150"/>
            <a:ext cx="1738275" cy="1009850"/>
          </a:xfrm>
          <a:prstGeom prst="rect">
            <a:avLst/>
          </a:prstGeom>
          <a:noFill/>
          <a:ln>
            <a:noFill/>
          </a:ln>
        </p:spPr>
      </p:pic>
      <p:sp>
        <p:nvSpPr>
          <p:cNvPr id="151" name="Google Shape;151;p19"/>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52" name="Google Shape;152;p19"/>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53" name="Google Shape;153;p19"/>
          <p:cNvSpPr txBox="1"/>
          <p:nvPr/>
        </p:nvSpPr>
        <p:spPr>
          <a:xfrm>
            <a:off x="457200" y="1280150"/>
            <a:ext cx="4918800" cy="5289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1: Could a volcano pop up where you live? </a:t>
            </a:r>
            <a:r>
              <a:rPr lang="en" sz="1200">
                <a:solidFill>
                  <a:schemeClr val="dk1"/>
                </a:solidFill>
                <a:latin typeface="Poppins"/>
                <a:ea typeface="Poppins"/>
                <a:cs typeface="Poppins"/>
                <a:sym typeface="Poppins"/>
              </a:rPr>
              <a:t>(pg 2 of 2)</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Volcanoes &amp; Patterns of Earth’s Features</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Anchor Connection</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The Ashfall Fossil Beds site is far from where any volcanoes are found today. Students consider if a volcano could be responsible for the death of the prehistoric animals.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lesson 1 Anchor Connection, students map the location of 6 prehistoric volcanoes. They evaluate distance of the volcanoes from the Ashfall Fossil Beds in Nebraska.</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revisit the explanation that they worked on during the Anchor Phenomenon. They should understand that there were prehistoric volcanoes located in North America, but they are not near the Ashfall Fossil Beds.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can update their explanations by adding new evidence and thinking: </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1: How did the prehistoric rhinos and other animals die?</a:t>
            </a:r>
            <a:br>
              <a:rPr lang="en" sz="1000">
                <a:solidFill>
                  <a:schemeClr val="dk1"/>
                </a:solidFill>
                <a:latin typeface="Poppins"/>
                <a:ea typeface="Poppins"/>
                <a:cs typeface="Poppins"/>
                <a:sym typeface="Poppins"/>
              </a:rPr>
            </a:br>
            <a:r>
              <a:rPr i="1" lang="en" sz="1000">
                <a:solidFill>
                  <a:schemeClr val="dk1"/>
                </a:solidFill>
                <a:latin typeface="Poppins"/>
                <a:ea typeface="Poppins"/>
                <a:cs typeface="Poppins"/>
                <a:sym typeface="Poppins"/>
              </a:rPr>
              <a:t>The animals weren’t near a volcano at the Ashfall Fossil Beds site. Maybe they weren’t killed by a volcano?</a:t>
            </a:r>
            <a:endParaRPr i="1"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2: Why did it take 11 million years to find the fossils of the animals?</a:t>
            </a:r>
            <a:br>
              <a:rPr lang="en" sz="1000">
                <a:solidFill>
                  <a:schemeClr val="dk1"/>
                </a:solidFill>
                <a:latin typeface="Poppins"/>
                <a:ea typeface="Poppins"/>
                <a:cs typeface="Poppins"/>
                <a:sym typeface="Poppins"/>
              </a:rPr>
            </a:br>
            <a:r>
              <a:rPr i="1" lang="en" sz="1000">
                <a:solidFill>
                  <a:schemeClr val="dk1"/>
                </a:solidFill>
                <a:latin typeface="Poppins"/>
                <a:ea typeface="Poppins"/>
                <a:cs typeface="Poppins"/>
                <a:sym typeface="Poppins"/>
              </a:rPr>
              <a:t>The earth can change over time.</a:t>
            </a:r>
            <a:endParaRPr i="1"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3: How were the fossils eventually found? </a:t>
            </a:r>
            <a:br>
              <a:rPr lang="en" sz="1000">
                <a:solidFill>
                  <a:schemeClr val="dk1"/>
                </a:solidFill>
                <a:latin typeface="Poppins"/>
                <a:ea typeface="Poppins"/>
                <a:cs typeface="Poppins"/>
                <a:sym typeface="Poppins"/>
              </a:rPr>
            </a:br>
            <a:r>
              <a:rPr lang="en" sz="1000">
                <a:solidFill>
                  <a:schemeClr val="dk1"/>
                </a:solidFill>
                <a:latin typeface="Poppins"/>
                <a:ea typeface="Poppins"/>
                <a:cs typeface="Poppins"/>
                <a:sym typeface="Poppins"/>
              </a:rPr>
              <a:t>--</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Connecting Storyline Question</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How could the volcanoes have killed the rhinos even if they are far away?</a:t>
            </a:r>
            <a:endParaRPr sz="1000">
              <a:solidFill>
                <a:schemeClr val="dk1"/>
              </a:solidFill>
              <a:latin typeface="Poppins"/>
              <a:ea typeface="Poppins"/>
              <a:cs typeface="Poppins"/>
              <a:sym typeface="Poppins"/>
            </a:endParaRPr>
          </a:p>
        </p:txBody>
      </p:sp>
      <p:graphicFrame>
        <p:nvGraphicFramePr>
          <p:cNvPr id="154" name="Google Shape;154;p19"/>
          <p:cNvGraphicFramePr/>
          <p:nvPr/>
        </p:nvGraphicFramePr>
        <p:xfrm>
          <a:off x="5576925" y="1280160"/>
          <a:ext cx="3000000" cy="3000000"/>
        </p:xfrm>
        <a:graphic>
          <a:graphicData uri="http://schemas.openxmlformats.org/drawingml/2006/table">
            <a:tbl>
              <a:tblPr>
                <a:noFill/>
                <a:tableStyleId>{C3EB431B-7900-4944-AE36-01DF37427BA7}</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7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40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8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30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pic>
        <p:nvPicPr>
          <p:cNvPr id="155" name="Google Shape;155;p19"/>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sp>
        <p:nvSpPr>
          <p:cNvPr id="156" name="Google Shape;156;p19"/>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0"/>
          <p:cNvPicPr preferRelativeResize="0"/>
          <p:nvPr/>
        </p:nvPicPr>
        <p:blipFill>
          <a:blip r:embed="rId3">
            <a:alphaModFix/>
          </a:blip>
          <a:stretch>
            <a:fillRect/>
          </a:stretch>
        </p:blipFill>
        <p:spPr>
          <a:xfrm>
            <a:off x="5576925" y="1280150"/>
            <a:ext cx="1738275" cy="986370"/>
          </a:xfrm>
          <a:prstGeom prst="rect">
            <a:avLst/>
          </a:prstGeom>
          <a:noFill/>
          <a:ln>
            <a:noFill/>
          </a:ln>
        </p:spPr>
      </p:pic>
      <p:sp>
        <p:nvSpPr>
          <p:cNvPr id="162" name="Google Shape;162;p20"/>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63" name="Google Shape;163;p20"/>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64" name="Google Shape;164;p20"/>
          <p:cNvSpPr txBox="1"/>
          <p:nvPr/>
        </p:nvSpPr>
        <p:spPr>
          <a:xfrm>
            <a:off x="457200" y="1280150"/>
            <a:ext cx="4918800" cy="5289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2: Why do some volcanoes explode? </a:t>
            </a:r>
            <a:r>
              <a:rPr lang="en" sz="1200">
                <a:solidFill>
                  <a:schemeClr val="dk1"/>
                </a:solidFill>
                <a:latin typeface="Poppins"/>
                <a:ea typeface="Poppins"/>
                <a:cs typeface="Poppins"/>
                <a:sym typeface="Poppins"/>
              </a:rPr>
              <a:t>(pg 1 of 2)</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Volcanoes &amp; Rock Cycle</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Overview</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this lesson, students will investigate how differences in lava types explain differences in the shape and eruption patterns among volcanoes.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activity, Bubble Trouble, students compare two different types of "lava" -- thin and thick. They use this information to figure out why volcanoes have different shapes and how the type of lava explains why some volcanoes explode.</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highlight>
                <a:schemeClr val="accent6"/>
              </a:highlight>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highlight>
                <a:schemeClr val="accent6"/>
              </a:highlight>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highlight>
                <a:schemeClr val="accent6"/>
              </a:highlight>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i="1" lang="en" sz="1000">
                <a:solidFill>
                  <a:schemeClr val="dk1"/>
                </a:solidFill>
                <a:latin typeface="Poppins"/>
                <a:ea typeface="Poppins"/>
                <a:cs typeface="Poppins"/>
                <a:sym typeface="Poppins"/>
              </a:rPr>
              <a:t>Anchor Connection on Next Page</a:t>
            </a:r>
            <a:endParaRPr sz="1000">
              <a:solidFill>
                <a:schemeClr val="dk1"/>
              </a:solidFill>
              <a:highlight>
                <a:schemeClr val="accent6"/>
              </a:highlight>
              <a:latin typeface="Poppins"/>
              <a:ea typeface="Poppins"/>
              <a:cs typeface="Poppins"/>
              <a:sym typeface="Poppins"/>
            </a:endParaRPr>
          </a:p>
        </p:txBody>
      </p:sp>
      <p:graphicFrame>
        <p:nvGraphicFramePr>
          <p:cNvPr id="165" name="Google Shape;165;p20"/>
          <p:cNvGraphicFramePr/>
          <p:nvPr/>
        </p:nvGraphicFramePr>
        <p:xfrm>
          <a:off x="5576925" y="1280160"/>
          <a:ext cx="3000000" cy="3000000"/>
        </p:xfrm>
        <a:graphic>
          <a:graphicData uri="http://schemas.openxmlformats.org/drawingml/2006/table">
            <a:tbl>
              <a:tblPr>
                <a:noFill/>
                <a:tableStyleId>{C3EB431B-7900-4944-AE36-01DF37427BA7}</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15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30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sp>
        <p:nvSpPr>
          <p:cNvPr id="166" name="Google Shape;166;p20"/>
          <p:cNvSpPr/>
          <p:nvPr/>
        </p:nvSpPr>
        <p:spPr>
          <a:xfrm>
            <a:off x="457650" y="5014125"/>
            <a:ext cx="6857700" cy="3803100"/>
          </a:xfrm>
          <a:prstGeom prst="rect">
            <a:avLst/>
          </a:prstGeom>
          <a:solidFill>
            <a:srgbClr val="F4F4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 name="Google Shape;167;p20"/>
          <p:cNvSpPr txBox="1"/>
          <p:nvPr/>
        </p:nvSpPr>
        <p:spPr>
          <a:xfrm>
            <a:off x="2697475" y="5351425"/>
            <a:ext cx="4311000" cy="11016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Activity Notes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You will need access to water for this activity. We suggest students work in pairs.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To prepare the “lava,” you will need water, flour, a 1-gallon Ziploc bag (or large mixing bowl), measuring cups, scissors, and (optionally) red food coloring. For thin lava, use plain water. You can optionally add a drop or two of red food coloring to make it look more like lava.  To make thick lava, mix up the flour with water and (optionally) red food coloring. See the lesson page for more detailed prep instructions.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Fill half of the cups about halfway with the “thin lava.” Fill the other half of the cups about halfway with the “thick lava.”</a:t>
            </a:r>
            <a:endParaRPr sz="1000">
              <a:solidFill>
                <a:schemeClr val="dk1"/>
              </a:solidFill>
              <a:latin typeface="Poppins"/>
              <a:ea typeface="Poppins"/>
              <a:cs typeface="Poppins"/>
              <a:sym typeface="Poppins"/>
            </a:endParaRPr>
          </a:p>
        </p:txBody>
      </p:sp>
      <p:pic>
        <p:nvPicPr>
          <p:cNvPr id="168" name="Google Shape;168;p20"/>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pic>
        <p:nvPicPr>
          <p:cNvPr id="169" name="Google Shape;169;p20"/>
          <p:cNvPicPr preferRelativeResize="0"/>
          <p:nvPr/>
        </p:nvPicPr>
        <p:blipFill>
          <a:blip r:embed="rId5">
            <a:alphaModFix/>
          </a:blip>
          <a:stretch>
            <a:fillRect/>
          </a:stretch>
        </p:blipFill>
        <p:spPr>
          <a:xfrm>
            <a:off x="709700" y="5351425"/>
            <a:ext cx="1738274" cy="1303702"/>
          </a:xfrm>
          <a:prstGeom prst="rect">
            <a:avLst/>
          </a:prstGeom>
          <a:noFill/>
          <a:ln>
            <a:noFill/>
          </a:ln>
          <a:effectLst>
            <a:outerShdw blurRad="57150" rotWithShape="0" algn="bl" dir="5400000" dist="19050">
              <a:srgbClr val="000000">
                <a:alpha val="50000"/>
              </a:srgbClr>
            </a:outerShdw>
          </a:effectLst>
        </p:spPr>
      </p:pic>
      <p:pic>
        <p:nvPicPr>
          <p:cNvPr id="170" name="Google Shape;170;p20"/>
          <p:cNvPicPr preferRelativeResize="0"/>
          <p:nvPr/>
        </p:nvPicPr>
        <p:blipFill>
          <a:blip r:embed="rId6">
            <a:alphaModFix/>
          </a:blip>
          <a:stretch>
            <a:fillRect/>
          </a:stretch>
        </p:blipFill>
        <p:spPr>
          <a:xfrm>
            <a:off x="709700" y="7118023"/>
            <a:ext cx="1738275" cy="1312719"/>
          </a:xfrm>
          <a:prstGeom prst="rect">
            <a:avLst/>
          </a:prstGeom>
          <a:noFill/>
          <a:ln>
            <a:noFill/>
          </a:ln>
          <a:effectLst>
            <a:outerShdw blurRad="57150" rotWithShape="0" algn="bl" dir="5400000" dist="19050">
              <a:srgbClr val="000000">
                <a:alpha val="50000"/>
              </a:srgbClr>
            </a:outerShdw>
          </a:effectLst>
        </p:spPr>
      </p:pic>
      <p:sp>
        <p:nvSpPr>
          <p:cNvPr id="171" name="Google Shape;171;p20"/>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1"/>
          <p:cNvPicPr preferRelativeResize="0"/>
          <p:nvPr/>
        </p:nvPicPr>
        <p:blipFill>
          <a:blip r:embed="rId3">
            <a:alphaModFix/>
          </a:blip>
          <a:stretch>
            <a:fillRect/>
          </a:stretch>
        </p:blipFill>
        <p:spPr>
          <a:xfrm>
            <a:off x="5576925" y="1280150"/>
            <a:ext cx="1738275" cy="986370"/>
          </a:xfrm>
          <a:prstGeom prst="rect">
            <a:avLst/>
          </a:prstGeom>
          <a:noFill/>
          <a:ln>
            <a:noFill/>
          </a:ln>
        </p:spPr>
      </p:pic>
      <p:sp>
        <p:nvSpPr>
          <p:cNvPr id="177" name="Google Shape;177;p21"/>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78" name="Google Shape;178;p21"/>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79" name="Google Shape;179;p21"/>
          <p:cNvSpPr txBox="1"/>
          <p:nvPr/>
        </p:nvSpPr>
        <p:spPr>
          <a:xfrm>
            <a:off x="457200" y="1280150"/>
            <a:ext cx="4918800" cy="5289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2: Why do some volcanoes explode? </a:t>
            </a:r>
            <a:r>
              <a:rPr lang="en" sz="1200">
                <a:solidFill>
                  <a:schemeClr val="dk1"/>
                </a:solidFill>
                <a:latin typeface="Poppins"/>
                <a:ea typeface="Poppins"/>
                <a:cs typeface="Poppins"/>
                <a:sym typeface="Poppins"/>
              </a:rPr>
              <a:t>(pg 2 of 2)</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Volcanoes &amp; Rock Cycle</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Anchor Connection</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update their Ashfall Fossil Beds Evidence Chart to show which of the prehistoric volcanoes had thick lava. The ash from a thick lava volcano could have traveled the distance to Nebraska.</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lesson 2 Anchor Connection, students evaluate the list of prehistoric volcanoes, considering the type of lava the volcano had and how long ago it erupted. They determine which volcano may have caused the death of the animals.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revisit the explanationthat they worked on during the Anchor Phenomenon. They should understand that the volcanoes closest to the Ashfall Fossil Beds site erupted thick lava. These eruptions create huge explosions and the ash could have made it all the way to Nebraska.</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can update their explanations by adding new evidence and thinking: </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1: How did the prehistoric rhinos and other animals die?</a:t>
            </a:r>
            <a:br>
              <a:rPr lang="en" sz="1000">
                <a:solidFill>
                  <a:schemeClr val="dk1"/>
                </a:solidFill>
                <a:latin typeface="Poppins"/>
                <a:ea typeface="Poppins"/>
                <a:cs typeface="Poppins"/>
                <a:sym typeface="Poppins"/>
              </a:rPr>
            </a:br>
            <a:r>
              <a:rPr i="1" lang="en" sz="1000">
                <a:solidFill>
                  <a:schemeClr val="dk1"/>
                </a:solidFill>
                <a:latin typeface="Poppins"/>
                <a:ea typeface="Poppins"/>
                <a:cs typeface="Poppins"/>
                <a:sym typeface="Poppins"/>
              </a:rPr>
              <a:t>The animals could have been killed by the ash of a thick lava volcano.</a:t>
            </a:r>
            <a:endParaRPr i="1"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2: Why did it take 11 million years to find the fossils of the animals?</a:t>
            </a:r>
            <a:endParaRPr sz="1000">
              <a:solidFill>
                <a:schemeClr val="dk1"/>
              </a:solidFill>
              <a:latin typeface="Poppins"/>
              <a:ea typeface="Poppins"/>
              <a:cs typeface="Poppins"/>
              <a:sym typeface="Poppins"/>
            </a:endParaRPr>
          </a:p>
          <a:p>
            <a:pPr indent="0" lvl="0" marL="457200" rtl="0" algn="l">
              <a:lnSpc>
                <a:spcPct val="150000"/>
              </a:lnSpc>
              <a:spcBef>
                <a:spcPts val="0"/>
              </a:spcBef>
              <a:spcAft>
                <a:spcPts val="0"/>
              </a:spcAft>
              <a:buNone/>
            </a:pPr>
            <a:r>
              <a:rPr lang="en" sz="1000">
                <a:solidFill>
                  <a:schemeClr val="dk1"/>
                </a:solidFill>
                <a:latin typeface="Poppins"/>
                <a:ea typeface="Poppins"/>
                <a:cs typeface="Poppins"/>
                <a:sym typeface="Poppins"/>
              </a:rPr>
              <a:t>--</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3: How were the fossils eventually found?</a:t>
            </a:r>
            <a:br>
              <a:rPr lang="en" sz="1000">
                <a:solidFill>
                  <a:schemeClr val="dk1"/>
                </a:solidFill>
                <a:latin typeface="Poppins"/>
                <a:ea typeface="Poppins"/>
                <a:cs typeface="Poppins"/>
                <a:sym typeface="Poppins"/>
              </a:rPr>
            </a:br>
            <a:r>
              <a:rPr lang="en" sz="1000">
                <a:solidFill>
                  <a:schemeClr val="dk1"/>
                </a:solidFill>
                <a:latin typeface="Poppins"/>
                <a:ea typeface="Poppins"/>
                <a:cs typeface="Poppins"/>
                <a:sym typeface="Poppins"/>
              </a:rPr>
              <a:t>--</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Connecting Storyline Question</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If ash fell on top of the rhinos, how did the bones end up so far underground, underneath other rocks?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p:txBody>
      </p:sp>
      <p:graphicFrame>
        <p:nvGraphicFramePr>
          <p:cNvPr id="180" name="Google Shape;180;p21"/>
          <p:cNvGraphicFramePr/>
          <p:nvPr/>
        </p:nvGraphicFramePr>
        <p:xfrm>
          <a:off x="5576925" y="1280160"/>
          <a:ext cx="3000000" cy="3000000"/>
        </p:xfrm>
        <a:graphic>
          <a:graphicData uri="http://schemas.openxmlformats.org/drawingml/2006/table">
            <a:tbl>
              <a:tblPr>
                <a:noFill/>
                <a:tableStyleId>{C3EB431B-7900-4944-AE36-01DF37427BA7}</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15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30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pic>
        <p:nvPicPr>
          <p:cNvPr id="181" name="Google Shape;181;p21"/>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sp>
        <p:nvSpPr>
          <p:cNvPr id="182" name="Google Shape;182;p21"/>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