
<file path=[Content_Types].xml><?xml version="1.0" encoding="utf-8"?>
<Types xmlns="http://schemas.openxmlformats.org/package/2006/content-types">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Lst>
  <p:sldSz cy="10058400" cx="77724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584">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B4D5515-3505-4B68-8F49-E69C07B0025E}">
  <a:tblStyle styleId="{5B4D5515-3505-4B68-8F49-E69C07B0025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584" orient="horz"/>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6" Type="http://schemas.openxmlformats.org/officeDocument/2006/relationships/slide" Target="slides/slide10.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e1db3faa56_0_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e1db3faa5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e1db3faa56_0_119: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e1db3faa56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e1db3faa56_0_1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e1db3faa56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e1db3faa56_0_33: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2e1db3faa56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e1db3faa56_0_44: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2e1db3faa56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e1db3faa56_0_6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e1db3faa56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e1db3faa56_0_74: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e1db3faa56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e1db3faa56_0_84: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e1db3faa56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e1db3faa56_0_97: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2e1db3faa56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e1db3faa56_0_107: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2e1db3faa56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600" cy="40140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64945" y="5542289"/>
            <a:ext cx="7242600" cy="1550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64945" y="6164351"/>
            <a:ext cx="7242600" cy="2543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600" cy="1646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64945" y="2253729"/>
            <a:ext cx="7242600" cy="6681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7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198575" y="1415969"/>
            <a:ext cx="3261300" cy="7226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2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mysteryscience.com/seasons/weather-patterns" TargetMode="External"/><Relationship Id="rId4" Type="http://schemas.openxmlformats.org/officeDocument/2006/relationships/hyperlink" Target="https://mysteryscience.com/getting-started?modal=pacing-guide-modal" TargetMode="External"/><Relationship Id="rId5" Type="http://schemas.openxmlformats.org/officeDocument/2006/relationships/hyperlink" Target="https://mysteryscience.com/getting-started?modal=anchor-layer-teacher-guides-modal" TargetMode="External"/><Relationship Id="rId6" Type="http://schemas.openxmlformats.org/officeDocument/2006/relationships/image" Target="../media/image9.png"/><Relationship Id="rId7" Type="http://schemas.openxmlformats.org/officeDocument/2006/relationships/hyperlink" Target="http://mysteryscience.com/anchor" TargetMode="External"/><Relationship Id="rId8"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11.png"/><Relationship Id="rId5" Type="http://schemas.openxmlformats.org/officeDocument/2006/relationships/image" Target="../media/image1.png"/></Relationships>
</file>

<file path=ppt/slides/_rels/slide2.xml.rels><?xml version="1.0" encoding="UTF-8" standalone="yes"?><Relationships xmlns="http://schemas.openxmlformats.org/package/2006/relationships"><Relationship Id="rId11" Type="http://schemas.openxmlformats.org/officeDocument/2006/relationships/hyperlink" Target="https://mysteryscience.com/seasons/mystery-3/animals-changing-their-environment/719" TargetMode="External"/><Relationship Id="rId10" Type="http://schemas.openxmlformats.org/officeDocument/2006/relationships/hyperlink" Target="https://mysteryscience.com/seasons/mystery-3/animals-changing-their-environment/719" TargetMode="External"/><Relationship Id="rId13" Type="http://schemas.openxmlformats.org/officeDocument/2006/relationships/hyperlink" Target="https://mysteryscience.com/seasons/mystery-11/seasonal-weather-patterns/958" TargetMode="External"/><Relationship Id="rId12" Type="http://schemas.openxmlformats.org/officeDocument/2006/relationships/hyperlink" Target="https://mysteryscience.com/seasons/mystery-11/seasonal-weather-patterns/958" TargetMode="External"/><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hyperlink" Target="https://mysteryscience.com/seasons/mystery-0/seasonal-weather-patterns/956" TargetMode="External"/><Relationship Id="rId9" Type="http://schemas.openxmlformats.org/officeDocument/2006/relationships/hyperlink" Target="https://mysteryscience.com/seasons/mystery-2/seasonal-weather-patterns/709" TargetMode="External"/><Relationship Id="rId14" Type="http://schemas.openxmlformats.org/officeDocument/2006/relationships/image" Target="../media/image1.png"/><Relationship Id="rId5" Type="http://schemas.openxmlformats.org/officeDocument/2006/relationships/hyperlink" Target="https://mysteryscience.com/seasons/mystery-0/seasonal-weather-patterns/956" TargetMode="External"/><Relationship Id="rId6" Type="http://schemas.openxmlformats.org/officeDocument/2006/relationships/hyperlink" Target="https://mysteryscience.com/seasons/mystery-1/daily-weather-patterns/708" TargetMode="External"/><Relationship Id="rId7" Type="http://schemas.openxmlformats.org/officeDocument/2006/relationships/hyperlink" Target="https://mysteryscience.com/seasons/mystery-1/daily-weather-patterns/708" TargetMode="External"/><Relationship Id="rId8" Type="http://schemas.openxmlformats.org/officeDocument/2006/relationships/hyperlink" Target="https://mysteryscience.com/seasons/mystery-2/seasonal-weather-patterns/709"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DF"/>
        </a:solidFill>
      </p:bgPr>
    </p:bg>
    <p:spTree>
      <p:nvGrpSpPr>
        <p:cNvPr id="53" name="Shape 53"/>
        <p:cNvGrpSpPr/>
        <p:nvPr/>
      </p:nvGrpSpPr>
      <p:grpSpPr>
        <a:xfrm>
          <a:off x="0" y="0"/>
          <a:ext cx="0" cy="0"/>
          <a:chOff x="0" y="0"/>
          <a:chExt cx="0" cy="0"/>
        </a:xfrm>
      </p:grpSpPr>
      <p:sp>
        <p:nvSpPr>
          <p:cNvPr id="54" name="Google Shape;54;p13"/>
          <p:cNvSpPr/>
          <p:nvPr/>
        </p:nvSpPr>
        <p:spPr>
          <a:xfrm>
            <a:off x="0" y="0"/>
            <a:ext cx="2726100" cy="10058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txBox="1"/>
          <p:nvPr/>
        </p:nvSpPr>
        <p:spPr>
          <a:xfrm>
            <a:off x="3305550" y="3130500"/>
            <a:ext cx="4009500" cy="1848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None/>
            </a:pPr>
            <a:r>
              <a:rPr lang="en" sz="1200" u="sng">
                <a:solidFill>
                  <a:schemeClr val="dk1"/>
                </a:solidFill>
                <a:latin typeface="Poppins"/>
                <a:ea typeface="Poppins"/>
                <a:cs typeface="Poppins"/>
                <a:sym typeface="Poppins"/>
                <a:hlinkClick r:id="rId3">
                  <a:extLst>
                    <a:ext uri="{A12FA001-AC4F-418D-AE19-62706E023703}">
                      <ahyp:hlinkClr val="tx"/>
                    </a:ext>
                  </a:extLst>
                </a:hlinkClick>
              </a:rPr>
              <a:t>Unit Web Link</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4">
                  <a:extLst>
                    <a:ext uri="{A12FA001-AC4F-418D-AE19-62706E023703}">
                      <ahyp:hlinkClr val="tx"/>
                    </a:ext>
                  </a:extLst>
                </a:hlinkClick>
              </a:rPr>
              <a:t>Pacing Guide</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5">
                  <a:extLst>
                    <a:ext uri="{A12FA001-AC4F-418D-AE19-62706E023703}">
                      <ahyp:hlinkClr val="tx"/>
                    </a:ext>
                  </a:extLst>
                </a:hlinkClick>
              </a:rPr>
              <a:t>Other Units</a:t>
            </a:r>
            <a:endParaRPr sz="1200">
              <a:solidFill>
                <a:schemeClr val="dk1"/>
              </a:solidFill>
              <a:latin typeface="Poppins"/>
              <a:ea typeface="Poppins"/>
              <a:cs typeface="Poppins"/>
              <a:sym typeface="Poppins"/>
            </a:endParaRPr>
          </a:p>
        </p:txBody>
      </p:sp>
      <p:sp>
        <p:nvSpPr>
          <p:cNvPr id="56" name="Google Shape;56;p13"/>
          <p:cNvSpPr txBox="1"/>
          <p:nvPr/>
        </p:nvSpPr>
        <p:spPr>
          <a:xfrm>
            <a:off x="3305550" y="1709928"/>
            <a:ext cx="4009500" cy="13236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4000">
                <a:solidFill>
                  <a:schemeClr val="dk1"/>
                </a:solidFill>
                <a:latin typeface="Poppins"/>
                <a:ea typeface="Poppins"/>
                <a:cs typeface="Poppins"/>
                <a:sym typeface="Poppins"/>
              </a:rPr>
              <a:t>Weather Patterns</a:t>
            </a:r>
            <a:endParaRPr b="1" sz="1000"/>
          </a:p>
        </p:txBody>
      </p:sp>
      <p:pic>
        <p:nvPicPr>
          <p:cNvPr id="57" name="Google Shape;57;p13"/>
          <p:cNvPicPr preferRelativeResize="0"/>
          <p:nvPr/>
        </p:nvPicPr>
        <p:blipFill rotWithShape="1">
          <a:blip r:embed="rId6">
            <a:alphaModFix/>
          </a:blip>
          <a:srcRect b="2846" l="0" r="15640" t="0"/>
          <a:stretch/>
        </p:blipFill>
        <p:spPr>
          <a:xfrm>
            <a:off x="3305550" y="4928150"/>
            <a:ext cx="4466850" cy="5130249"/>
          </a:xfrm>
          <a:prstGeom prst="rect">
            <a:avLst/>
          </a:prstGeom>
          <a:noFill/>
          <a:ln>
            <a:noFill/>
          </a:ln>
        </p:spPr>
      </p:pic>
      <p:sp>
        <p:nvSpPr>
          <p:cNvPr id="58" name="Google Shape;58;p13"/>
          <p:cNvSpPr txBox="1"/>
          <p:nvPr/>
        </p:nvSpPr>
        <p:spPr>
          <a:xfrm>
            <a:off x="457200" y="953202"/>
            <a:ext cx="2008800" cy="1246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2000">
                <a:solidFill>
                  <a:srgbClr val="000000"/>
                </a:solidFill>
                <a:latin typeface="Poppins"/>
                <a:ea typeface="Poppins"/>
                <a:cs typeface="Poppins"/>
                <a:sym typeface="Poppins"/>
              </a:rPr>
              <a:t>Anchor Layer Teacher Guide</a:t>
            </a:r>
            <a:endParaRPr b="1" sz="2000">
              <a:solidFill>
                <a:srgbClr val="000000"/>
              </a:solidFill>
              <a:latin typeface="Poppins"/>
              <a:ea typeface="Poppins"/>
              <a:cs typeface="Poppins"/>
              <a:sym typeface="Poppins"/>
            </a:endParaRPr>
          </a:p>
          <a:p>
            <a:pPr indent="0" lvl="0" marL="0" rtl="0" algn="l">
              <a:spcBef>
                <a:spcPts val="0"/>
              </a:spcBef>
              <a:spcAft>
                <a:spcPts val="0"/>
              </a:spcAft>
              <a:buNone/>
            </a:pPr>
            <a:r>
              <a:t/>
            </a:r>
            <a:endParaRPr sz="1200">
              <a:solidFill>
                <a:srgbClr val="000000"/>
              </a:solidFill>
              <a:latin typeface="Poppins"/>
              <a:ea typeface="Poppins"/>
              <a:cs typeface="Poppins"/>
              <a:sym typeface="Poppins"/>
            </a:endParaRPr>
          </a:p>
          <a:p>
            <a:pPr indent="0" lvl="0" marL="0" rtl="0" algn="l">
              <a:spcBef>
                <a:spcPts val="0"/>
              </a:spcBef>
              <a:spcAft>
                <a:spcPts val="0"/>
              </a:spcAft>
              <a:buNone/>
            </a:pPr>
            <a:r>
              <a:t/>
            </a:r>
            <a:endParaRPr sz="500">
              <a:solidFill>
                <a:srgbClr val="000000"/>
              </a:solidFill>
              <a:latin typeface="Poppins"/>
              <a:ea typeface="Poppins"/>
              <a:cs typeface="Poppins"/>
              <a:sym typeface="Poppins"/>
            </a:endParaRPr>
          </a:p>
          <a:p>
            <a:pPr indent="0" lvl="0" marL="0" rtl="0" algn="l">
              <a:spcBef>
                <a:spcPts val="0"/>
              </a:spcBef>
              <a:spcAft>
                <a:spcPts val="0"/>
              </a:spcAft>
              <a:buNone/>
            </a:pPr>
            <a:r>
              <a:rPr lang="en" sz="1200">
                <a:solidFill>
                  <a:srgbClr val="000000"/>
                </a:solidFill>
                <a:latin typeface="Poppins"/>
                <a:ea typeface="Poppins"/>
                <a:cs typeface="Poppins"/>
                <a:sym typeface="Poppins"/>
              </a:rPr>
              <a:t>A curriculum companion for </a:t>
            </a:r>
            <a:r>
              <a:rPr lang="en" sz="1200" u="sng">
                <a:solidFill>
                  <a:srgbClr val="000000"/>
                </a:solidFill>
                <a:latin typeface="Poppins"/>
                <a:ea typeface="Poppins"/>
                <a:cs typeface="Poppins"/>
                <a:sym typeface="Poppins"/>
                <a:hlinkClick r:id="rId7">
                  <a:extLst>
                    <a:ext uri="{A12FA001-AC4F-418D-AE19-62706E023703}">
                      <ahyp:hlinkClr val="tx"/>
                    </a:ext>
                  </a:extLst>
                </a:hlinkClick>
              </a:rPr>
              <a:t>Anchor Layer</a:t>
            </a:r>
            <a:r>
              <a:rPr lang="en" sz="1200">
                <a:solidFill>
                  <a:srgbClr val="000000"/>
                </a:solidFill>
                <a:latin typeface="Poppins"/>
                <a:ea typeface="Poppins"/>
                <a:cs typeface="Poppins"/>
                <a:sym typeface="Poppins"/>
              </a:rPr>
              <a:t> users</a:t>
            </a:r>
            <a:endParaRPr sz="1200">
              <a:solidFill>
                <a:srgbClr val="000000"/>
              </a:solidFill>
              <a:latin typeface="Poppins"/>
              <a:ea typeface="Poppins"/>
              <a:cs typeface="Poppins"/>
              <a:sym typeface="Poppins"/>
            </a:endParaRPr>
          </a:p>
        </p:txBody>
      </p:sp>
      <p:pic>
        <p:nvPicPr>
          <p:cNvPr id="59" name="Google Shape;59;p13"/>
          <p:cNvPicPr preferRelativeResize="0"/>
          <p:nvPr/>
        </p:nvPicPr>
        <p:blipFill rotWithShape="1">
          <a:blip r:embed="rId8">
            <a:alphaModFix/>
          </a:blip>
          <a:srcRect b="1276" l="0" r="0" t="1276"/>
          <a:stretch/>
        </p:blipFill>
        <p:spPr>
          <a:xfrm>
            <a:off x="463261" y="457200"/>
            <a:ext cx="1232057" cy="161925"/>
          </a:xfrm>
          <a:prstGeom prst="rect">
            <a:avLst/>
          </a:prstGeom>
          <a:noFill/>
          <a:ln>
            <a:noFill/>
          </a:ln>
        </p:spPr>
      </p:pic>
      <p:sp>
        <p:nvSpPr>
          <p:cNvPr id="60" name="Google Shape;60;p13"/>
          <p:cNvSpPr txBox="1"/>
          <p:nvPr/>
        </p:nvSpPr>
        <p:spPr>
          <a:xfrm>
            <a:off x="3305550" y="1261872"/>
            <a:ext cx="3000000" cy="4002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2000">
                <a:solidFill>
                  <a:srgbClr val="000000"/>
                </a:solidFill>
                <a:latin typeface="Poppins"/>
                <a:ea typeface="Poppins"/>
                <a:cs typeface="Poppins"/>
                <a:sym typeface="Poppins"/>
              </a:rPr>
              <a:t>Grade K</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id="182" name="Google Shape;182;p22"/>
          <p:cNvPicPr preferRelativeResize="0"/>
          <p:nvPr/>
        </p:nvPicPr>
        <p:blipFill>
          <a:blip r:embed="rId3">
            <a:alphaModFix/>
          </a:blip>
          <a:stretch>
            <a:fillRect/>
          </a:stretch>
        </p:blipFill>
        <p:spPr>
          <a:xfrm>
            <a:off x="5577800" y="1280150"/>
            <a:ext cx="1737400" cy="985870"/>
          </a:xfrm>
          <a:prstGeom prst="rect">
            <a:avLst/>
          </a:prstGeom>
          <a:noFill/>
          <a:ln>
            <a:noFill/>
          </a:ln>
        </p:spPr>
      </p:pic>
      <p:sp>
        <p:nvSpPr>
          <p:cNvPr id="183" name="Google Shape;183;p22"/>
          <p:cNvSpPr txBox="1"/>
          <p:nvPr/>
        </p:nvSpPr>
        <p:spPr>
          <a:xfrm>
            <a:off x="7023423" y="9290304"/>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84" name="Google Shape;184;p22"/>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85" name="Google Shape;185;p22"/>
          <p:cNvSpPr txBox="1"/>
          <p:nvPr/>
        </p:nvSpPr>
        <p:spPr>
          <a:xfrm>
            <a:off x="457200" y="1280150"/>
            <a:ext cx="4918800" cy="3885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Performance Task: What’s the weather like for the arctic foxes?</a:t>
            </a:r>
            <a:endParaRPr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Seasonal Weather Patterns</a:t>
            </a:r>
            <a:endParaRPr b="1" i="1"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performance task, students use observations of weather conditions in the areas where arctic foxes live to identify patterns over time.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After a brief review of the unit, students observe and describe different kinds of weather that the foxes experience. Then, they analyze data about the weather to identify seasonal patterns.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graphicFrame>
        <p:nvGraphicFramePr>
          <p:cNvPr id="186" name="Google Shape;186;p22"/>
          <p:cNvGraphicFramePr/>
          <p:nvPr/>
        </p:nvGraphicFramePr>
        <p:xfrm>
          <a:off x="5577800" y="1280160"/>
          <a:ext cx="3000000" cy="3000000"/>
        </p:xfrm>
        <a:graphic>
          <a:graphicData uri="http://schemas.openxmlformats.org/drawingml/2006/table">
            <a:tbl>
              <a:tblPr>
                <a:noFill/>
                <a:tableStyleId>{5B4D5515-3505-4B68-8F49-E69C07B0025E}</a:tableStyleId>
              </a:tblPr>
              <a:tblGrid>
                <a:gridCol w="1737400"/>
              </a:tblGrid>
              <a:tr h="93230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7085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Unit Review</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497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87" name="Google Shape;187;p22"/>
          <p:cNvSpPr/>
          <p:nvPr/>
        </p:nvSpPr>
        <p:spPr>
          <a:xfrm>
            <a:off x="457650" y="3947325"/>
            <a:ext cx="6857700" cy="26733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8" name="Google Shape;188;p22"/>
          <p:cNvSpPr txBox="1"/>
          <p:nvPr/>
        </p:nvSpPr>
        <p:spPr>
          <a:xfrm>
            <a:off x="3627300" y="4253625"/>
            <a:ext cx="33960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Performance Task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can work as a class, in small groups, or individually. Each student will need one copy of the What's the weather? Worksheet.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With your students, begin the lesson. It begins with a brief unit review. Then, move through the activity. The activity includes a step-by-step guide and discussion questions throughout.</a:t>
            </a:r>
            <a:endParaRPr sz="1000">
              <a:solidFill>
                <a:schemeClr val="dk1"/>
              </a:solidFill>
              <a:latin typeface="Poppins"/>
              <a:ea typeface="Poppins"/>
              <a:cs typeface="Poppins"/>
              <a:sym typeface="Poppins"/>
            </a:endParaRPr>
          </a:p>
        </p:txBody>
      </p:sp>
      <p:sp>
        <p:nvSpPr>
          <p:cNvPr id="189" name="Google Shape;189;p22"/>
          <p:cNvSpPr/>
          <p:nvPr/>
        </p:nvSpPr>
        <p:spPr>
          <a:xfrm>
            <a:off x="457200" y="7085250"/>
            <a:ext cx="6857700" cy="2439900"/>
          </a:xfrm>
          <a:prstGeom prst="rect">
            <a:avLst/>
          </a:prstGeom>
          <a:solidFill>
            <a:srgbClr val="BBE28B">
              <a:alpha val="137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0" name="Google Shape;190;p22"/>
          <p:cNvSpPr txBox="1"/>
          <p:nvPr/>
        </p:nvSpPr>
        <p:spPr>
          <a:xfrm>
            <a:off x="821475" y="7339850"/>
            <a:ext cx="6150900" cy="17238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Crosscutting Concepts</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i="1" lang="en" sz="1000">
                <a:solidFill>
                  <a:schemeClr val="dk1"/>
                </a:solidFill>
                <a:latin typeface="Poppins"/>
                <a:ea typeface="Poppins"/>
                <a:cs typeface="Poppins"/>
                <a:sym typeface="Poppins"/>
              </a:rPr>
              <a:t>Patterns: </a:t>
            </a:r>
            <a:r>
              <a:rPr lang="en" sz="1000">
                <a:solidFill>
                  <a:schemeClr val="dk1"/>
                </a:solidFill>
                <a:latin typeface="Poppins"/>
                <a:ea typeface="Poppins"/>
                <a:cs typeface="Poppins"/>
                <a:sym typeface="Poppins"/>
              </a:rPr>
              <a:t>All living things are affected by the weather in the places where they live. The weather changes in short and long-term patterns, and animals respond by exhibiting short and long-term patterns of their own. Over the course of a single day, animals might huddle together at night for warmth, while seeking shade during the heat of the day. Patterns such as this one repeat on a daily basis. On the other hand, long-term seasonal changes can affect when animals lay eggs or how their feathers or fur shed and are grown again and again, each year.</a:t>
            </a:r>
            <a:endParaRPr i="1" sz="1000">
              <a:solidFill>
                <a:schemeClr val="dk1"/>
              </a:solidFill>
              <a:latin typeface="Poppins"/>
              <a:ea typeface="Poppins"/>
              <a:cs typeface="Poppins"/>
              <a:sym typeface="Poppins"/>
            </a:endParaRPr>
          </a:p>
        </p:txBody>
      </p:sp>
      <p:pic>
        <p:nvPicPr>
          <p:cNvPr id="191" name="Google Shape;191;p22"/>
          <p:cNvPicPr preferRelativeResize="0"/>
          <p:nvPr/>
        </p:nvPicPr>
        <p:blipFill>
          <a:blip r:embed="rId4">
            <a:alphaModFix/>
          </a:blip>
          <a:stretch>
            <a:fillRect/>
          </a:stretch>
        </p:blipFill>
        <p:spPr>
          <a:xfrm>
            <a:off x="821475" y="4348588"/>
            <a:ext cx="2493373" cy="1870751"/>
          </a:xfrm>
          <a:prstGeom prst="rect">
            <a:avLst/>
          </a:prstGeom>
          <a:noFill/>
          <a:ln>
            <a:noFill/>
          </a:ln>
          <a:effectLst>
            <a:outerShdw blurRad="57150" rotWithShape="0" algn="bl" dir="5400000" dist="19050">
              <a:srgbClr val="000000">
                <a:alpha val="50000"/>
              </a:srgbClr>
            </a:outerShdw>
          </a:effectLst>
        </p:spPr>
      </p:pic>
      <p:pic>
        <p:nvPicPr>
          <p:cNvPr id="192" name="Google Shape;192;p22"/>
          <p:cNvPicPr preferRelativeResize="0"/>
          <p:nvPr/>
        </p:nvPicPr>
        <p:blipFill rotWithShape="1">
          <a:blip r:embed="rId5">
            <a:alphaModFix/>
          </a:blip>
          <a:srcRect b="1276" l="0" r="0" t="1276"/>
          <a:stretch/>
        </p:blipFill>
        <p:spPr>
          <a:xfrm>
            <a:off x="6055623" y="354825"/>
            <a:ext cx="1232057" cy="161925"/>
          </a:xfrm>
          <a:prstGeom prst="rect">
            <a:avLst/>
          </a:prstGeom>
          <a:noFill/>
          <a:ln>
            <a:noFill/>
          </a:ln>
        </p:spPr>
      </p:pic>
      <p:sp>
        <p:nvSpPr>
          <p:cNvPr id="193" name="Google Shape;193;p22"/>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Weather Patterns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a:t>
            </a:r>
            <a:r>
              <a:rPr lang="en" sz="1000">
                <a:solidFill>
                  <a:srgbClr val="000000"/>
                </a:solidFill>
                <a:latin typeface="Poppins"/>
                <a:ea typeface="Poppins"/>
                <a:cs typeface="Poppins"/>
                <a:sym typeface="Poppins"/>
              </a:rPr>
              <a:t>Teacher Guide</a:t>
            </a:r>
            <a:endParaRPr sz="800">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pic>
        <p:nvPicPr>
          <p:cNvPr id="65" name="Google Shape;65;p14"/>
          <p:cNvPicPr preferRelativeResize="0"/>
          <p:nvPr/>
        </p:nvPicPr>
        <p:blipFill rotWithShape="1">
          <a:blip r:embed="rId3">
            <a:alphaModFix/>
          </a:blip>
          <a:srcRect b="0" l="0" r="0" t="0"/>
          <a:stretch/>
        </p:blipFill>
        <p:spPr>
          <a:xfrm>
            <a:off x="465590" y="5455955"/>
            <a:ext cx="6858001" cy="4085083"/>
          </a:xfrm>
          <a:prstGeom prst="rect">
            <a:avLst/>
          </a:prstGeom>
          <a:noFill/>
          <a:ln>
            <a:noFill/>
          </a:ln>
        </p:spPr>
      </p:pic>
      <p:sp>
        <p:nvSpPr>
          <p:cNvPr id="66" name="Google Shape;66;p1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67" name="Google Shape;67;p1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68" name="Google Shape;68;p1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Weather Patterns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a:t>
            </a:r>
            <a:r>
              <a:rPr lang="en" sz="1000">
                <a:solidFill>
                  <a:srgbClr val="000000"/>
                </a:solidFill>
                <a:latin typeface="Poppins"/>
                <a:ea typeface="Poppins"/>
                <a:cs typeface="Poppins"/>
                <a:sym typeface="Poppins"/>
              </a:rPr>
              <a:t>Teacher Guide</a:t>
            </a:r>
            <a:endParaRPr sz="800">
              <a:latin typeface="Poppins"/>
              <a:ea typeface="Poppins"/>
              <a:cs typeface="Poppins"/>
              <a:sym typeface="Poppins"/>
            </a:endParaRPr>
          </a:p>
        </p:txBody>
      </p:sp>
      <p:sp>
        <p:nvSpPr>
          <p:cNvPr id="69" name="Google Shape;69;p14"/>
          <p:cNvSpPr txBox="1"/>
          <p:nvPr/>
        </p:nvSpPr>
        <p:spPr>
          <a:xfrm>
            <a:off x="457200" y="1280160"/>
            <a:ext cx="6858000" cy="1152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rgbClr val="000000"/>
              </a:buClr>
              <a:buSzPts val="1100"/>
              <a:buFont typeface="Arial"/>
              <a:buNone/>
            </a:pPr>
            <a:r>
              <a:rPr b="1" lang="en" sz="1200">
                <a:solidFill>
                  <a:srgbClr val="000000"/>
                </a:solidFill>
                <a:latin typeface="Poppins"/>
                <a:ea typeface="Poppins"/>
                <a:cs typeface="Poppins"/>
                <a:sym typeface="Poppins"/>
              </a:rPr>
              <a:t>Unit Summary</a:t>
            </a:r>
            <a:endParaRPr sz="12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1000">
              <a:solidFill>
                <a:srgbClr val="000000"/>
              </a:solidFill>
              <a:latin typeface="Poppins"/>
              <a:ea typeface="Poppins"/>
              <a:cs typeface="Poppins"/>
              <a:sym typeface="Poppins"/>
            </a:endParaRPr>
          </a:p>
          <a:p>
            <a:pPr indent="0" lvl="0" marL="0" rtl="0" algn="l">
              <a:lnSpc>
                <a:spcPct val="150000"/>
              </a:lnSpc>
              <a:spcBef>
                <a:spcPts val="0"/>
              </a:spcBef>
              <a:spcAft>
                <a:spcPts val="0"/>
              </a:spcAft>
              <a:buNone/>
            </a:pPr>
            <a:r>
              <a:rPr lang="en" sz="1000">
                <a:latin typeface="Poppins"/>
                <a:ea typeface="Poppins"/>
                <a:cs typeface="Poppins"/>
                <a:sym typeface="Poppins"/>
              </a:rPr>
              <a:t>In this unit, students gather evidence in order to identify daily and seasonal weather patterns. They use those patterns to explain mysteries like why you might lose your jacket during the day or why birds lay their eggs at certain times of the year.</a:t>
            </a:r>
            <a:endParaRPr b="1" sz="1200">
              <a:solidFill>
                <a:srgbClr val="000000"/>
              </a:solidFill>
              <a:latin typeface="Poppins"/>
              <a:ea typeface="Poppins"/>
              <a:cs typeface="Poppins"/>
              <a:sym typeface="Poppins"/>
            </a:endParaRPr>
          </a:p>
        </p:txBody>
      </p:sp>
      <p:graphicFrame>
        <p:nvGraphicFramePr>
          <p:cNvPr id="70" name="Google Shape;70;p14"/>
          <p:cNvGraphicFramePr/>
          <p:nvPr/>
        </p:nvGraphicFramePr>
        <p:xfrm>
          <a:off x="457200" y="2819400"/>
          <a:ext cx="3000000" cy="3000000"/>
        </p:xfrm>
        <a:graphic>
          <a:graphicData uri="http://schemas.openxmlformats.org/drawingml/2006/table">
            <a:tbl>
              <a:tblPr>
                <a:noFill/>
                <a:tableStyleId>{5B4D5515-3505-4B68-8F49-E69C07B0025E}</a:tableStyleId>
              </a:tblPr>
              <a:tblGrid>
                <a:gridCol w="2332375"/>
                <a:gridCol w="1883800"/>
                <a:gridCol w="1442150"/>
                <a:gridCol w="1199675"/>
              </a:tblGrid>
              <a:tr h="183700">
                <a:tc>
                  <a:txBody>
                    <a:bodyPr/>
                    <a:lstStyle/>
                    <a:p>
                      <a:pPr indent="0" lvl="0" marL="0" rtl="0" algn="l">
                        <a:spcBef>
                          <a:spcPts val="0"/>
                        </a:spcBef>
                        <a:spcAft>
                          <a:spcPts val="0"/>
                        </a:spcAft>
                        <a:buNone/>
                      </a:pPr>
                      <a:r>
                        <a:rPr b="1" lang="en" sz="800">
                          <a:latin typeface="Poppins"/>
                          <a:ea typeface="Poppins"/>
                          <a:cs typeface="Poppins"/>
                          <a:sym typeface="Poppins"/>
                        </a:rPr>
                        <a:t>Performance</a:t>
                      </a:r>
                      <a:endParaRPr b="1" sz="800">
                        <a:latin typeface="Poppins"/>
                        <a:ea typeface="Poppins"/>
                        <a:cs typeface="Poppins"/>
                        <a:sym typeface="Poppins"/>
                      </a:endParaRPr>
                    </a:p>
                    <a:p>
                      <a:pPr indent="0" lvl="0" marL="0" rtl="0" algn="l">
                        <a:spcBef>
                          <a:spcPts val="0"/>
                        </a:spcBef>
                        <a:spcAft>
                          <a:spcPts val="0"/>
                        </a:spcAft>
                        <a:buNone/>
                      </a:pPr>
                      <a:r>
                        <a:rPr b="1" lang="en" sz="800">
                          <a:latin typeface="Poppins"/>
                          <a:ea typeface="Poppins"/>
                          <a:cs typeface="Poppins"/>
                          <a:sym typeface="Poppins"/>
                        </a:rPr>
                        <a:t> Expectations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Science &amp; Eng</a:t>
                      </a:r>
                      <a:r>
                        <a:rPr b="1" lang="en" sz="800">
                          <a:latin typeface="Poppins"/>
                          <a:ea typeface="Poppins"/>
                          <a:cs typeface="Poppins"/>
                          <a:sym typeface="Poppins"/>
                        </a:rPr>
                        <a:t>ineering </a:t>
                      </a:r>
                      <a:endParaRPr b="1" sz="800">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Practices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Disciplinary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b="1" lang="en" sz="800">
                          <a:solidFill>
                            <a:srgbClr val="000000"/>
                          </a:solidFill>
                          <a:latin typeface="Poppins"/>
                          <a:ea typeface="Poppins"/>
                          <a:cs typeface="Poppins"/>
                          <a:sym typeface="Poppins"/>
                        </a:rPr>
                        <a:t>Core Ideas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Crosscutting Concepts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r>
              <a:tr h="903750">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K-ESS2-1. Use and share observations of local weather conditions to describe patterns over time.</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K-ESS2-2. Construct an argument supported by evidence for how plants &amp; animals (including humans) can change the environment to meet their needs.</a:t>
                      </a:r>
                      <a:endParaRPr sz="800">
                        <a:solidFill>
                          <a:schemeClr val="dk1"/>
                        </a:solidFill>
                        <a:latin typeface="Poppins"/>
                        <a:ea typeface="Poppins"/>
                        <a:cs typeface="Poppins"/>
                        <a:sym typeface="Poppins"/>
                      </a:endParaRPr>
                    </a:p>
                  </a:txBody>
                  <a:tcPr marT="91425" marB="91425" marR="0" marL="91425">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Obtaining, Evaluating, and Communicating Information</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Asking Questions and Defining Problems</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Analyzing and Interpreting Data</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Engaging in Argument from Evidence</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Developing and Using Models</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ESS2.E: Biogeology</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ESS2.D: Weather and Climate</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Systems and System Models</a:t>
                      </a:r>
                      <a:endParaRPr sz="800">
                        <a:solidFill>
                          <a:srgbClr val="000000"/>
                        </a:solidFill>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Patterns</a:t>
                      </a:r>
                      <a:br>
                        <a:rPr lang="en" sz="800">
                          <a:solidFill>
                            <a:srgbClr val="000000"/>
                          </a:solidFill>
                          <a:latin typeface="Poppins"/>
                          <a:ea typeface="Poppins"/>
                          <a:cs typeface="Poppins"/>
                          <a:sym typeface="Poppins"/>
                        </a:rPr>
                      </a:br>
                      <a:r>
                        <a:rPr lang="en" sz="800">
                          <a:solidFill>
                            <a:schemeClr val="dk1"/>
                          </a:solidFill>
                          <a:latin typeface="Poppins"/>
                          <a:ea typeface="Poppins"/>
                          <a:cs typeface="Poppins"/>
                          <a:sym typeface="Poppins"/>
                        </a:rPr>
                        <a:t>• Structure and Function</a:t>
                      </a:r>
                      <a:endParaRPr sz="800">
                        <a:latin typeface="Poppins"/>
                        <a:ea typeface="Poppins"/>
                        <a:cs typeface="Poppins"/>
                        <a:sym typeface="Poppins"/>
                      </a:endParaRPr>
                    </a:p>
                  </a:txBody>
                  <a:tcPr marT="91425" marB="91425" marR="91425" marL="91425">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71" name="Google Shape;71;p14"/>
          <p:cNvSpPr txBox="1"/>
          <p:nvPr/>
        </p:nvSpPr>
        <p:spPr>
          <a:xfrm>
            <a:off x="528625" y="5534075"/>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Anchor Phenomenon</a:t>
            </a:r>
            <a:endParaRPr b="1" sz="1000">
              <a:solidFill>
                <a:schemeClr val="lt1"/>
              </a:solidFill>
              <a:latin typeface="Poppins"/>
              <a:ea typeface="Poppins"/>
              <a:cs typeface="Poppins"/>
              <a:sym typeface="Poppins"/>
            </a:endParaRPr>
          </a:p>
        </p:txBody>
      </p:sp>
      <p:sp>
        <p:nvSpPr>
          <p:cNvPr id="72" name="Google Shape;72;p14"/>
          <p:cNvSpPr txBox="1"/>
          <p:nvPr/>
        </p:nvSpPr>
        <p:spPr>
          <a:xfrm>
            <a:off x="528625" y="7776100"/>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Performance Task</a:t>
            </a:r>
            <a:endParaRPr b="1" sz="1000">
              <a:solidFill>
                <a:schemeClr val="lt1"/>
              </a:solidFill>
              <a:latin typeface="Poppins"/>
              <a:ea typeface="Poppins"/>
              <a:cs typeface="Poppins"/>
              <a:sym typeface="Poppins"/>
            </a:endParaRPr>
          </a:p>
        </p:txBody>
      </p:sp>
      <p:sp>
        <p:nvSpPr>
          <p:cNvPr id="73" name="Google Shape;73;p14"/>
          <p:cNvSpPr txBox="1"/>
          <p:nvPr/>
        </p:nvSpPr>
        <p:spPr>
          <a:xfrm>
            <a:off x="2335075" y="55340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1</a:t>
            </a:r>
            <a:endParaRPr b="1" sz="1000">
              <a:solidFill>
                <a:schemeClr val="lt1"/>
              </a:solidFill>
              <a:latin typeface="Poppins"/>
              <a:ea typeface="Poppins"/>
              <a:cs typeface="Poppins"/>
              <a:sym typeface="Poppins"/>
            </a:endParaRPr>
          </a:p>
        </p:txBody>
      </p:sp>
      <p:sp>
        <p:nvSpPr>
          <p:cNvPr id="74" name="Google Shape;74;p14"/>
          <p:cNvSpPr txBox="1"/>
          <p:nvPr/>
        </p:nvSpPr>
        <p:spPr>
          <a:xfrm>
            <a:off x="4136575" y="55340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75" name="Google Shape;75;p14"/>
          <p:cNvSpPr txBox="1"/>
          <p:nvPr/>
        </p:nvSpPr>
        <p:spPr>
          <a:xfrm>
            <a:off x="5938075" y="55340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sp>
        <p:nvSpPr>
          <p:cNvPr id="76" name="Google Shape;76;p14"/>
          <p:cNvSpPr txBox="1"/>
          <p:nvPr/>
        </p:nvSpPr>
        <p:spPr>
          <a:xfrm>
            <a:off x="531150" y="62484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100"/>
              <a:buFont typeface="Arial"/>
              <a:buNone/>
            </a:pPr>
            <a:r>
              <a:rPr b="1" lang="en" sz="800">
                <a:solidFill>
                  <a:schemeClr val="dk1"/>
                </a:solidFill>
                <a:uFill>
                  <a:noFill/>
                </a:uFill>
                <a:latin typeface="Poppins"/>
                <a:ea typeface="Poppins"/>
                <a:cs typeface="Poppins"/>
                <a:sym typeface="Poppins"/>
                <a:hlinkClick r:id="rId4">
                  <a:extLst>
                    <a:ext uri="{A12FA001-AC4F-418D-AE19-62706E023703}">
                      <ahyp:hlinkClr val="tx"/>
                    </a:ext>
                  </a:extLst>
                </a:hlinkClick>
              </a:rPr>
              <a:t>Seasonal Weather Patterns</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Furry Foxes</a:t>
            </a:r>
            <a:endParaRPr sz="800">
              <a:solidFill>
                <a:schemeClr val="dk1"/>
              </a:solidFill>
              <a:latin typeface="Poppins"/>
              <a:ea typeface="Poppins"/>
              <a:cs typeface="Poppins"/>
              <a:sym typeface="Poppins"/>
            </a:endParaRPr>
          </a:p>
        </p:txBody>
      </p:sp>
      <p:sp>
        <p:nvSpPr>
          <p:cNvPr id="77" name="Google Shape;77;p14"/>
          <p:cNvSpPr txBox="1"/>
          <p:nvPr/>
        </p:nvSpPr>
        <p:spPr>
          <a:xfrm>
            <a:off x="2337600" y="6248400"/>
            <a:ext cx="13278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Daily Weather Patterns</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How do you know what to wear for the weather?</a:t>
            </a:r>
            <a:endParaRPr sz="800">
              <a:solidFill>
                <a:schemeClr val="dk1"/>
              </a:solidFill>
              <a:latin typeface="Poppins"/>
              <a:ea typeface="Poppins"/>
              <a:cs typeface="Poppins"/>
              <a:sym typeface="Poppins"/>
            </a:endParaRPr>
          </a:p>
        </p:txBody>
      </p:sp>
      <p:sp>
        <p:nvSpPr>
          <p:cNvPr id="78" name="Google Shape;78;p14"/>
          <p:cNvSpPr txBox="1"/>
          <p:nvPr/>
        </p:nvSpPr>
        <p:spPr>
          <a:xfrm>
            <a:off x="4139100" y="6248400"/>
            <a:ext cx="12732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Wind &amp; Storms</a:t>
            </a:r>
            <a:endParaRPr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What will the weather be like on your birthday?</a:t>
            </a:r>
            <a:endParaRPr sz="800">
              <a:solidFill>
                <a:schemeClr val="dk1"/>
              </a:solidFill>
              <a:latin typeface="Poppins"/>
              <a:ea typeface="Poppins"/>
              <a:cs typeface="Poppins"/>
              <a:sym typeface="Poppins"/>
            </a:endParaRPr>
          </a:p>
        </p:txBody>
      </p:sp>
      <p:sp>
        <p:nvSpPr>
          <p:cNvPr id="79" name="Google Shape;79;p14"/>
          <p:cNvSpPr txBox="1"/>
          <p:nvPr/>
        </p:nvSpPr>
        <p:spPr>
          <a:xfrm>
            <a:off x="5938075" y="6248400"/>
            <a:ext cx="12654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Animals Changing Their Environment</a:t>
            </a:r>
            <a:endParaRPr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Why do birds lay their eggs in the spring?</a:t>
            </a:r>
            <a:endParaRPr sz="800">
              <a:solidFill>
                <a:schemeClr val="dk1"/>
              </a:solidFill>
              <a:latin typeface="Poppins"/>
              <a:ea typeface="Poppins"/>
              <a:cs typeface="Poppins"/>
              <a:sym typeface="Poppins"/>
            </a:endParaRPr>
          </a:p>
        </p:txBody>
      </p:sp>
      <p:sp>
        <p:nvSpPr>
          <p:cNvPr id="80" name="Google Shape;80;p14"/>
          <p:cNvSpPr txBox="1"/>
          <p:nvPr/>
        </p:nvSpPr>
        <p:spPr>
          <a:xfrm>
            <a:off x="531150" y="8502075"/>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Seasonal Weather Patterns</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What’s the weather like for the arctic foxes?</a:t>
            </a:r>
            <a:endParaRPr sz="800">
              <a:solidFill>
                <a:schemeClr val="dk1"/>
              </a:solidFill>
              <a:latin typeface="Poppins"/>
              <a:ea typeface="Poppins"/>
              <a:cs typeface="Poppins"/>
              <a:sym typeface="Poppins"/>
            </a:endParaRPr>
          </a:p>
          <a:p>
            <a:pPr indent="0" lvl="0" marL="0" rtl="0" algn="l">
              <a:spcBef>
                <a:spcPts val="0"/>
              </a:spcBef>
              <a:spcAft>
                <a:spcPts val="0"/>
              </a:spcAft>
              <a:buNone/>
            </a:pPr>
            <a:r>
              <a:t/>
            </a:r>
            <a:endParaRPr b="1" sz="800">
              <a:solidFill>
                <a:schemeClr val="dk1"/>
              </a:solidFill>
              <a:latin typeface="Poppins"/>
              <a:ea typeface="Poppins"/>
              <a:cs typeface="Poppins"/>
              <a:sym typeface="Poppins"/>
            </a:endParaRPr>
          </a:p>
        </p:txBody>
      </p:sp>
      <p:sp>
        <p:nvSpPr>
          <p:cNvPr id="81" name="Google Shape;81;p14"/>
          <p:cNvSpPr txBox="1"/>
          <p:nvPr/>
        </p:nvSpPr>
        <p:spPr>
          <a:xfrm>
            <a:off x="2326500" y="70726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2" name="Google Shape;82;p14"/>
          <p:cNvSpPr txBox="1"/>
          <p:nvPr/>
        </p:nvSpPr>
        <p:spPr>
          <a:xfrm>
            <a:off x="4119425" y="70726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3" name="Google Shape;83;p14"/>
          <p:cNvSpPr txBox="1"/>
          <p:nvPr/>
        </p:nvSpPr>
        <p:spPr>
          <a:xfrm>
            <a:off x="5929500" y="70726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pic>
        <p:nvPicPr>
          <p:cNvPr id="84" name="Google Shape;84;p14"/>
          <p:cNvPicPr preferRelativeResize="0"/>
          <p:nvPr/>
        </p:nvPicPr>
        <p:blipFill rotWithShape="1">
          <a:blip r:embed="rId14">
            <a:alphaModFix/>
          </a:blip>
          <a:srcRect b="1276" l="0" r="0" t="1276"/>
          <a:stretch/>
        </p:blipFill>
        <p:spPr>
          <a:xfrm>
            <a:off x="6055623" y="354825"/>
            <a:ext cx="1232057" cy="1619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15"/>
          <p:cNvPicPr preferRelativeResize="0"/>
          <p:nvPr/>
        </p:nvPicPr>
        <p:blipFill rotWithShape="1">
          <a:blip r:embed="rId3">
            <a:alphaModFix/>
          </a:blip>
          <a:srcRect b="11410" l="0" r="0" t="26573"/>
          <a:stretch/>
        </p:blipFill>
        <p:spPr>
          <a:xfrm>
            <a:off x="429600" y="1703875"/>
            <a:ext cx="6857999" cy="2823301"/>
          </a:xfrm>
          <a:prstGeom prst="rect">
            <a:avLst/>
          </a:prstGeom>
          <a:noFill/>
          <a:ln>
            <a:noFill/>
          </a:ln>
        </p:spPr>
      </p:pic>
      <p:sp>
        <p:nvSpPr>
          <p:cNvPr id="90" name="Google Shape;90;p15"/>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91" name="Google Shape;91;p1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92" name="Google Shape;92;p15"/>
          <p:cNvSpPr txBox="1"/>
          <p:nvPr/>
        </p:nvSpPr>
        <p:spPr>
          <a:xfrm>
            <a:off x="457200" y="5102400"/>
            <a:ext cx="6830400" cy="42759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On most days, the temperature on Earth follows a predictable pattern. The temperature is coolest in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morning just before sunrise and then warms throughout the day. When the Sun sets, the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temperature begins to drop again, and the pattern repeats during the following day. Animals do many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different things to handle these daily temperature changes, such as huddling with others when cold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or seeking shade when they are hot.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There are much longer seasonal weather patterns, too. Throughout all four seasons on Earth,</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different animals respond to the different seasons in different ways.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Some animals exhibit behavioral changes, such as birds building nests and laying eggs in the spring</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instead of the summer. Other animals physically change along with the changes in weather. Arctic</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foxes are one example of this. Throughout the fall, they grow a long, thick coat, which helps insulate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them from the cold of winter. And throughout the spring, that coat slowly falls out, leaving them with a</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much thinner coat that helps them moderate their body temperature during the summer.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There are other benefits to the white coat of winter, such as helping the fox to blend in with its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surroundings. However, this unit is focused primarily on weather, and therefore the content about the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arctic foxes is focused primarily on how their coat helps them to regulate their body temperature.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93" name="Google Shape;93;p15"/>
          <p:cNvSpPr txBox="1"/>
          <p:nvPr/>
        </p:nvSpPr>
        <p:spPr>
          <a:xfrm>
            <a:off x="457200" y="1280160"/>
            <a:ext cx="3000000" cy="2769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Anchor Phenomenon  Background</a:t>
            </a:r>
            <a:endParaRPr b="1" sz="1600"/>
          </a:p>
        </p:txBody>
      </p:sp>
      <p:sp>
        <p:nvSpPr>
          <p:cNvPr id="94" name="Google Shape;94;p15"/>
          <p:cNvSpPr txBox="1"/>
          <p:nvPr/>
        </p:nvSpPr>
        <p:spPr>
          <a:xfrm>
            <a:off x="457200" y="4674000"/>
            <a:ext cx="6858000" cy="369300"/>
          </a:xfrm>
          <a:prstGeom prst="rect">
            <a:avLst/>
          </a:prstGeom>
          <a:noFill/>
          <a:ln>
            <a:noFill/>
          </a:ln>
        </p:spPr>
        <p:txBody>
          <a:bodyPr anchorCtr="0" anchor="b" bIns="91425" lIns="0" spcFirstLastPara="1" rIns="91425" wrap="square" tIns="91425">
            <a:noAutofit/>
          </a:bodyPr>
          <a:lstStyle/>
          <a:p>
            <a:pPr indent="0" lvl="0" marL="0" rtl="0" algn="l">
              <a:lnSpc>
                <a:spcPct val="150000"/>
              </a:lnSpc>
              <a:spcBef>
                <a:spcPts val="0"/>
              </a:spcBef>
              <a:spcAft>
                <a:spcPts val="0"/>
              </a:spcAft>
              <a:buNone/>
            </a:pPr>
            <a:r>
              <a:rPr lang="en" sz="1200">
                <a:solidFill>
                  <a:schemeClr val="dk1"/>
                </a:solidFill>
                <a:latin typeface="Poppins"/>
                <a:ea typeface="Poppins"/>
                <a:cs typeface="Poppins"/>
                <a:sym typeface="Poppins"/>
              </a:rPr>
              <a:t>Why do arctic foxes have fur that changes so much?</a:t>
            </a:r>
            <a:endParaRPr sz="1200">
              <a:solidFill>
                <a:schemeClr val="dk1"/>
              </a:solidFill>
              <a:latin typeface="Poppins"/>
              <a:ea typeface="Poppins"/>
              <a:cs typeface="Poppins"/>
              <a:sym typeface="Poppins"/>
            </a:endParaRPr>
          </a:p>
        </p:txBody>
      </p:sp>
      <p:pic>
        <p:nvPicPr>
          <p:cNvPr id="95" name="Google Shape;95;p15"/>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96" name="Google Shape;96;p1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Weather Patterns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a:t>
            </a:r>
            <a:r>
              <a:rPr lang="en" sz="1000">
                <a:solidFill>
                  <a:srgbClr val="000000"/>
                </a:solidFill>
                <a:latin typeface="Poppins"/>
                <a:ea typeface="Poppins"/>
                <a:cs typeface="Poppins"/>
                <a:sym typeface="Poppins"/>
              </a:rPr>
              <a:t>Teacher Guide</a:t>
            </a:r>
            <a:endParaRPr sz="800">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id="101" name="Google Shape;101;p16"/>
          <p:cNvPicPr preferRelativeResize="0"/>
          <p:nvPr/>
        </p:nvPicPr>
        <p:blipFill>
          <a:blip r:embed="rId3">
            <a:alphaModFix/>
          </a:blip>
          <a:stretch>
            <a:fillRect/>
          </a:stretch>
        </p:blipFill>
        <p:spPr>
          <a:xfrm>
            <a:off x="5577827" y="1280175"/>
            <a:ext cx="1737398" cy="1011684"/>
          </a:xfrm>
          <a:prstGeom prst="rect">
            <a:avLst/>
          </a:prstGeom>
          <a:noFill/>
          <a:ln>
            <a:noFill/>
          </a:ln>
        </p:spPr>
      </p:pic>
      <p:sp>
        <p:nvSpPr>
          <p:cNvPr id="102" name="Google Shape;102;p16"/>
          <p:cNvSpPr/>
          <p:nvPr/>
        </p:nvSpPr>
        <p:spPr>
          <a:xfrm>
            <a:off x="475050" y="5321725"/>
            <a:ext cx="6839100" cy="34116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3" name="Google Shape;103;p16"/>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04" name="Google Shape;104;p16"/>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05" name="Google Shape;105;p16"/>
          <p:cNvSpPr txBox="1"/>
          <p:nvPr/>
        </p:nvSpPr>
        <p:spPr>
          <a:xfrm>
            <a:off x="457250" y="1280150"/>
            <a:ext cx="4918800" cy="37023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Anchor Phenomenon: Furry Foxes</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Seasonal Weather Patterns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Phenomenon Lesson 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Note: This lesson is part of this unit’s Anchor Layer. If you have the Anchor Layer turned on, we recommend teaching all of the lessons in this unit in order.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anchor phenomenon for this unit is the amazing cycle of changes an arctic fox's fur undergoes throughout the annual cycle of seasonal weather.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During the introduction, students generate observations and questions about the phenomenon and create a list of possible explanations for the phenomenon.  Students will use these initial ideas to track how their understanding grows throughout the unit.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106" name="Google Shape;106;p16"/>
          <p:cNvSpPr txBox="1"/>
          <p:nvPr/>
        </p:nvSpPr>
        <p:spPr>
          <a:xfrm>
            <a:off x="797850" y="5648100"/>
            <a:ext cx="24678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Student Work Samples &amp;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will gather clues during and after each lesson in this unit to help them improve their understanding and explanations. It is important to encourage students to recognize that even if they don't know the perfect answer yet, they are going to learn a lot throughout the unit and will have an opportunity to revisit the phenomenon over time.</a:t>
            </a:r>
            <a:endParaRPr sz="1000">
              <a:solidFill>
                <a:schemeClr val="dk1"/>
              </a:solidFill>
              <a:latin typeface="Poppins"/>
              <a:ea typeface="Poppins"/>
              <a:cs typeface="Poppins"/>
              <a:sym typeface="Poppins"/>
            </a:endParaRPr>
          </a:p>
        </p:txBody>
      </p:sp>
      <p:graphicFrame>
        <p:nvGraphicFramePr>
          <p:cNvPr id="107" name="Google Shape;107;p16"/>
          <p:cNvGraphicFramePr/>
          <p:nvPr/>
        </p:nvGraphicFramePr>
        <p:xfrm>
          <a:off x="5577800" y="1280185"/>
          <a:ext cx="3000000" cy="3000000"/>
        </p:xfrm>
        <a:graphic>
          <a:graphicData uri="http://schemas.openxmlformats.org/drawingml/2006/table">
            <a:tbl>
              <a:tblPr>
                <a:noFill/>
                <a:tableStyleId>{5B4D5515-3505-4B68-8F49-E69C07B0025E}</a:tableStyleId>
              </a:tblPr>
              <a:tblGrid>
                <a:gridCol w="1737400"/>
              </a:tblGrid>
              <a:tr h="91515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220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Anchor Phenomenon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64250">
                <a:tc>
                  <a:txBody>
                    <a:bodyPr/>
                    <a:lstStyle/>
                    <a:p>
                      <a:pPr indent="0" lvl="0" marL="0" rtl="0" algn="l">
                        <a:spcBef>
                          <a:spcPts val="0"/>
                        </a:spcBef>
                        <a:spcAft>
                          <a:spcPts val="0"/>
                        </a:spcAft>
                        <a:buNone/>
                      </a:pPr>
                      <a:r>
                        <a:rPr b="1" lang="en" sz="800">
                          <a:latin typeface="Poppins"/>
                          <a:ea typeface="Poppins"/>
                          <a:cs typeface="Poppins"/>
                          <a:sym typeface="Poppins"/>
                        </a:rPr>
                        <a:t>Guided Inquiry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08" name="Google Shape;108;p16"/>
          <p:cNvPicPr preferRelativeResize="0"/>
          <p:nvPr/>
        </p:nvPicPr>
        <p:blipFill>
          <a:blip r:embed="rId4">
            <a:alphaModFix/>
          </a:blip>
          <a:stretch>
            <a:fillRect/>
          </a:stretch>
        </p:blipFill>
        <p:spPr>
          <a:xfrm>
            <a:off x="3433550" y="5671900"/>
            <a:ext cx="3538750" cy="2734178"/>
          </a:xfrm>
          <a:prstGeom prst="rect">
            <a:avLst/>
          </a:prstGeom>
          <a:noFill/>
          <a:ln>
            <a:noFill/>
          </a:ln>
          <a:effectLst>
            <a:outerShdw blurRad="57150" rotWithShape="0" algn="bl" dir="5400000" dist="19050">
              <a:srgbClr val="000000">
                <a:alpha val="50000"/>
              </a:srgbClr>
            </a:outerShdw>
          </a:effectLst>
        </p:spPr>
      </p:pic>
      <p:sp>
        <p:nvSpPr>
          <p:cNvPr id="109" name="Google Shape;109;p16"/>
          <p:cNvSpPr txBox="1"/>
          <p:nvPr/>
        </p:nvSpPr>
        <p:spPr>
          <a:xfrm>
            <a:off x="3631900" y="6571575"/>
            <a:ext cx="932100" cy="1655400"/>
          </a:xfrm>
          <a:prstGeom prst="rect">
            <a:avLst/>
          </a:prstGeom>
          <a:noFill/>
          <a:ln>
            <a:noFill/>
          </a:ln>
        </p:spPr>
        <p:txBody>
          <a:bodyPr anchorCtr="0" anchor="t" bIns="91425" lIns="0" spcFirstLastPara="1" rIns="91425" wrap="square" tIns="0">
            <a:noAutofit/>
          </a:bodyPr>
          <a:lstStyle/>
          <a:p>
            <a:pPr indent="0" lvl="0" marL="0" rtl="0" algn="l">
              <a:lnSpc>
                <a:spcPct val="100000"/>
              </a:lnSpc>
              <a:spcBef>
                <a:spcPts val="0"/>
              </a:spcBef>
              <a:spcAft>
                <a:spcPts val="0"/>
              </a:spcAft>
              <a:buNone/>
            </a:pPr>
            <a:r>
              <a:rPr i="1" lang="en" sz="800">
                <a:solidFill>
                  <a:schemeClr val="dk1"/>
                </a:solidFill>
                <a:latin typeface="Comic Sans MS"/>
                <a:ea typeface="Comic Sans MS"/>
                <a:cs typeface="Comic Sans MS"/>
                <a:sym typeface="Comic Sans MS"/>
              </a:rPr>
              <a:t>The fox looks different colors</a:t>
            </a:r>
            <a:endParaRPr i="1" sz="800">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t/>
            </a:r>
            <a:endParaRPr i="1" sz="800">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rPr i="1" lang="en" sz="800">
                <a:solidFill>
                  <a:schemeClr val="dk1"/>
                </a:solidFill>
                <a:latin typeface="Comic Sans MS"/>
                <a:ea typeface="Comic Sans MS"/>
                <a:cs typeface="Comic Sans MS"/>
                <a:sym typeface="Comic Sans MS"/>
              </a:rPr>
              <a:t>The fox is fluffy sometimes but not always</a:t>
            </a:r>
            <a:endParaRPr i="1" sz="800">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t/>
            </a:r>
            <a:endParaRPr i="1" sz="800">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rPr i="1" lang="en" sz="800">
                <a:solidFill>
                  <a:schemeClr val="dk1"/>
                </a:solidFill>
                <a:latin typeface="Comic Sans MS"/>
                <a:ea typeface="Comic Sans MS"/>
                <a:cs typeface="Comic Sans MS"/>
                <a:sym typeface="Comic Sans MS"/>
              </a:rPr>
              <a:t>There is snow on the ground</a:t>
            </a:r>
            <a:endParaRPr i="1" sz="800">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t/>
            </a:r>
            <a:endParaRPr i="1" sz="800">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rPr i="1" lang="en" sz="800">
                <a:solidFill>
                  <a:schemeClr val="dk1"/>
                </a:solidFill>
                <a:latin typeface="Comic Sans MS"/>
                <a:ea typeface="Comic Sans MS"/>
                <a:cs typeface="Comic Sans MS"/>
                <a:sym typeface="Comic Sans MS"/>
              </a:rPr>
              <a:t>There is grass on the ground</a:t>
            </a:r>
            <a:endParaRPr i="1" sz="800">
              <a:solidFill>
                <a:schemeClr val="dk1"/>
              </a:solidFill>
              <a:latin typeface="Comic Sans MS"/>
              <a:ea typeface="Comic Sans MS"/>
              <a:cs typeface="Comic Sans MS"/>
              <a:sym typeface="Comic Sans MS"/>
            </a:endParaRPr>
          </a:p>
        </p:txBody>
      </p:sp>
      <p:sp>
        <p:nvSpPr>
          <p:cNvPr id="110" name="Google Shape;110;p16"/>
          <p:cNvSpPr txBox="1"/>
          <p:nvPr/>
        </p:nvSpPr>
        <p:spPr>
          <a:xfrm>
            <a:off x="4688700" y="6571575"/>
            <a:ext cx="1122600" cy="1655400"/>
          </a:xfrm>
          <a:prstGeom prst="rect">
            <a:avLst/>
          </a:prstGeom>
          <a:noFill/>
          <a:ln>
            <a:noFill/>
          </a:ln>
        </p:spPr>
        <p:txBody>
          <a:bodyPr anchorCtr="0" anchor="t" bIns="91425" lIns="0" spcFirstLastPara="1" rIns="91425" wrap="square" tIns="0">
            <a:noAutofit/>
          </a:bodyPr>
          <a:lstStyle/>
          <a:p>
            <a:pPr indent="0" lvl="0" marL="0" rtl="0" algn="l">
              <a:lnSpc>
                <a:spcPct val="100000"/>
              </a:lnSpc>
              <a:spcBef>
                <a:spcPts val="0"/>
              </a:spcBef>
              <a:spcAft>
                <a:spcPts val="0"/>
              </a:spcAft>
              <a:buNone/>
            </a:pPr>
            <a:r>
              <a:rPr i="1" lang="en" sz="800">
                <a:solidFill>
                  <a:schemeClr val="dk1"/>
                </a:solidFill>
                <a:latin typeface="Comic Sans MS"/>
                <a:ea typeface="Comic Sans MS"/>
                <a:cs typeface="Comic Sans MS"/>
                <a:sym typeface="Comic Sans MS"/>
              </a:rPr>
              <a:t>I think the arctic fox is changing colors</a:t>
            </a:r>
            <a:endParaRPr i="1" sz="800">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t/>
            </a:r>
            <a:endParaRPr i="1" sz="800">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rPr i="1" lang="en" sz="800">
                <a:solidFill>
                  <a:schemeClr val="dk1"/>
                </a:solidFill>
                <a:latin typeface="Comic Sans MS"/>
                <a:ea typeface="Comic Sans MS"/>
                <a:cs typeface="Comic Sans MS"/>
                <a:sym typeface="Comic Sans MS"/>
              </a:rPr>
              <a:t>I think the weather is different</a:t>
            </a:r>
            <a:endParaRPr i="1" sz="800">
              <a:solidFill>
                <a:schemeClr val="dk1"/>
              </a:solidFill>
              <a:latin typeface="Comic Sans MS"/>
              <a:ea typeface="Comic Sans MS"/>
              <a:cs typeface="Comic Sans MS"/>
              <a:sym typeface="Comic Sans MS"/>
            </a:endParaRPr>
          </a:p>
        </p:txBody>
      </p:sp>
      <p:sp>
        <p:nvSpPr>
          <p:cNvPr id="111" name="Google Shape;111;p16"/>
          <p:cNvSpPr txBox="1"/>
          <p:nvPr/>
        </p:nvSpPr>
        <p:spPr>
          <a:xfrm>
            <a:off x="5867975" y="6571575"/>
            <a:ext cx="932100" cy="1655400"/>
          </a:xfrm>
          <a:prstGeom prst="rect">
            <a:avLst/>
          </a:prstGeom>
          <a:noFill/>
          <a:ln>
            <a:noFill/>
          </a:ln>
        </p:spPr>
        <p:txBody>
          <a:bodyPr anchorCtr="0" anchor="t" bIns="91425" lIns="0" spcFirstLastPara="1" rIns="91425" wrap="square" tIns="0">
            <a:noAutofit/>
          </a:bodyPr>
          <a:lstStyle/>
          <a:p>
            <a:pPr indent="0" lvl="0" marL="0" rtl="0" algn="l">
              <a:lnSpc>
                <a:spcPct val="100000"/>
              </a:lnSpc>
              <a:spcBef>
                <a:spcPts val="0"/>
              </a:spcBef>
              <a:spcAft>
                <a:spcPts val="0"/>
              </a:spcAft>
              <a:buNone/>
            </a:pPr>
            <a:r>
              <a:rPr i="1" lang="en" sz="800">
                <a:solidFill>
                  <a:schemeClr val="dk1"/>
                </a:solidFill>
                <a:latin typeface="Comic Sans MS"/>
                <a:ea typeface="Comic Sans MS"/>
                <a:cs typeface="Comic Sans MS"/>
                <a:sym typeface="Comic Sans MS"/>
              </a:rPr>
              <a:t>Why does the fox change colors?</a:t>
            </a:r>
            <a:endParaRPr i="1" sz="800">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t/>
            </a:r>
            <a:endParaRPr i="1" sz="800">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rPr i="1" lang="en" sz="800">
                <a:solidFill>
                  <a:schemeClr val="dk1"/>
                </a:solidFill>
                <a:latin typeface="Comic Sans MS"/>
                <a:ea typeface="Comic Sans MS"/>
                <a:cs typeface="Comic Sans MS"/>
                <a:sym typeface="Comic Sans MS"/>
              </a:rPr>
              <a:t>Why is the fox puffy sometimes but not always?</a:t>
            </a:r>
            <a:endParaRPr i="1" sz="800">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t/>
            </a:r>
            <a:endParaRPr i="1" sz="800">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rPr i="1" lang="en" sz="800">
                <a:solidFill>
                  <a:schemeClr val="dk1"/>
                </a:solidFill>
                <a:latin typeface="Comic Sans MS"/>
                <a:ea typeface="Comic Sans MS"/>
                <a:cs typeface="Comic Sans MS"/>
                <a:sym typeface="Comic Sans MS"/>
              </a:rPr>
              <a:t>Why is there snow on the ground?</a:t>
            </a:r>
            <a:endParaRPr i="1" sz="800">
              <a:solidFill>
                <a:schemeClr val="dk1"/>
              </a:solidFill>
              <a:latin typeface="Comic Sans MS"/>
              <a:ea typeface="Comic Sans MS"/>
              <a:cs typeface="Comic Sans MS"/>
              <a:sym typeface="Comic Sans MS"/>
            </a:endParaRPr>
          </a:p>
        </p:txBody>
      </p:sp>
      <p:pic>
        <p:nvPicPr>
          <p:cNvPr id="112" name="Google Shape;112;p16"/>
          <p:cNvPicPr preferRelativeResize="0"/>
          <p:nvPr/>
        </p:nvPicPr>
        <p:blipFill rotWithShape="1">
          <a:blip r:embed="rId5">
            <a:alphaModFix/>
          </a:blip>
          <a:srcRect b="1276" l="0" r="0" t="1276"/>
          <a:stretch/>
        </p:blipFill>
        <p:spPr>
          <a:xfrm>
            <a:off x="6055623" y="354825"/>
            <a:ext cx="1232057" cy="161925"/>
          </a:xfrm>
          <a:prstGeom prst="rect">
            <a:avLst/>
          </a:prstGeom>
          <a:noFill/>
          <a:ln>
            <a:noFill/>
          </a:ln>
        </p:spPr>
      </p:pic>
      <p:sp>
        <p:nvSpPr>
          <p:cNvPr id="113" name="Google Shape;113;p16"/>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Weather Patterns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a:t>
            </a:r>
            <a:r>
              <a:rPr lang="en" sz="1000">
                <a:solidFill>
                  <a:srgbClr val="000000"/>
                </a:solidFill>
                <a:latin typeface="Poppins"/>
                <a:ea typeface="Poppins"/>
                <a:cs typeface="Poppins"/>
                <a:sym typeface="Poppins"/>
              </a:rPr>
              <a:t>Teacher Guide</a:t>
            </a:r>
            <a:endParaRPr sz="800">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id="118" name="Google Shape;118;p17"/>
          <p:cNvPicPr preferRelativeResize="0"/>
          <p:nvPr/>
        </p:nvPicPr>
        <p:blipFill>
          <a:blip r:embed="rId3">
            <a:alphaModFix/>
          </a:blip>
          <a:stretch>
            <a:fillRect/>
          </a:stretch>
        </p:blipFill>
        <p:spPr>
          <a:xfrm>
            <a:off x="5576925" y="1280150"/>
            <a:ext cx="1738284" cy="986375"/>
          </a:xfrm>
          <a:prstGeom prst="rect">
            <a:avLst/>
          </a:prstGeom>
          <a:noFill/>
          <a:ln>
            <a:noFill/>
          </a:ln>
        </p:spPr>
      </p:pic>
      <p:sp>
        <p:nvSpPr>
          <p:cNvPr id="119" name="Google Shape;119;p17"/>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20" name="Google Shape;120;p17"/>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21" name="Google Shape;121;p17"/>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How do you know what to wear for the weather?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Daily Weather Patterns (pg 1 of 2)</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Read-Along lesson, students listen to an illustrated digital storybook with student participation. If you would prefer to read the book aloud yourself, you can switch to the non-narrated version. In the story, Kevin becomes a weather detective to figure out why he keeps losing his warm clothes.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Weather Window, students track the weather over four days.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sz="1000">
              <a:solidFill>
                <a:schemeClr val="dk1"/>
              </a:solidFill>
              <a:latin typeface="Poppins"/>
              <a:ea typeface="Poppins"/>
              <a:cs typeface="Poppins"/>
              <a:sym typeface="Poppins"/>
            </a:endParaRPr>
          </a:p>
        </p:txBody>
      </p:sp>
      <p:graphicFrame>
        <p:nvGraphicFramePr>
          <p:cNvPr id="122" name="Google Shape;122;p17"/>
          <p:cNvGraphicFramePr/>
          <p:nvPr/>
        </p:nvGraphicFramePr>
        <p:xfrm>
          <a:off x="5576925" y="1280160"/>
          <a:ext cx="3000000" cy="3000000"/>
        </p:xfrm>
        <a:graphic>
          <a:graphicData uri="http://schemas.openxmlformats.org/drawingml/2006/table">
            <a:tbl>
              <a:tblPr>
                <a:noFill/>
                <a:tableStyleId>{5B4D5515-3505-4B68-8F49-E69C07B0025E}</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Digital Book (W/Audio)</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85100">
                <a:tc>
                  <a:txBody>
                    <a:bodyPr/>
                    <a:lstStyle/>
                    <a:p>
                      <a:pPr indent="0" lvl="0" marL="0" rtl="0" algn="l">
                        <a:spcBef>
                          <a:spcPts val="0"/>
                        </a:spcBef>
                        <a:spcAft>
                          <a:spcPts val="0"/>
                        </a:spcAft>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009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23" name="Google Shape;123;p17"/>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24" name="Google Shape;124;p17"/>
          <p:cNvSpPr/>
          <p:nvPr/>
        </p:nvSpPr>
        <p:spPr>
          <a:xfrm>
            <a:off x="457350" y="4499700"/>
            <a:ext cx="6857700" cy="40713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5" name="Google Shape;125;p17"/>
          <p:cNvSpPr txBox="1"/>
          <p:nvPr/>
        </p:nvSpPr>
        <p:spPr>
          <a:xfrm>
            <a:off x="3532625" y="4870950"/>
            <a:ext cx="34908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will record the weather each day for four days using the Weather Window worksheet.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Think about:</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What time of day do you want students to check the weather? Ideally, it should be about the same time each day.</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How many days do you want students to check the weather? The worksheet has space to record weather for 4 days. If you want students to continue beyond 4 days, use the second page of the worksheet with blank day numbers that can be filled in.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126" name="Google Shape;126;p17"/>
          <p:cNvPicPr preferRelativeResize="0"/>
          <p:nvPr/>
        </p:nvPicPr>
        <p:blipFill>
          <a:blip r:embed="rId5">
            <a:alphaModFix/>
          </a:blip>
          <a:stretch>
            <a:fillRect/>
          </a:stretch>
        </p:blipFill>
        <p:spPr>
          <a:xfrm>
            <a:off x="797700" y="4870950"/>
            <a:ext cx="2381624" cy="1575340"/>
          </a:xfrm>
          <a:prstGeom prst="rect">
            <a:avLst/>
          </a:prstGeom>
          <a:noFill/>
          <a:ln>
            <a:noFill/>
          </a:ln>
          <a:effectLst>
            <a:outerShdw blurRad="57150" rotWithShape="0" algn="bl" dir="5400000" dist="19050">
              <a:srgbClr val="000000">
                <a:alpha val="50000"/>
              </a:srgbClr>
            </a:outerShdw>
          </a:effectLst>
        </p:spPr>
      </p:pic>
      <p:pic>
        <p:nvPicPr>
          <p:cNvPr id="127" name="Google Shape;127;p17"/>
          <p:cNvPicPr preferRelativeResize="0"/>
          <p:nvPr/>
        </p:nvPicPr>
        <p:blipFill>
          <a:blip r:embed="rId6">
            <a:alphaModFix/>
          </a:blip>
          <a:stretch>
            <a:fillRect/>
          </a:stretch>
        </p:blipFill>
        <p:spPr>
          <a:xfrm>
            <a:off x="797700" y="6618264"/>
            <a:ext cx="2381623" cy="1581485"/>
          </a:xfrm>
          <a:prstGeom prst="rect">
            <a:avLst/>
          </a:prstGeom>
          <a:noFill/>
          <a:ln>
            <a:noFill/>
          </a:ln>
          <a:effectLst>
            <a:outerShdw blurRad="57150" rotWithShape="0" algn="bl" dir="5400000" dist="19050">
              <a:srgbClr val="000000">
                <a:alpha val="50000"/>
              </a:srgbClr>
            </a:outerShdw>
          </a:effectLst>
        </p:spPr>
      </p:pic>
      <p:sp>
        <p:nvSpPr>
          <p:cNvPr id="128" name="Google Shape;128;p17"/>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Weather Patterns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a:t>
            </a:r>
            <a:r>
              <a:rPr lang="en" sz="1000">
                <a:solidFill>
                  <a:srgbClr val="000000"/>
                </a:solidFill>
                <a:latin typeface="Poppins"/>
                <a:ea typeface="Poppins"/>
                <a:cs typeface="Poppins"/>
                <a:sym typeface="Poppins"/>
              </a:rPr>
              <a:t>Teacher Guide</a:t>
            </a:r>
            <a:endParaRPr sz="800">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18"/>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34" name="Google Shape;134;p18"/>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35" name="Google Shape;135;p18"/>
          <p:cNvSpPr txBox="1"/>
          <p:nvPr/>
        </p:nvSpPr>
        <p:spPr>
          <a:xfrm>
            <a:off x="457200" y="1280150"/>
            <a:ext cx="4918800" cy="6741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How do you know what to wear for the weather?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Daily Weather Patterns (pg 2 of 2)</a:t>
            </a:r>
            <a:endParaRPr b="1"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gathered observations of the relationship between the clothes that people choose to wear and the temperature of the weather. In colder weather, people wear more puffy clothing. The arctic fox doesn’t wear clothes, but it does have a fur coat that is more puffy when the weather is cold.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See-Think-Wonder chart that they worked on during the Anchor Phenomenon. They should understand the foxes have more puffy fur when the weather is cold, and less puffy fur when the weather is hot. This is similar to how people change their clothes in different weather.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How do the foxes know what the weather will be like each year?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136" name="Google Shape;136;p18"/>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pic>
        <p:nvPicPr>
          <p:cNvPr id="137" name="Google Shape;137;p18"/>
          <p:cNvPicPr preferRelativeResize="0"/>
          <p:nvPr/>
        </p:nvPicPr>
        <p:blipFill>
          <a:blip r:embed="rId4">
            <a:alphaModFix/>
          </a:blip>
          <a:stretch>
            <a:fillRect/>
          </a:stretch>
        </p:blipFill>
        <p:spPr>
          <a:xfrm>
            <a:off x="5576925" y="1280150"/>
            <a:ext cx="1738284" cy="986375"/>
          </a:xfrm>
          <a:prstGeom prst="rect">
            <a:avLst/>
          </a:prstGeom>
          <a:noFill/>
          <a:ln>
            <a:noFill/>
          </a:ln>
        </p:spPr>
      </p:pic>
      <p:graphicFrame>
        <p:nvGraphicFramePr>
          <p:cNvPr id="138" name="Google Shape;138;p18"/>
          <p:cNvGraphicFramePr/>
          <p:nvPr/>
        </p:nvGraphicFramePr>
        <p:xfrm>
          <a:off x="5576925" y="1280160"/>
          <a:ext cx="3000000" cy="3000000"/>
        </p:xfrm>
        <a:graphic>
          <a:graphicData uri="http://schemas.openxmlformats.org/drawingml/2006/table">
            <a:tbl>
              <a:tblPr>
                <a:noFill/>
                <a:tableStyleId>{5B4D5515-3505-4B68-8F49-E69C07B0025E}</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Digital Book (W/Audio)</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85100">
                <a:tc>
                  <a:txBody>
                    <a:bodyPr/>
                    <a:lstStyle/>
                    <a:p>
                      <a:pPr indent="0" lvl="0" marL="0" rtl="0" algn="l">
                        <a:spcBef>
                          <a:spcPts val="0"/>
                        </a:spcBef>
                        <a:spcAft>
                          <a:spcPts val="0"/>
                        </a:spcAft>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009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39" name="Google Shape;139;p18"/>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Weather Patterns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a:t>
            </a:r>
            <a:r>
              <a:rPr lang="en" sz="1000">
                <a:solidFill>
                  <a:srgbClr val="000000"/>
                </a:solidFill>
                <a:latin typeface="Poppins"/>
                <a:ea typeface="Poppins"/>
                <a:cs typeface="Poppins"/>
                <a:sym typeface="Poppins"/>
              </a:rPr>
              <a:t>Teacher Guide</a:t>
            </a:r>
            <a:endParaRPr sz="800">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19"/>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45" name="Google Shape;145;p19"/>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46" name="Google Shape;146;p19"/>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47" name="Google Shape;147;p19"/>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What will the weather be like on your birthday?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Seasonal Weather Patterns (pg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use observations of the four classic seasons to spot patterns and thereby determine the seasons’ order.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Circle of Seasons, students make observations of the four classic seasons of the temperate zone: snowy winter, warm spring, hot summer, and cool autumn with colorful leaves. Students spot patterns and determine the order of the seasons.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i="1" lang="en" sz="1000">
                <a:solidFill>
                  <a:schemeClr val="dk1"/>
                </a:solidFill>
                <a:latin typeface="Poppins"/>
                <a:ea typeface="Poppins"/>
                <a:cs typeface="Poppins"/>
                <a:sym typeface="Poppins"/>
              </a:rPr>
              <a:t>Anchor Connection on Next Page</a:t>
            </a:r>
            <a:endParaRPr sz="1000">
              <a:solidFill>
                <a:schemeClr val="dk1"/>
              </a:solidFill>
              <a:latin typeface="Poppins"/>
              <a:ea typeface="Poppins"/>
              <a:cs typeface="Poppins"/>
              <a:sym typeface="Poppins"/>
            </a:endParaRPr>
          </a:p>
        </p:txBody>
      </p:sp>
      <p:graphicFrame>
        <p:nvGraphicFramePr>
          <p:cNvPr id="148" name="Google Shape;148;p19"/>
          <p:cNvGraphicFramePr/>
          <p:nvPr/>
        </p:nvGraphicFramePr>
        <p:xfrm>
          <a:off x="5576925" y="1280160"/>
          <a:ext cx="3000000" cy="3000000"/>
        </p:xfrm>
        <a:graphic>
          <a:graphicData uri="http://schemas.openxmlformats.org/drawingml/2006/table">
            <a:tbl>
              <a:tblPr>
                <a:noFill/>
                <a:tableStyleId>{5B4D5515-3505-4B68-8F49-E69C07B0025E}</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49" name="Google Shape;149;p19"/>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50" name="Google Shape;150;p19"/>
          <p:cNvSpPr/>
          <p:nvPr/>
        </p:nvSpPr>
        <p:spPr>
          <a:xfrm>
            <a:off x="457650" y="5166525"/>
            <a:ext cx="6857700" cy="25035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1" name="Google Shape;151;p19"/>
          <p:cNvSpPr txBox="1"/>
          <p:nvPr/>
        </p:nvSpPr>
        <p:spPr>
          <a:xfrm>
            <a:off x="3502525" y="5488000"/>
            <a:ext cx="35208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pairs.  If you live somewhere that doesn't experience four seasons, we strongly recommend extending this lesson and discussing the seasonal changes where you live. You can print out a blank “Circle of Seasons” chart and fill this out with your students so that it matches the seasonal weather patterns where you live.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152" name="Google Shape;152;p19"/>
          <p:cNvPicPr preferRelativeResize="0"/>
          <p:nvPr/>
        </p:nvPicPr>
        <p:blipFill>
          <a:blip r:embed="rId5">
            <a:alphaModFix/>
          </a:blip>
          <a:stretch>
            <a:fillRect/>
          </a:stretch>
        </p:blipFill>
        <p:spPr>
          <a:xfrm>
            <a:off x="828950" y="5488000"/>
            <a:ext cx="2283302" cy="1715800"/>
          </a:xfrm>
          <a:prstGeom prst="rect">
            <a:avLst/>
          </a:prstGeom>
          <a:noFill/>
          <a:ln>
            <a:noFill/>
          </a:ln>
          <a:effectLst>
            <a:outerShdw blurRad="57150" rotWithShape="0" algn="bl" dir="5400000" dist="19050">
              <a:srgbClr val="000000">
                <a:alpha val="50000"/>
              </a:srgbClr>
            </a:outerShdw>
          </a:effectLst>
        </p:spPr>
      </p:pic>
      <p:sp>
        <p:nvSpPr>
          <p:cNvPr id="153" name="Google Shape;153;p19"/>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Weather Patterns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a:t>
            </a:r>
            <a:r>
              <a:rPr lang="en" sz="1000">
                <a:solidFill>
                  <a:srgbClr val="000000"/>
                </a:solidFill>
                <a:latin typeface="Poppins"/>
                <a:ea typeface="Poppins"/>
                <a:cs typeface="Poppins"/>
                <a:sym typeface="Poppins"/>
              </a:rPr>
              <a:t>Teacher Guide</a:t>
            </a:r>
            <a:endParaRPr sz="800">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0"/>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59" name="Google Shape;159;p20"/>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60" name="Google Shape;160;p20"/>
          <p:cNvSpPr txBox="1"/>
          <p:nvPr/>
        </p:nvSpPr>
        <p:spPr>
          <a:xfrm>
            <a:off x="457200" y="1280150"/>
            <a:ext cx="4918800" cy="6741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What will the weather be like on your birthday?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Seasonal Weather Patterns (pg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created a model of the seasonal changes in weather that take place over the course of a year. By looking at the ground in the pictures of the arctic foxes, we can find clues about how the weather changes over the seasons in the places where the arctic foxes live.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See-Think-Wonder chart that they worked on during the Anchor Phenomenon. They should understand that foxes have fur that changes between seasons. The puffy fur falls out each spring, and it grows back each fall.</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Why do the foxes change in the same way every year?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200">
              <a:solidFill>
                <a:schemeClr val="dk1"/>
              </a:solidFill>
              <a:latin typeface="Poppins"/>
              <a:ea typeface="Poppins"/>
              <a:cs typeface="Poppins"/>
              <a:sym typeface="Poppins"/>
            </a:endParaRPr>
          </a:p>
        </p:txBody>
      </p:sp>
      <p:pic>
        <p:nvPicPr>
          <p:cNvPr id="161" name="Google Shape;161;p20"/>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pic>
        <p:nvPicPr>
          <p:cNvPr id="162" name="Google Shape;162;p20"/>
          <p:cNvPicPr preferRelativeResize="0"/>
          <p:nvPr/>
        </p:nvPicPr>
        <p:blipFill>
          <a:blip r:embed="rId4">
            <a:alphaModFix/>
          </a:blip>
          <a:stretch>
            <a:fillRect/>
          </a:stretch>
        </p:blipFill>
        <p:spPr>
          <a:xfrm>
            <a:off x="5576925" y="1280150"/>
            <a:ext cx="1738275" cy="986370"/>
          </a:xfrm>
          <a:prstGeom prst="rect">
            <a:avLst/>
          </a:prstGeom>
          <a:noFill/>
          <a:ln>
            <a:noFill/>
          </a:ln>
        </p:spPr>
      </p:pic>
      <p:graphicFrame>
        <p:nvGraphicFramePr>
          <p:cNvPr id="163" name="Google Shape;163;p20"/>
          <p:cNvGraphicFramePr/>
          <p:nvPr/>
        </p:nvGraphicFramePr>
        <p:xfrm>
          <a:off x="5576925" y="1280160"/>
          <a:ext cx="3000000" cy="3000000"/>
        </p:xfrm>
        <a:graphic>
          <a:graphicData uri="http://schemas.openxmlformats.org/drawingml/2006/table">
            <a:tbl>
              <a:tblPr>
                <a:noFill/>
                <a:tableStyleId>{5B4D5515-3505-4B68-8F49-E69C07B0025E}</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64" name="Google Shape;164;p20"/>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Weather Patterns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a:t>
            </a:r>
            <a:r>
              <a:rPr lang="en" sz="1000">
                <a:solidFill>
                  <a:srgbClr val="000000"/>
                </a:solidFill>
                <a:latin typeface="Poppins"/>
                <a:ea typeface="Poppins"/>
                <a:cs typeface="Poppins"/>
                <a:sym typeface="Poppins"/>
              </a:rPr>
              <a:t>Teacher Guide</a:t>
            </a:r>
            <a:endParaRPr sz="800">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1"/>
          <p:cNvSpPr/>
          <p:nvPr/>
        </p:nvSpPr>
        <p:spPr>
          <a:xfrm>
            <a:off x="457200" y="3909100"/>
            <a:ext cx="4790100" cy="17742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70" name="Google Shape;170;p21"/>
          <p:cNvPicPr preferRelativeResize="0"/>
          <p:nvPr/>
        </p:nvPicPr>
        <p:blipFill>
          <a:blip r:embed="rId3">
            <a:alphaModFix/>
          </a:blip>
          <a:stretch>
            <a:fillRect/>
          </a:stretch>
        </p:blipFill>
        <p:spPr>
          <a:xfrm>
            <a:off x="5576916" y="1280150"/>
            <a:ext cx="1738284" cy="986375"/>
          </a:xfrm>
          <a:prstGeom prst="rect">
            <a:avLst/>
          </a:prstGeom>
          <a:noFill/>
          <a:ln>
            <a:noFill/>
          </a:ln>
        </p:spPr>
      </p:pic>
      <p:sp>
        <p:nvSpPr>
          <p:cNvPr id="171" name="Google Shape;171;p21"/>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72" name="Google Shape;172;p21"/>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73" name="Google Shape;173;p21"/>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Why do birds lay eggs in the spring?</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Animals Changing Their Environment</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learn why spring is the best time for babies to be born.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Build A Bird Nest, students make a model of a bird nest and notice how birds can change their environment to meet their needs when they build their nests.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Anchor Connection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this lesson, students observed how animals do different things to adjust to different temperatures at different times of year. Arctic foxes also do different things at different times of year: they grow and shed their coat as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temperatures get colder or warmer.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revisit the See-Think-Wonder chart that they worked on during the Anchor Phenomenon. They should understand that the seasons change in a predictable pattern every year. This is why the fox’s fur changes in a predictable pattern, too.</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Which kind of weather do the foxes have the most?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graphicFrame>
        <p:nvGraphicFramePr>
          <p:cNvPr id="174" name="Google Shape;174;p21"/>
          <p:cNvGraphicFramePr/>
          <p:nvPr/>
        </p:nvGraphicFramePr>
        <p:xfrm>
          <a:off x="5576925" y="1280160"/>
          <a:ext cx="3000000" cy="3000000"/>
        </p:xfrm>
        <a:graphic>
          <a:graphicData uri="http://schemas.openxmlformats.org/drawingml/2006/table">
            <a:tbl>
              <a:tblPr>
                <a:noFill/>
                <a:tableStyleId>{5B4D5515-3505-4B68-8F49-E69C07B0025E}</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75" name="Google Shape;175;p21"/>
          <p:cNvSpPr txBox="1"/>
          <p:nvPr/>
        </p:nvSpPr>
        <p:spPr>
          <a:xfrm>
            <a:off x="797850" y="4276500"/>
            <a:ext cx="40884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We suggest students work in pairs. We also suggest encouraging students to modify the materials you provide -- tearing and crumpling them to make them fit in their nest. That’s what birds do, after all!</a:t>
            </a:r>
            <a:endParaRPr sz="1000">
              <a:solidFill>
                <a:schemeClr val="dk1"/>
              </a:solidFill>
              <a:latin typeface="Poppins"/>
              <a:ea typeface="Poppins"/>
              <a:cs typeface="Poppins"/>
              <a:sym typeface="Poppins"/>
            </a:endParaRPr>
          </a:p>
        </p:txBody>
      </p:sp>
      <p:pic>
        <p:nvPicPr>
          <p:cNvPr id="176" name="Google Shape;176;p21"/>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77" name="Google Shape;177;p21"/>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Weather Patterns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a:t>
            </a:r>
            <a:r>
              <a:rPr lang="en" sz="1000">
                <a:solidFill>
                  <a:srgbClr val="000000"/>
                </a:solidFill>
                <a:latin typeface="Poppins"/>
                <a:ea typeface="Poppins"/>
                <a:cs typeface="Poppins"/>
                <a:sym typeface="Poppins"/>
              </a:rPr>
              <a:t>Teacher Guide</a:t>
            </a:r>
            <a:endParaRPr sz="800">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