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guide id="2" pos="24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0E2E075-0F5B-4A60-B567-610E6BA0E8A8}">
  <a:tblStyle styleId="{C0E2E075-0F5B-4A60-B567-610E6BA0E8A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9d6d8c0_1_25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9d6d8c0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e1d9d6d8c0_1_38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e1d9d6d8c0_1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1d9d6d8c0_1_39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e1d9d6d8c0_1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1d9d6d8c0_1_40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e1d9d6d8c0_1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e1d9d6d8c0_1_41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e1d9d6d8c0_1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e1d9d6d8c0_1_42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e1d9d6d8c0_1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e1d9d6d8c0_1_43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e1d9d6d8c0_1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e1d9d6d8c0_1_44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e1d9d6d8c0_1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788981f1b6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788981f1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9d6d8c0_1_26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9d6d8c0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e1d9d6d8c0_1_27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e1d9d6d8c0_1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e1d9d6d8c0_1_30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e1d9d6d8c0_1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e1d9d6d8c0_1_31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e1d9d6d8c0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e1d9d6d8c0_1_33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e1d9d6d8c0_1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e1d9d6d8c0_1_34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e1d9d6d8c0_1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1d9d6d8c0_1_35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e1d9d6d8c0_1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e1d9d6d8c0_1_36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e1d9d6d8c0_1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pushes/pushes-pull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hyperlink" Target="http://mysteryscience.com/anchor" TargetMode="External"/><Relationship Id="rId7" Type="http://schemas.openxmlformats.org/officeDocument/2006/relationships/image" Target="../media/image9.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22.png"/><Relationship Id="rId6"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20" Type="http://schemas.openxmlformats.org/officeDocument/2006/relationships/hyperlink" Target="https://mysteryscience.com/pushes/mystery-1/pushes-pulls/103" TargetMode="External"/><Relationship Id="rId11" Type="http://schemas.openxmlformats.org/officeDocument/2006/relationships/hyperlink" Target="https://mysteryscience.com/pushes/mystery-3/motion-speed-strength/104" TargetMode="External"/><Relationship Id="rId10" Type="http://schemas.openxmlformats.org/officeDocument/2006/relationships/hyperlink" Target="https://mysteryscience.com/pushes/mystery-2/pushes-pulls-work-words/136" TargetMode="External"/><Relationship Id="rId13" Type="http://schemas.openxmlformats.org/officeDocument/2006/relationships/hyperlink" Target="https://mysteryscience.com/pushes/mystery-4/speed-direction-of-force/141" TargetMode="External"/><Relationship Id="rId12" Type="http://schemas.openxmlformats.org/officeDocument/2006/relationships/hyperlink" Target="https://mysteryscience.com/pushes/mystery-3/motion-speed-strength/104"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hyperlink" Target="https://mysteryscience.com/pushes/mystery-2/pushes-pulls-work-words/136" TargetMode="External"/><Relationship Id="rId15" Type="http://schemas.openxmlformats.org/officeDocument/2006/relationships/hyperlink" Target="https://mysteryscience.com/pushes/mystery-5/direction-of-motion-engineering/130" TargetMode="External"/><Relationship Id="rId14" Type="http://schemas.openxmlformats.org/officeDocument/2006/relationships/hyperlink" Target="https://mysteryscience.com/pushes/mystery-4/speed-direction-of-force/141" TargetMode="External"/><Relationship Id="rId17" Type="http://schemas.openxmlformats.org/officeDocument/2006/relationships/hyperlink" Target="https://mysteryscience.com/pushes/mystery-6/forces-engineering/158" TargetMode="External"/><Relationship Id="rId16" Type="http://schemas.openxmlformats.org/officeDocument/2006/relationships/hyperlink" Target="https://mysteryscience.com/pushes/mystery-5/direction-of-motion-engineering/130" TargetMode="External"/><Relationship Id="rId5" Type="http://schemas.openxmlformats.org/officeDocument/2006/relationships/hyperlink" Target="https://mysteryscience.com/pushes/mystery-0/pushes-pulls/1181" TargetMode="External"/><Relationship Id="rId19" Type="http://schemas.openxmlformats.org/officeDocument/2006/relationships/image" Target="../media/image8.jpg"/><Relationship Id="rId6" Type="http://schemas.openxmlformats.org/officeDocument/2006/relationships/hyperlink" Target="https://mysteryscience.com/pushes/mystery-0/pushes-pulls/1181" TargetMode="External"/><Relationship Id="rId18" Type="http://schemas.openxmlformats.org/officeDocument/2006/relationships/hyperlink" Target="https://mysteryscience.com/pushes/mystery-6/forces-engineering/158" TargetMode="External"/><Relationship Id="rId7" Type="http://schemas.openxmlformats.org/officeDocument/2006/relationships/hyperlink" Target="https://mysteryscience.com/pushes/mystery-1/pushes-pulls/103" TargetMode="External"/><Relationship Id="rId8" Type="http://schemas.openxmlformats.org/officeDocument/2006/relationships/hyperlink" Target="https://mysteryscience.com/pushes/mystery-1/pushes-pulls/10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2575560"/>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u="sng">
              <a:solidFill>
                <a:schemeClr val="dk1"/>
              </a:solidFill>
              <a:latin typeface="Poppins"/>
              <a:ea typeface="Poppins"/>
              <a:cs typeface="Poppins"/>
              <a:sym typeface="Poppins"/>
            </a:endParaRPr>
          </a:p>
        </p:txBody>
      </p:sp>
      <p:sp>
        <p:nvSpPr>
          <p:cNvPr id="56" name="Google Shape;56;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chemeClr val="dk1"/>
                </a:solidFill>
                <a:latin typeface="Poppins"/>
                <a:ea typeface="Poppins"/>
                <a:cs typeface="Poppins"/>
                <a:sym typeface="Poppins"/>
              </a:rPr>
              <a:t>Anchor Layer Teacher Guide</a:t>
            </a:r>
            <a:endParaRPr b="1" sz="20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5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A curriculum companion for </a:t>
            </a:r>
            <a:r>
              <a:rPr lang="en" sz="1200" u="sng">
                <a:solidFill>
                  <a:schemeClr val="dk1"/>
                </a:solidFill>
                <a:latin typeface="Poppins"/>
                <a:ea typeface="Poppins"/>
                <a:cs typeface="Poppins"/>
                <a:sym typeface="Poppins"/>
                <a:hlinkClick r:id="rId6">
                  <a:extLst>
                    <a:ext uri="{A12FA001-AC4F-418D-AE19-62706E023703}">
                      <ahyp:hlinkClr val="tx"/>
                    </a:ext>
                  </a:extLst>
                </a:hlinkClick>
              </a:rPr>
              <a:t>Anchor Layer</a:t>
            </a:r>
            <a:r>
              <a:rPr lang="en" sz="1200">
                <a:solidFill>
                  <a:schemeClr val="dk1"/>
                </a:solidFill>
                <a:latin typeface="Poppins"/>
                <a:ea typeface="Poppins"/>
                <a:cs typeface="Poppins"/>
                <a:sym typeface="Poppins"/>
              </a:rPr>
              <a:t> users</a:t>
            </a:r>
            <a:endParaRPr sz="1200">
              <a:solidFill>
                <a:schemeClr val="dk1"/>
              </a:solidFill>
              <a:latin typeface="Poppins"/>
              <a:ea typeface="Poppins"/>
              <a:cs typeface="Poppins"/>
              <a:sym typeface="Poppins"/>
            </a:endParaRPr>
          </a:p>
        </p:txBody>
      </p:sp>
      <p:sp>
        <p:nvSpPr>
          <p:cNvPr id="57" name="Google Shape;57;p13"/>
          <p:cNvSpPr txBox="1"/>
          <p:nvPr/>
        </p:nvSpPr>
        <p:spPr>
          <a:xfrm>
            <a:off x="3305550" y="1290650"/>
            <a:ext cx="4009500" cy="1144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0"/>
              </a:spcAft>
              <a:buNone/>
            </a:pPr>
            <a:r>
              <a:t/>
            </a:r>
            <a:endParaRPr b="1" sz="2000">
              <a:solidFill>
                <a:schemeClr val="dk1"/>
              </a:solidFill>
              <a:latin typeface="Poppins"/>
              <a:ea typeface="Poppins"/>
              <a:cs typeface="Poppins"/>
              <a:sym typeface="Poppins"/>
            </a:endParaRPr>
          </a:p>
          <a:p>
            <a:pPr indent="0" lvl="0" marL="0" rtl="0" algn="l">
              <a:spcBef>
                <a:spcPts val="1000"/>
              </a:spcBef>
              <a:spcAft>
                <a:spcPts val="1000"/>
              </a:spcAft>
              <a:buNone/>
            </a:pPr>
            <a:r>
              <a:rPr b="1" lang="en" sz="4000">
                <a:solidFill>
                  <a:schemeClr val="dk1"/>
                </a:solidFill>
                <a:latin typeface="Poppins"/>
                <a:ea typeface="Poppins"/>
                <a:cs typeface="Poppins"/>
                <a:sym typeface="Poppins"/>
              </a:rPr>
              <a:t>Pushes &amp; Pulls</a:t>
            </a:r>
            <a:endParaRPr b="1" sz="1000"/>
          </a:p>
        </p:txBody>
      </p:sp>
      <p:pic>
        <p:nvPicPr>
          <p:cNvPr id="58" name="Google Shape;58;p13"/>
          <p:cNvPicPr preferRelativeResize="0"/>
          <p:nvPr/>
        </p:nvPicPr>
        <p:blipFill rotWithShape="1">
          <a:blip r:embed="rId7">
            <a:alphaModFix/>
          </a:blip>
          <a:srcRect b="1276" l="0" r="0" t="1276"/>
          <a:stretch/>
        </p:blipFill>
        <p:spPr>
          <a:xfrm>
            <a:off x="463261" y="457200"/>
            <a:ext cx="1232057" cy="161925"/>
          </a:xfrm>
          <a:prstGeom prst="rect">
            <a:avLst/>
          </a:prstGeom>
          <a:noFill/>
          <a:ln>
            <a:noFill/>
          </a:ln>
        </p:spPr>
      </p:pic>
      <p:pic>
        <p:nvPicPr>
          <p:cNvPr id="59" name="Google Shape;59;p13"/>
          <p:cNvPicPr preferRelativeResize="0"/>
          <p:nvPr/>
        </p:nvPicPr>
        <p:blipFill rotWithShape="1">
          <a:blip r:embed="rId8">
            <a:alphaModFix/>
          </a:blip>
          <a:srcRect b="2846" l="0" r="15640" t="0"/>
          <a:stretch/>
        </p:blipFill>
        <p:spPr>
          <a:xfrm>
            <a:off x="3305550" y="4928150"/>
            <a:ext cx="4466850" cy="5130249"/>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chemeClr val="dk1"/>
                </a:solidFill>
                <a:latin typeface="Poppins"/>
                <a:ea typeface="Poppins"/>
                <a:cs typeface="Poppins"/>
                <a:sym typeface="Poppins"/>
              </a:rPr>
              <a:t>Grade 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5" name="Google Shape;195;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6" name="Google Shape;196;p22"/>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you knock down a wall made of concrete?</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Motion, Speed, &amp; Strength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experiment with pushes and pulls. Barges are a great example of a place where students can directly observe a tugboat pulling a barge from the front with a rope, or directly pushing a barge from behind.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tugboats can either push or pull on barges to make them move. The tugboat goes behind the barge if it is pushing, and in front if it is pulling.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Can tugboats hold a barge still?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97" name="Google Shape;197;p22"/>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98" name="Google Shape;198;p22"/>
          <p:cNvPicPr preferRelativeResize="0"/>
          <p:nvPr/>
        </p:nvPicPr>
        <p:blipFill>
          <a:blip r:embed="rId4">
            <a:alphaModFix/>
          </a:blip>
          <a:stretch>
            <a:fillRect/>
          </a:stretch>
        </p:blipFill>
        <p:spPr>
          <a:xfrm>
            <a:off x="5577075" y="1280150"/>
            <a:ext cx="1738275" cy="986370"/>
          </a:xfrm>
          <a:prstGeom prst="rect">
            <a:avLst/>
          </a:prstGeom>
          <a:noFill/>
          <a:ln>
            <a:noFill/>
          </a:ln>
        </p:spPr>
      </p:pic>
      <p:graphicFrame>
        <p:nvGraphicFramePr>
          <p:cNvPr id="199" name="Google Shape;199;p22"/>
          <p:cNvGraphicFramePr/>
          <p:nvPr/>
        </p:nvGraphicFramePr>
        <p:xfrm>
          <a:off x="5576925" y="1280160"/>
          <a:ext cx="3000000" cy="3000000"/>
        </p:xfrm>
        <a:graphic>
          <a:graphicData uri="http://schemas.openxmlformats.org/drawingml/2006/table">
            <a:tbl>
              <a:tblPr>
                <a:noFill/>
                <a:tableStyleId>{C0E2E075-0F5B-4A60-B567-610E6BA0E8A8}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00" name="Google Shape;200;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23"/>
          <p:cNvPicPr preferRelativeResize="0"/>
          <p:nvPr/>
        </p:nvPicPr>
        <p:blipFill>
          <a:blip r:embed="rId3">
            <a:alphaModFix/>
          </a:blip>
          <a:stretch>
            <a:fillRect/>
          </a:stretch>
        </p:blipFill>
        <p:spPr>
          <a:xfrm>
            <a:off x="5576925" y="1280150"/>
            <a:ext cx="1738426" cy="986455"/>
          </a:xfrm>
          <a:prstGeom prst="rect">
            <a:avLst/>
          </a:prstGeom>
          <a:noFill/>
          <a:ln>
            <a:noFill/>
          </a:ln>
        </p:spPr>
      </p:pic>
      <p:sp>
        <p:nvSpPr>
          <p:cNvPr id="206" name="Google Shape;206;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7" name="Google Shape;207;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8" name="Google Shape;208;p23"/>
          <p:cNvSpPr txBox="1"/>
          <p:nvPr/>
        </p:nvSpPr>
        <p:spPr>
          <a:xfrm>
            <a:off x="457200" y="1280150"/>
            <a:ext cx="4839900" cy="26775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can you knock down the most pins?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Speed &amp; Direction of Force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Daniel worries he won’t do well at a friend’s Bumper Bowling party…until he figures out an unexpected way to win.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act out bowling. If you want to extend the lesson, you can try this optional activity, Human Bumper Bowling, where students make a model bumper bowling alley and work together to knock down pins.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graphicFrame>
        <p:nvGraphicFramePr>
          <p:cNvPr id="209" name="Google Shape;209;p23"/>
          <p:cNvGraphicFramePr/>
          <p:nvPr/>
        </p:nvGraphicFramePr>
        <p:xfrm>
          <a:off x="5576925" y="1280160"/>
          <a:ext cx="3000000" cy="3000000"/>
        </p:xfrm>
        <a:graphic>
          <a:graphicData uri="http://schemas.openxmlformats.org/drawingml/2006/table">
            <a:tbl>
              <a:tblPr>
                <a:noFill/>
                <a:tableStyleId>{C0E2E075-0F5B-4A60-B567-610E6BA0E8A8}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10" name="Google Shape;210;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11" name="Google Shape;211;p23"/>
          <p:cNvSpPr/>
          <p:nvPr/>
        </p:nvSpPr>
        <p:spPr>
          <a:xfrm>
            <a:off x="457650" y="4642000"/>
            <a:ext cx="6857700" cy="3312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p23"/>
          <p:cNvSpPr txBox="1"/>
          <p:nvPr/>
        </p:nvSpPr>
        <p:spPr>
          <a:xfrm>
            <a:off x="3642900" y="4944525"/>
            <a:ext cx="3380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having students work in groups of four to six.</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requires enough floor space to set up “bowling alleys.” Decide how many you’ll set up and where you’ll put them. Using masking tape, mark off alleys that are 10 feet long and 2½ feet wide. Mark a box at the end to set the pins in. Leave room between your bowling alleys for students to sit on the floor.</a:t>
            </a:r>
            <a:endParaRPr sz="1000">
              <a:solidFill>
                <a:schemeClr val="dk1"/>
              </a:solidFill>
              <a:latin typeface="Poppins"/>
              <a:ea typeface="Poppins"/>
              <a:cs typeface="Poppins"/>
              <a:sym typeface="Poppins"/>
            </a:endParaRPr>
          </a:p>
        </p:txBody>
      </p:sp>
      <p:pic>
        <p:nvPicPr>
          <p:cNvPr id="213" name="Google Shape;213;p23"/>
          <p:cNvPicPr preferRelativeResize="0"/>
          <p:nvPr/>
        </p:nvPicPr>
        <p:blipFill>
          <a:blip r:embed="rId5">
            <a:alphaModFix/>
          </a:blip>
          <a:stretch>
            <a:fillRect/>
          </a:stretch>
        </p:blipFill>
        <p:spPr>
          <a:xfrm>
            <a:off x="802100" y="5383500"/>
            <a:ext cx="2489877" cy="1829323"/>
          </a:xfrm>
          <a:prstGeom prst="rect">
            <a:avLst/>
          </a:prstGeom>
          <a:noFill/>
          <a:ln>
            <a:noFill/>
          </a:ln>
          <a:effectLst>
            <a:outerShdw blurRad="57150" rotWithShape="0" algn="bl" dir="5400000" dist="19050">
              <a:srgbClr val="000000">
                <a:alpha val="50000"/>
              </a:srgbClr>
            </a:outerShdw>
          </a:effectLst>
        </p:spPr>
      </p:pic>
      <p:sp>
        <p:nvSpPr>
          <p:cNvPr id="214" name="Google Shape;214;p23"/>
          <p:cNvSpPr txBox="1"/>
          <p:nvPr/>
        </p:nvSpPr>
        <p:spPr>
          <a:xfrm>
            <a:off x="457200" y="90203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
        <p:nvSpPr>
          <p:cNvPr id="215" name="Google Shape;215;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21" name="Google Shape;221;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2" name="Google Shape;222;p24"/>
          <p:cNvSpPr txBox="1"/>
          <p:nvPr/>
        </p:nvSpPr>
        <p:spPr>
          <a:xfrm>
            <a:off x="457200" y="1280150"/>
            <a:ext cx="48399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can you knock down the most pins?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Speed &amp; Direction of Force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how to use pushes and pulls to control the motion of an object. Pushes and pulls can also be used to hold an object still. Tugboats do both with barges: sometimes they make barges move, sometimes they hold barges still.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tugboats can push barges up against other stationary objects. This keeps them from moving around when loading or unloading.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don't barges get damaged when tugboats push on them?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23" name="Google Shape;223;p24"/>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224" name="Google Shape;224;p24"/>
          <p:cNvPicPr preferRelativeResize="0"/>
          <p:nvPr/>
        </p:nvPicPr>
        <p:blipFill>
          <a:blip r:embed="rId4">
            <a:alphaModFix/>
          </a:blip>
          <a:stretch>
            <a:fillRect/>
          </a:stretch>
        </p:blipFill>
        <p:spPr>
          <a:xfrm>
            <a:off x="5576925" y="1280150"/>
            <a:ext cx="1738426" cy="986455"/>
          </a:xfrm>
          <a:prstGeom prst="rect">
            <a:avLst/>
          </a:prstGeom>
          <a:noFill/>
          <a:ln>
            <a:noFill/>
          </a:ln>
        </p:spPr>
      </p:pic>
      <p:graphicFrame>
        <p:nvGraphicFramePr>
          <p:cNvPr id="225" name="Google Shape;225;p24"/>
          <p:cNvGraphicFramePr/>
          <p:nvPr/>
        </p:nvGraphicFramePr>
        <p:xfrm>
          <a:off x="5576925" y="1280160"/>
          <a:ext cx="3000000" cy="3000000"/>
        </p:xfrm>
        <a:graphic>
          <a:graphicData uri="http://schemas.openxmlformats.org/drawingml/2006/table">
            <a:tbl>
              <a:tblPr>
                <a:noFill/>
                <a:tableStyleId>{C0E2E075-0F5B-4A60-B567-610E6BA0E8A8}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26" name="Google Shape;226;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25"/>
          <p:cNvPicPr preferRelativeResize="0"/>
          <p:nvPr/>
        </p:nvPicPr>
        <p:blipFill>
          <a:blip r:embed="rId3">
            <a:alphaModFix/>
          </a:blip>
          <a:stretch>
            <a:fillRect/>
          </a:stretch>
        </p:blipFill>
        <p:spPr>
          <a:xfrm>
            <a:off x="5577075" y="1280150"/>
            <a:ext cx="1738275" cy="986370"/>
          </a:xfrm>
          <a:prstGeom prst="rect">
            <a:avLst/>
          </a:prstGeom>
          <a:noFill/>
          <a:ln>
            <a:noFill/>
          </a:ln>
        </p:spPr>
      </p:pic>
      <p:sp>
        <p:nvSpPr>
          <p:cNvPr id="232" name="Google Shape;232;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3" name="Google Shape;233;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4" name="Google Shape;234;p25"/>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can we protect a mountain from falling rocks?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Direction of Motion &amp; Engineering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how pushes can change the speed and direction of falling objects.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Boulder Bounce, students play a game where they design a solution that protects a model town called Tiny Town from a bouncing-ball “boulder.”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b="1" i="1" sz="1000">
              <a:solidFill>
                <a:schemeClr val="dk1"/>
              </a:solidFill>
              <a:latin typeface="Poppins"/>
              <a:ea typeface="Poppins"/>
              <a:cs typeface="Poppins"/>
              <a:sym typeface="Poppins"/>
            </a:endParaRPr>
          </a:p>
        </p:txBody>
      </p:sp>
      <p:graphicFrame>
        <p:nvGraphicFramePr>
          <p:cNvPr id="235" name="Google Shape;235;p25"/>
          <p:cNvGraphicFramePr/>
          <p:nvPr/>
        </p:nvGraphicFramePr>
        <p:xfrm>
          <a:off x="5576925" y="1280160"/>
          <a:ext cx="3000000" cy="3000000"/>
        </p:xfrm>
        <a:graphic>
          <a:graphicData uri="http://schemas.openxmlformats.org/drawingml/2006/table">
            <a:tbl>
              <a:tblPr>
                <a:noFill/>
                <a:tableStyleId>{C0E2E075-0F5B-4A60-B567-610E6BA0E8A8}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36" name="Google Shape;236;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7" name="Google Shape;237;p25"/>
          <p:cNvSpPr/>
          <p:nvPr/>
        </p:nvSpPr>
        <p:spPr>
          <a:xfrm>
            <a:off x="457650" y="3965850"/>
            <a:ext cx="4664700" cy="45579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25"/>
          <p:cNvSpPr txBox="1"/>
          <p:nvPr/>
        </p:nvSpPr>
        <p:spPr>
          <a:xfrm>
            <a:off x="793500" y="4337200"/>
            <a:ext cx="39921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one game station for every pair of students, but you can set up as many stations as you think might be practical for your classroom.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Set up game stations before class. See the lesson page for more in-depth prep details.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39" name="Google Shape;239;p25"/>
          <p:cNvPicPr preferRelativeResize="0"/>
          <p:nvPr/>
        </p:nvPicPr>
        <p:blipFill>
          <a:blip r:embed="rId5">
            <a:alphaModFix/>
          </a:blip>
          <a:stretch>
            <a:fillRect/>
          </a:stretch>
        </p:blipFill>
        <p:spPr>
          <a:xfrm>
            <a:off x="793500" y="6882867"/>
            <a:ext cx="2174250" cy="1292925"/>
          </a:xfrm>
          <a:prstGeom prst="rect">
            <a:avLst/>
          </a:prstGeom>
          <a:noFill/>
          <a:ln>
            <a:noFill/>
          </a:ln>
          <a:effectLst>
            <a:outerShdw blurRad="57150" rotWithShape="0" algn="bl" dir="5400000" dist="19050">
              <a:srgbClr val="000000">
                <a:alpha val="50000"/>
              </a:srgbClr>
            </a:outerShdw>
          </a:effectLst>
        </p:spPr>
      </p:pic>
      <p:sp>
        <p:nvSpPr>
          <p:cNvPr id="240" name="Google Shape;240;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46" name="Google Shape;246;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7" name="Google Shape;247;p26"/>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can we protect a mountain from falling rocks?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Direction of Motion &amp; Engineering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 how the motion of an object can change when it bumps into something else. Tugboats can bump into barges and push them, and tires are frequently seen around tugboats to soften those bumps.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tugboats are covered in flexible materials, such as tires, that help to cushion impacts when pushing on barges.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Are there different kinds of barges?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pic>
        <p:nvPicPr>
          <p:cNvPr id="248" name="Google Shape;248;p2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249" name="Google Shape;249;p26"/>
          <p:cNvPicPr preferRelativeResize="0"/>
          <p:nvPr/>
        </p:nvPicPr>
        <p:blipFill>
          <a:blip r:embed="rId4">
            <a:alphaModFix/>
          </a:blip>
          <a:stretch>
            <a:fillRect/>
          </a:stretch>
        </p:blipFill>
        <p:spPr>
          <a:xfrm>
            <a:off x="5577075" y="1280150"/>
            <a:ext cx="1738275" cy="986370"/>
          </a:xfrm>
          <a:prstGeom prst="rect">
            <a:avLst/>
          </a:prstGeom>
          <a:noFill/>
          <a:ln>
            <a:noFill/>
          </a:ln>
        </p:spPr>
      </p:pic>
      <p:graphicFrame>
        <p:nvGraphicFramePr>
          <p:cNvPr id="250" name="Google Shape;250;p26"/>
          <p:cNvGraphicFramePr/>
          <p:nvPr/>
        </p:nvGraphicFramePr>
        <p:xfrm>
          <a:off x="5576925" y="1280160"/>
          <a:ext cx="3000000" cy="3000000"/>
        </p:xfrm>
        <a:graphic>
          <a:graphicData uri="http://schemas.openxmlformats.org/drawingml/2006/table">
            <a:tbl>
              <a:tblPr>
                <a:noFill/>
                <a:tableStyleId>{C0E2E075-0F5B-4A60-B567-610E6BA0E8A8}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51" name="Google Shape;251;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27"/>
          <p:cNvPicPr preferRelativeResize="0"/>
          <p:nvPr/>
        </p:nvPicPr>
        <p:blipFill>
          <a:blip r:embed="rId3">
            <a:alphaModFix/>
          </a:blip>
          <a:stretch>
            <a:fillRect/>
          </a:stretch>
        </p:blipFill>
        <p:spPr>
          <a:xfrm>
            <a:off x="5576925" y="1278075"/>
            <a:ext cx="1738275" cy="986370"/>
          </a:xfrm>
          <a:prstGeom prst="rect">
            <a:avLst/>
          </a:prstGeom>
          <a:noFill/>
          <a:ln>
            <a:noFill/>
          </a:ln>
        </p:spPr>
      </p:pic>
      <p:sp>
        <p:nvSpPr>
          <p:cNvPr id="257" name="Google Shape;257;p2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8" name="Google Shape;258;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9" name="Google Shape;259;p27"/>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6: How could you invent a trap?</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Forces &amp; Engineering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twins Mimi and Lulu try different ways to catch a mysterious nighttime visitor…until they hit on just the right solution.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imagine how to design a good monster trap, and then pretend to be sneaky monsters. You can extend the lesson with the optional activity, Be an Inventor, where students draw their own inventions for machines that do chores.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b="1" i="1" sz="1000">
              <a:solidFill>
                <a:schemeClr val="dk1"/>
              </a:solidFill>
              <a:latin typeface="Poppins"/>
              <a:ea typeface="Poppins"/>
              <a:cs typeface="Poppins"/>
              <a:sym typeface="Poppins"/>
            </a:endParaRPr>
          </a:p>
        </p:txBody>
      </p:sp>
      <p:graphicFrame>
        <p:nvGraphicFramePr>
          <p:cNvPr id="260" name="Google Shape;260;p27"/>
          <p:cNvGraphicFramePr/>
          <p:nvPr/>
        </p:nvGraphicFramePr>
        <p:xfrm>
          <a:off x="5576925" y="1280160"/>
          <a:ext cx="3000000" cy="3000000"/>
        </p:xfrm>
        <a:graphic>
          <a:graphicData uri="http://schemas.openxmlformats.org/drawingml/2006/table">
            <a:tbl>
              <a:tblPr>
                <a:noFill/>
                <a:tableStyleId>{C0E2E075-0F5B-4A60-B567-610E6BA0E8A8}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61" name="Google Shape;261;p2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2" name="Google Shape;262;p27"/>
          <p:cNvSpPr/>
          <p:nvPr/>
        </p:nvSpPr>
        <p:spPr>
          <a:xfrm>
            <a:off x="457650" y="4194450"/>
            <a:ext cx="4664700" cy="410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3" name="Google Shape;263;p27"/>
          <p:cNvSpPr txBox="1"/>
          <p:nvPr/>
        </p:nvSpPr>
        <p:spPr>
          <a:xfrm>
            <a:off x="793500" y="4565800"/>
            <a:ext cx="39921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As an optional activity, we suggest you have your students explore what it takes to be an inventor. Have them watch the mini-lesson "How do you become a great inventor?" to start them thinking about the inventions all around us.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Then each student will think about and act out a chore they do. You may have to remind them of possible chores, such as making their bed, feeding the cat, walking the dog, setting the table, or picking up their toys. After acting out a chore, students will think up a machine that could help with this chore and draw their machine. Finally, students will share their drawing with a partner and explain how their machine works.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sp>
        <p:nvSpPr>
          <p:cNvPr id="264" name="Google Shape;264;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70" name="Google Shape;270;p2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71" name="Google Shape;271;p28"/>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6: How could you invent a trap?</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Forces &amp; Engineering  (pg 2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how we can design a variety of solutions to different problems. Barges have a variety of designs that solve different problems, too!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there are many types of barges. Two of the most common types have either a large, flat top or a deep hold. They do different jobs.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can we change which way a barge is moving?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pic>
        <p:nvPicPr>
          <p:cNvPr id="272" name="Google Shape;272;p2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273" name="Google Shape;273;p28"/>
          <p:cNvPicPr preferRelativeResize="0"/>
          <p:nvPr/>
        </p:nvPicPr>
        <p:blipFill>
          <a:blip r:embed="rId4">
            <a:alphaModFix/>
          </a:blip>
          <a:stretch>
            <a:fillRect/>
          </a:stretch>
        </p:blipFill>
        <p:spPr>
          <a:xfrm>
            <a:off x="5576925" y="1278075"/>
            <a:ext cx="1738275" cy="986370"/>
          </a:xfrm>
          <a:prstGeom prst="rect">
            <a:avLst/>
          </a:prstGeom>
          <a:noFill/>
          <a:ln>
            <a:noFill/>
          </a:ln>
        </p:spPr>
      </p:pic>
      <p:graphicFrame>
        <p:nvGraphicFramePr>
          <p:cNvPr id="274" name="Google Shape;274;p28"/>
          <p:cNvGraphicFramePr/>
          <p:nvPr/>
        </p:nvGraphicFramePr>
        <p:xfrm>
          <a:off x="5576925" y="1280160"/>
          <a:ext cx="3000000" cy="3000000"/>
        </p:xfrm>
        <a:graphic>
          <a:graphicData uri="http://schemas.openxmlformats.org/drawingml/2006/table">
            <a:tbl>
              <a:tblPr>
                <a:noFill/>
                <a:tableStyleId>{C0E2E075-0F5B-4A60-B567-610E6BA0E8A8}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75" name="Google Shape;275;p2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29"/>
          <p:cNvPicPr preferRelativeResize="0"/>
          <p:nvPr/>
        </p:nvPicPr>
        <p:blipFill rotWithShape="1">
          <a:blip r:embed="rId3">
            <a:alphaModFix/>
          </a:blip>
          <a:srcRect b="0" l="0" r="0" t="9033"/>
          <a:stretch/>
        </p:blipFill>
        <p:spPr>
          <a:xfrm>
            <a:off x="5577800" y="1280149"/>
            <a:ext cx="1737399" cy="914400"/>
          </a:xfrm>
          <a:prstGeom prst="rect">
            <a:avLst/>
          </a:prstGeom>
          <a:noFill/>
          <a:ln>
            <a:noFill/>
          </a:ln>
        </p:spPr>
      </p:pic>
      <p:graphicFrame>
        <p:nvGraphicFramePr>
          <p:cNvPr id="281" name="Google Shape;281;p29"/>
          <p:cNvGraphicFramePr/>
          <p:nvPr/>
        </p:nvGraphicFramePr>
        <p:xfrm>
          <a:off x="5577800" y="1280160"/>
          <a:ext cx="3000000" cy="3000000"/>
        </p:xfrm>
        <a:graphic>
          <a:graphicData uri="http://schemas.openxmlformats.org/drawingml/2006/table">
            <a:tbl>
              <a:tblPr>
                <a:noFill/>
                <a:tableStyleId>{C0E2E075-0F5B-4A60-B567-610E6BA0E8A8}</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a:t>
                      </a:r>
                      <a:r>
                        <a:rPr lang="en" sz="800">
                          <a:solidFill>
                            <a:schemeClr val="dk1"/>
                          </a:solidFill>
                          <a:latin typeface="Poppins"/>
                          <a:ea typeface="Poppins"/>
                          <a:cs typeface="Poppins"/>
                          <a:sym typeface="Poppins"/>
                        </a:rPr>
                        <a:t>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82" name="Google Shape;282;p29"/>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83" name="Google Shape;283;p2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4" name="Google Shape;284;p29"/>
          <p:cNvSpPr txBox="1"/>
          <p:nvPr/>
        </p:nvSpPr>
        <p:spPr>
          <a:xfrm>
            <a:off x="457200" y="1280150"/>
            <a:ext cx="4918800" cy="24627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What do tugboats do?</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Pushes &amp; Pulls</a:t>
            </a:r>
            <a:endParaRPr b="1"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make observations of tugboats in order to determine if they successfully move other boats in the intended way.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brief review of the unit, students record the effects that tugboats have in a variety of situations and then use what they learned to help guide a big boat out to sea.</a:t>
            </a:r>
            <a:endParaRPr sz="1000">
              <a:solidFill>
                <a:schemeClr val="dk1"/>
              </a:solidFill>
              <a:latin typeface="Poppins"/>
              <a:ea typeface="Poppins"/>
              <a:cs typeface="Poppins"/>
              <a:sym typeface="Poppins"/>
            </a:endParaRPr>
          </a:p>
        </p:txBody>
      </p:sp>
      <p:pic>
        <p:nvPicPr>
          <p:cNvPr id="285" name="Google Shape;285;p2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86" name="Google Shape;286;p29"/>
          <p:cNvSpPr/>
          <p:nvPr/>
        </p:nvSpPr>
        <p:spPr>
          <a:xfrm>
            <a:off x="457650" y="4175925"/>
            <a:ext cx="6857700" cy="2646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 name="Google Shape;287;p29"/>
          <p:cNvSpPr txBox="1"/>
          <p:nvPr/>
        </p:nvSpPr>
        <p:spPr>
          <a:xfrm>
            <a:off x="3291300" y="4518538"/>
            <a:ext cx="368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as a class, in small groups, or individually. Each student will need one copy of the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With your students, begin the lesson. It begins with a brief unit review. Then, move through the activity. The activity includes a step-by-step guide and discussion questions throughout.</a:t>
            </a:r>
            <a:endParaRPr sz="1000">
              <a:solidFill>
                <a:schemeClr val="dk1"/>
              </a:solidFill>
              <a:latin typeface="Poppins"/>
              <a:ea typeface="Poppins"/>
              <a:cs typeface="Poppins"/>
              <a:sym typeface="Poppins"/>
            </a:endParaRPr>
          </a:p>
        </p:txBody>
      </p:sp>
      <p:pic>
        <p:nvPicPr>
          <p:cNvPr id="288" name="Google Shape;288;p29"/>
          <p:cNvPicPr preferRelativeResize="0"/>
          <p:nvPr/>
        </p:nvPicPr>
        <p:blipFill>
          <a:blip r:embed="rId5">
            <a:alphaModFix/>
          </a:blip>
          <a:stretch>
            <a:fillRect/>
          </a:stretch>
        </p:blipFill>
        <p:spPr>
          <a:xfrm>
            <a:off x="797850" y="4706450"/>
            <a:ext cx="2221150" cy="1585251"/>
          </a:xfrm>
          <a:prstGeom prst="rect">
            <a:avLst/>
          </a:prstGeom>
          <a:noFill/>
          <a:ln>
            <a:noFill/>
          </a:ln>
          <a:effectLst>
            <a:outerShdw blurRad="57150" rotWithShape="0" algn="bl" dir="5400000" dist="19050">
              <a:srgbClr val="000000">
                <a:alpha val="50000"/>
              </a:srgbClr>
            </a:outerShdw>
          </a:effectLst>
        </p:spPr>
      </p:pic>
      <p:sp>
        <p:nvSpPr>
          <p:cNvPr id="289" name="Google Shape;289;p29"/>
          <p:cNvSpPr/>
          <p:nvPr/>
        </p:nvSpPr>
        <p:spPr>
          <a:xfrm>
            <a:off x="457200" y="7161450"/>
            <a:ext cx="6857700" cy="22107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0" name="Google Shape;290;p29"/>
          <p:cNvSpPr txBox="1"/>
          <p:nvPr/>
        </p:nvSpPr>
        <p:spPr>
          <a:xfrm>
            <a:off x="797850" y="7382150"/>
            <a:ext cx="5594700" cy="4002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t/>
            </a:r>
            <a:endParaRPr/>
          </a:p>
        </p:txBody>
      </p:sp>
      <p:sp>
        <p:nvSpPr>
          <p:cNvPr id="291" name="Google Shape;291;p29"/>
          <p:cNvSpPr txBox="1"/>
          <p:nvPr/>
        </p:nvSpPr>
        <p:spPr>
          <a:xfrm>
            <a:off x="821475" y="7492250"/>
            <a:ext cx="61509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i="1" lang="en" sz="1000">
                <a:solidFill>
                  <a:schemeClr val="dk1"/>
                </a:solidFill>
                <a:latin typeface="Poppins"/>
                <a:ea typeface="Poppins"/>
                <a:cs typeface="Poppins"/>
                <a:sym typeface="Poppins"/>
              </a:rPr>
              <a:t>Cause &amp; Effect:</a:t>
            </a:r>
            <a:r>
              <a:rPr lang="en" sz="1000">
                <a:solidFill>
                  <a:schemeClr val="dk1"/>
                </a:solidFill>
                <a:latin typeface="Poppins"/>
                <a:ea typeface="Poppins"/>
                <a:cs typeface="Poppins"/>
                <a:sym typeface="Poppins"/>
              </a:rPr>
              <a:t> Pushes and pulls cause many different things to move every day. This cause and effect relationship is one of the most important things for students to understand as they develop an understanding of the physical world around them. By observing how objects start moving, stop moving, or change directions when they are pushed or pulled, students build a foundation to explain more complex interactions in later grades.</a:t>
            </a:r>
            <a:endParaRPr sz="1000">
              <a:solidFill>
                <a:schemeClr val="dk1"/>
              </a:solidFill>
              <a:latin typeface="Poppins"/>
              <a:ea typeface="Poppins"/>
              <a:cs typeface="Poppins"/>
              <a:sym typeface="Poppins"/>
            </a:endParaRPr>
          </a:p>
        </p:txBody>
      </p:sp>
      <p:sp>
        <p:nvSpPr>
          <p:cNvPr id="292" name="Google Shape;292;p2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293" name="Google Shape;293;p29"/>
          <p:cNvPicPr preferRelativeResize="0"/>
          <p:nvPr/>
        </p:nvPicPr>
        <p:blipFill>
          <a:blip r:embed="rId6">
            <a:alphaModFix/>
          </a:blip>
          <a:stretch>
            <a:fillRect/>
          </a:stretch>
        </p:blipFill>
        <p:spPr>
          <a:xfrm>
            <a:off x="797850" y="4732674"/>
            <a:ext cx="2221149" cy="16596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6" name="Google Shape;66;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7" name="Google Shape;67;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8" name="Google Shape;68;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are introduced to pushes and pulls and how those affect the motion of objects. Students observe and investigate the effects of what happens when the strength or direction of those pushes and pulls are changed.</a:t>
            </a:r>
            <a:endParaRPr sz="1000">
              <a:latin typeface="Poppins"/>
              <a:ea typeface="Poppins"/>
              <a:cs typeface="Poppins"/>
              <a:sym typeface="Poppins"/>
            </a:endParaRPr>
          </a:p>
        </p:txBody>
      </p:sp>
      <p:graphicFrame>
        <p:nvGraphicFramePr>
          <p:cNvPr id="69" name="Google Shape;69;p14"/>
          <p:cNvGraphicFramePr/>
          <p:nvPr/>
        </p:nvGraphicFramePr>
        <p:xfrm>
          <a:off x="457200" y="2819400"/>
          <a:ext cx="3000000" cy="3000000"/>
        </p:xfrm>
        <a:graphic>
          <a:graphicData uri="http://schemas.openxmlformats.org/drawingml/2006/table">
            <a:tbl>
              <a:tblPr>
                <a:noFill/>
                <a:tableStyleId>{C0E2E075-0F5B-4A60-B567-610E6BA0E8A8}</a:tableStyleId>
              </a:tblPr>
              <a:tblGrid>
                <a:gridCol w="2724375"/>
                <a:gridCol w="1590850"/>
                <a:gridCol w="1176850"/>
                <a:gridCol w="136592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K-PS2-1. Plan &amp; conduct an investigation to compare the effects of different strengths or different directions of pushes and pulls on the motion of an object.</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K-PS2-2. Analyze data to determine if a design solution works as intended to change the speed or direction of an object with a push or a pull.</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K-2-ETS1-1. Ask questions, make observations, and gather information about a situation people want to change to define a simple problem that can be solved through the development of a new or improved object or tool.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K-2-ETS1-2. Develop a simple sketch, drawing, or physical model to illustrate how the shape of an object helps it function as needed to solve a given problem.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K-2-ETS1-3. Analyze data from tests of two objects designed to solve the same problem to compare the strengths and weaknesses of how each performs.</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Engaging in Argument from Evidence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L</a:t>
                      </a:r>
                      <a:r>
                        <a:rPr lang="en" sz="800">
                          <a:latin typeface="Poppins"/>
                          <a:ea typeface="Poppins"/>
                          <a:cs typeface="Poppins"/>
                          <a:sym typeface="Poppins"/>
                        </a:rPr>
                        <a:t>S1.C. Organization for Matter and Energy Flow in Organisms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ESS3.A. Natural Resources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ESS2.E. Biogeology</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Systems and System Models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71" name="Google Shape;71;p14"/>
          <p:cNvSpPr txBox="1"/>
          <p:nvPr/>
        </p:nvSpPr>
        <p:spPr>
          <a:xfrm>
            <a:off x="457200" y="8137235"/>
            <a:ext cx="6858000" cy="11520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t/>
            </a:r>
            <a:endParaRPr b="1" i="1" sz="1200">
              <a:latin typeface="Poppins"/>
              <a:ea typeface="Poppins"/>
              <a:cs typeface="Poppins"/>
              <a:sym typeface="Poppins"/>
            </a:endParaRPr>
          </a:p>
          <a:p>
            <a:pPr indent="0" lvl="0" marL="0" rtl="0" algn="l">
              <a:lnSpc>
                <a:spcPct val="150000"/>
              </a:lnSpc>
              <a:spcBef>
                <a:spcPts val="0"/>
              </a:spcBef>
              <a:spcAft>
                <a:spcPts val="0"/>
              </a:spcAft>
              <a:buNone/>
            </a:pPr>
            <a:r>
              <a:t/>
            </a:r>
            <a:endParaRPr b="1" i="1" sz="1200">
              <a:latin typeface="Poppins"/>
              <a:ea typeface="Poppins"/>
              <a:cs typeface="Poppins"/>
              <a:sym typeface="Poppins"/>
            </a:endParaRPr>
          </a:p>
          <a:p>
            <a:pPr indent="0" lvl="0" marL="0" rtl="0" algn="l">
              <a:lnSpc>
                <a:spcPct val="150000"/>
              </a:lnSpc>
              <a:spcBef>
                <a:spcPts val="0"/>
              </a:spcBef>
              <a:spcAft>
                <a:spcPts val="0"/>
              </a:spcAft>
              <a:buNone/>
            </a:pPr>
            <a:r>
              <a:t/>
            </a:r>
            <a:endParaRPr b="1" i="1" sz="1200">
              <a:latin typeface="Poppins"/>
              <a:ea typeface="Poppins"/>
              <a:cs typeface="Poppins"/>
              <a:sym typeface="Poppins"/>
            </a:endParaRPr>
          </a:p>
          <a:p>
            <a:pPr indent="0" lvl="0" marL="0" rtl="0" algn="l">
              <a:lnSpc>
                <a:spcPct val="150000"/>
              </a:lnSpc>
              <a:spcBef>
                <a:spcPts val="0"/>
              </a:spcBef>
              <a:spcAft>
                <a:spcPts val="0"/>
              </a:spcAft>
              <a:buNone/>
            </a:pPr>
            <a:r>
              <a:rPr b="1" i="1" lang="en" sz="1200">
                <a:latin typeface="Poppins"/>
                <a:ea typeface="Poppins"/>
                <a:cs typeface="Poppins"/>
                <a:sym typeface="Poppins"/>
              </a:rPr>
              <a:t>Pushes &amp; Pulls Lesson Flow on Next Page</a:t>
            </a:r>
            <a:endParaRPr b="1" i="1" sz="1200">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7" name="Google Shape;77;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8" name="Google Shape;78;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79" name="Google Shape;79;p15"/>
          <p:cNvPicPr preferRelativeResize="0"/>
          <p:nvPr/>
        </p:nvPicPr>
        <p:blipFill rotWithShape="1">
          <a:blip r:embed="rId4">
            <a:alphaModFix/>
          </a:blip>
          <a:srcRect b="0" l="0" r="0" t="0"/>
          <a:stretch/>
        </p:blipFill>
        <p:spPr>
          <a:xfrm>
            <a:off x="457200" y="1649300"/>
            <a:ext cx="6857998" cy="4081750"/>
          </a:xfrm>
          <a:prstGeom prst="rect">
            <a:avLst/>
          </a:prstGeom>
          <a:noFill/>
          <a:ln>
            <a:noFill/>
          </a:ln>
        </p:spPr>
      </p:pic>
      <p:sp>
        <p:nvSpPr>
          <p:cNvPr id="80" name="Google Shape;80;p15"/>
          <p:cNvSpPr txBox="1"/>
          <p:nvPr/>
        </p:nvSpPr>
        <p:spPr>
          <a:xfrm>
            <a:off x="528625" y="172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81" name="Google Shape;81;p15"/>
          <p:cNvSpPr txBox="1"/>
          <p:nvPr/>
        </p:nvSpPr>
        <p:spPr>
          <a:xfrm>
            <a:off x="528625" y="396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82" name="Google Shape;82;p15"/>
          <p:cNvSpPr txBox="1"/>
          <p:nvPr/>
        </p:nvSpPr>
        <p:spPr>
          <a:xfrm>
            <a:off x="23350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3" name="Google Shape;83;p15"/>
          <p:cNvSpPr txBox="1"/>
          <p:nvPr/>
        </p:nvSpPr>
        <p:spPr>
          <a:xfrm>
            <a:off x="41365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4" name="Google Shape;84;p15"/>
          <p:cNvSpPr txBox="1"/>
          <p:nvPr/>
        </p:nvSpPr>
        <p:spPr>
          <a:xfrm>
            <a:off x="59380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5" name="Google Shape;85;p15"/>
          <p:cNvSpPr txBox="1"/>
          <p:nvPr/>
        </p:nvSpPr>
        <p:spPr>
          <a:xfrm>
            <a:off x="531150" y="243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Pushes &amp; Pulls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Big Barges</a:t>
            </a:r>
            <a:endParaRPr sz="800">
              <a:solidFill>
                <a:schemeClr val="dk1"/>
              </a:solidFill>
              <a:latin typeface="Poppins"/>
              <a:ea typeface="Poppins"/>
              <a:cs typeface="Poppins"/>
              <a:sym typeface="Poppins"/>
            </a:endParaRPr>
          </a:p>
        </p:txBody>
      </p:sp>
      <p:sp>
        <p:nvSpPr>
          <p:cNvPr id="86" name="Google Shape;86;p15"/>
          <p:cNvSpPr txBox="1"/>
          <p:nvPr/>
        </p:nvSpPr>
        <p:spPr>
          <a:xfrm>
            <a:off x="2337600" y="24384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Pushes &amp; Pulls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What’s the biggest excavator?</a:t>
            </a:r>
            <a:endParaRPr sz="800">
              <a:solidFill>
                <a:schemeClr val="dk1"/>
              </a:solidFill>
              <a:latin typeface="Poppins"/>
              <a:ea typeface="Poppins"/>
              <a:cs typeface="Poppins"/>
              <a:sym typeface="Poppins"/>
            </a:endParaRPr>
          </a:p>
        </p:txBody>
      </p:sp>
      <p:sp>
        <p:nvSpPr>
          <p:cNvPr id="87" name="Google Shape;87;p15"/>
          <p:cNvSpPr txBox="1"/>
          <p:nvPr/>
        </p:nvSpPr>
        <p:spPr>
          <a:xfrm>
            <a:off x="4151075" y="2438400"/>
            <a:ext cx="12321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Pushes, Pulls, &amp; “Work Words”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Why do builders need so many big machines?</a:t>
            </a:r>
            <a:endParaRPr sz="800">
              <a:solidFill>
                <a:schemeClr val="dk1"/>
              </a:solidFill>
              <a:latin typeface="Poppins"/>
              <a:ea typeface="Poppins"/>
              <a:cs typeface="Poppins"/>
              <a:sym typeface="Poppins"/>
            </a:endParaRPr>
          </a:p>
        </p:txBody>
      </p:sp>
      <p:sp>
        <p:nvSpPr>
          <p:cNvPr id="88" name="Google Shape;88;p15"/>
          <p:cNvSpPr txBox="1"/>
          <p:nvPr/>
        </p:nvSpPr>
        <p:spPr>
          <a:xfrm>
            <a:off x="5930250" y="2438400"/>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Motion, Speed, &amp; Strength</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How can you knock down a wall made of concrete?</a:t>
            </a:r>
            <a:endParaRPr sz="800">
              <a:solidFill>
                <a:schemeClr val="dk1"/>
              </a:solidFill>
              <a:latin typeface="Poppins"/>
              <a:ea typeface="Poppins"/>
              <a:cs typeface="Poppins"/>
              <a:sym typeface="Poppins"/>
            </a:endParaRPr>
          </a:p>
        </p:txBody>
      </p:sp>
      <p:sp>
        <p:nvSpPr>
          <p:cNvPr id="89" name="Google Shape;89;p15"/>
          <p:cNvSpPr txBox="1"/>
          <p:nvPr/>
        </p:nvSpPr>
        <p:spPr>
          <a:xfrm>
            <a:off x="531150" y="469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Speed &amp; Direction of Force</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How can you knock down the most pins?</a:t>
            </a:r>
            <a:endParaRPr sz="800">
              <a:solidFill>
                <a:schemeClr val="dk1"/>
              </a:solidFill>
              <a:latin typeface="Poppins"/>
              <a:ea typeface="Poppins"/>
              <a:cs typeface="Poppins"/>
              <a:sym typeface="Poppins"/>
            </a:endParaRPr>
          </a:p>
        </p:txBody>
      </p:sp>
      <p:sp>
        <p:nvSpPr>
          <p:cNvPr id="90" name="Google Shape;90;p15"/>
          <p:cNvSpPr txBox="1"/>
          <p:nvPr/>
        </p:nvSpPr>
        <p:spPr>
          <a:xfrm>
            <a:off x="2326500"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1" name="Google Shape;91;p15"/>
          <p:cNvSpPr txBox="1"/>
          <p:nvPr/>
        </p:nvSpPr>
        <p:spPr>
          <a:xfrm>
            <a:off x="4119425"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2" name="Google Shape;92;p15"/>
          <p:cNvSpPr txBox="1"/>
          <p:nvPr/>
        </p:nvSpPr>
        <p:spPr>
          <a:xfrm>
            <a:off x="5929500"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3" name="Google Shape;93;p15"/>
          <p:cNvSpPr txBox="1"/>
          <p:nvPr/>
        </p:nvSpPr>
        <p:spPr>
          <a:xfrm>
            <a:off x="520050" y="550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4" name="Google Shape;94;p15"/>
          <p:cNvSpPr txBox="1"/>
          <p:nvPr/>
        </p:nvSpPr>
        <p:spPr>
          <a:xfrm>
            <a:off x="2348875" y="3966100"/>
            <a:ext cx="9309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highlight>
                  <a:schemeClr val="dk1"/>
                </a:highlight>
                <a:latin typeface="Poppins"/>
                <a:ea typeface="Poppins"/>
                <a:cs typeface="Poppins"/>
                <a:sym typeface="Poppins"/>
              </a:rPr>
              <a:t>Lesson 5</a:t>
            </a:r>
            <a:endParaRPr b="1" sz="1000">
              <a:solidFill>
                <a:schemeClr val="lt1"/>
              </a:solidFill>
              <a:highlight>
                <a:schemeClr val="dk1"/>
              </a:highlight>
              <a:latin typeface="Poppins"/>
              <a:ea typeface="Poppins"/>
              <a:cs typeface="Poppins"/>
              <a:sym typeface="Poppins"/>
            </a:endParaRPr>
          </a:p>
        </p:txBody>
      </p:sp>
      <p:sp>
        <p:nvSpPr>
          <p:cNvPr id="95" name="Google Shape;95;p15"/>
          <p:cNvSpPr txBox="1"/>
          <p:nvPr/>
        </p:nvSpPr>
        <p:spPr>
          <a:xfrm>
            <a:off x="2351395" y="4692075"/>
            <a:ext cx="132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Direction of Motion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700">
                <a:solidFill>
                  <a:schemeClr val="dk1"/>
                </a:solidFill>
                <a:uFill>
                  <a:noFill/>
                </a:uFill>
                <a:latin typeface="Poppins"/>
                <a:ea typeface="Poppins"/>
                <a:cs typeface="Poppins"/>
                <a:sym typeface="Poppins"/>
                <a:hlinkClick r:id="rId16">
                  <a:extLst>
                    <a:ext uri="{A12FA001-AC4F-418D-AE19-62706E023703}">
                      <ahyp:hlinkClr val="tx"/>
                    </a:ext>
                  </a:extLst>
                </a:hlinkClick>
              </a:rPr>
              <a:t>How can we protect a mountain from falling rocks?</a:t>
            </a:r>
            <a:endParaRPr sz="700">
              <a:solidFill>
                <a:schemeClr val="dk1"/>
              </a:solidFill>
              <a:latin typeface="Poppins"/>
              <a:ea typeface="Poppins"/>
              <a:cs typeface="Poppins"/>
              <a:sym typeface="Poppins"/>
            </a:endParaRPr>
          </a:p>
        </p:txBody>
      </p:sp>
      <p:sp>
        <p:nvSpPr>
          <p:cNvPr id="96" name="Google Shape;96;p15"/>
          <p:cNvSpPr txBox="1"/>
          <p:nvPr/>
        </p:nvSpPr>
        <p:spPr>
          <a:xfrm>
            <a:off x="4119425" y="3966100"/>
            <a:ext cx="9789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highlight>
                  <a:schemeClr val="dk1"/>
                </a:highlight>
                <a:latin typeface="Poppins"/>
                <a:ea typeface="Poppins"/>
                <a:cs typeface="Poppins"/>
                <a:sym typeface="Poppins"/>
              </a:rPr>
              <a:t>Lesson 6</a:t>
            </a:r>
            <a:endParaRPr b="1" sz="1000">
              <a:solidFill>
                <a:schemeClr val="lt1"/>
              </a:solidFill>
              <a:highlight>
                <a:schemeClr val="dk1"/>
              </a:highlight>
              <a:latin typeface="Poppins"/>
              <a:ea typeface="Poppins"/>
              <a:cs typeface="Poppins"/>
              <a:sym typeface="Poppins"/>
            </a:endParaRPr>
          </a:p>
        </p:txBody>
      </p:sp>
      <p:sp>
        <p:nvSpPr>
          <p:cNvPr id="97" name="Google Shape;97;p15"/>
          <p:cNvSpPr txBox="1"/>
          <p:nvPr/>
        </p:nvSpPr>
        <p:spPr>
          <a:xfrm>
            <a:off x="4139525" y="4692075"/>
            <a:ext cx="129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Forces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How could you invent a trap?</a:t>
            </a:r>
            <a:endParaRPr sz="800">
              <a:solidFill>
                <a:schemeClr val="dk1"/>
              </a:solidFill>
              <a:latin typeface="Poppins"/>
              <a:ea typeface="Poppins"/>
              <a:cs typeface="Poppins"/>
              <a:sym typeface="Poppins"/>
            </a:endParaRPr>
          </a:p>
        </p:txBody>
      </p:sp>
      <p:sp>
        <p:nvSpPr>
          <p:cNvPr id="98" name="Google Shape;98;p15"/>
          <p:cNvSpPr txBox="1"/>
          <p:nvPr/>
        </p:nvSpPr>
        <p:spPr>
          <a:xfrm>
            <a:off x="2315325" y="550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9" name="Google Shape;99;p15"/>
          <p:cNvSpPr txBox="1"/>
          <p:nvPr/>
        </p:nvSpPr>
        <p:spPr>
          <a:xfrm>
            <a:off x="4119425" y="5507550"/>
            <a:ext cx="13377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01" name="Google Shape;101;p15"/>
          <p:cNvPicPr preferRelativeResize="0"/>
          <p:nvPr/>
        </p:nvPicPr>
        <p:blipFill>
          <a:blip r:embed="rId19">
            <a:alphaModFix/>
          </a:blip>
          <a:stretch>
            <a:fillRect/>
          </a:stretch>
        </p:blipFill>
        <p:spPr>
          <a:xfrm>
            <a:off x="5888325" y="3924000"/>
            <a:ext cx="1389701" cy="726075"/>
          </a:xfrm>
          <a:prstGeom prst="rect">
            <a:avLst/>
          </a:prstGeom>
          <a:noFill/>
          <a:ln>
            <a:noFill/>
          </a:ln>
        </p:spPr>
      </p:pic>
      <p:grpSp>
        <p:nvGrpSpPr>
          <p:cNvPr id="102" name="Google Shape;102;p15"/>
          <p:cNvGrpSpPr/>
          <p:nvPr/>
        </p:nvGrpSpPr>
        <p:grpSpPr>
          <a:xfrm>
            <a:off x="5863906" y="3896664"/>
            <a:ext cx="1049400" cy="481200"/>
            <a:chOff x="457200" y="7723300"/>
            <a:chExt cx="1049400" cy="481200"/>
          </a:xfrm>
        </p:grpSpPr>
        <p:sp>
          <p:nvSpPr>
            <p:cNvPr id="103" name="Google Shape;103;p15"/>
            <p:cNvSpPr/>
            <p:nvPr/>
          </p:nvSpPr>
          <p:spPr>
            <a:xfrm>
              <a:off x="457200" y="7723300"/>
              <a:ext cx="1049400" cy="481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 name="Google Shape;104;p15"/>
            <p:cNvSpPr txBox="1"/>
            <p:nvPr/>
          </p:nvSpPr>
          <p:spPr>
            <a:xfrm>
              <a:off x="528625" y="777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Performance Task</a:t>
              </a:r>
              <a:endParaRPr b="1" sz="1000">
                <a:solidFill>
                  <a:srgbClr val="FFFFFF"/>
                </a:solidFill>
                <a:latin typeface="Poppins"/>
                <a:ea typeface="Poppins"/>
                <a:cs typeface="Poppins"/>
                <a:sym typeface="Poppins"/>
              </a:endParaRPr>
            </a:p>
          </p:txBody>
        </p:sp>
      </p:grpSp>
      <p:sp>
        <p:nvSpPr>
          <p:cNvPr id="105" name="Google Shape;105;p15"/>
          <p:cNvSpPr txBox="1"/>
          <p:nvPr/>
        </p:nvSpPr>
        <p:spPr>
          <a:xfrm>
            <a:off x="5918264" y="469225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20">
                  <a:extLst>
                    <a:ext uri="{A12FA001-AC4F-418D-AE19-62706E023703}">
                      <ahyp:hlinkClr val="tx"/>
                    </a:ext>
                  </a:extLst>
                </a:hlinkClick>
              </a:rPr>
              <a:t>Pushes &amp; Pulls</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What do tugboats do?</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6"/>
          <p:cNvPicPr preferRelativeResize="0"/>
          <p:nvPr/>
        </p:nvPicPr>
        <p:blipFill>
          <a:blip r:embed="rId3">
            <a:alphaModFix/>
          </a:blip>
          <a:stretch>
            <a:fillRect/>
          </a:stretch>
        </p:blipFill>
        <p:spPr>
          <a:xfrm>
            <a:off x="457200" y="1719101"/>
            <a:ext cx="6857999" cy="2581853"/>
          </a:xfrm>
          <a:prstGeom prst="rect">
            <a:avLst/>
          </a:prstGeom>
          <a:noFill/>
          <a:ln>
            <a:noFill/>
          </a:ln>
        </p:spPr>
      </p:pic>
      <p:sp>
        <p:nvSpPr>
          <p:cNvPr id="111" name="Google Shape;111;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2" name="Google Shape;112;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13" name="Google Shape;113;p16"/>
          <p:cNvSpPr txBox="1"/>
          <p:nvPr/>
        </p:nvSpPr>
        <p:spPr>
          <a:xfrm>
            <a:off x="457200" y="4950000"/>
            <a:ext cx="3185700" cy="42759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Whenever people engage in physical work, they see many examples of pushes and pulls that make different things happen. By understanding these pushes and pulls, people have been able to design and build machines that allow us to do jobs that we couldn’t do any other way.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One of the most common examples of work that people want to do is simply moving something from one place to another. Whether its carrying the groceries from outside to inside, moving furniture across a room, or carrying a basket to a picnic, people like to move things around. People have invented bigger and bigger machines that help us to move more and more things. </a:t>
            </a:r>
            <a:endParaRPr sz="1000">
              <a:solidFill>
                <a:schemeClr val="dk1"/>
              </a:solidFill>
              <a:latin typeface="Poppins"/>
              <a:ea typeface="Poppins"/>
              <a:cs typeface="Poppins"/>
              <a:sym typeface="Poppins"/>
            </a:endParaRPr>
          </a:p>
        </p:txBody>
      </p:sp>
      <p:sp>
        <p:nvSpPr>
          <p:cNvPr id="114" name="Google Shape;114;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115" name="Google Shape;115;p16"/>
          <p:cNvSpPr txBox="1"/>
          <p:nvPr/>
        </p:nvSpPr>
        <p:spPr>
          <a:xfrm>
            <a:off x="457200" y="45216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How do barges help us move things?</a:t>
            </a:r>
            <a:endParaRPr sz="1200">
              <a:solidFill>
                <a:schemeClr val="dk1"/>
              </a:solidFill>
              <a:latin typeface="Poppins"/>
              <a:ea typeface="Poppins"/>
              <a:cs typeface="Poppins"/>
              <a:sym typeface="Poppins"/>
            </a:endParaRPr>
          </a:p>
        </p:txBody>
      </p:sp>
      <p:pic>
        <p:nvPicPr>
          <p:cNvPr id="116" name="Google Shape;116;p1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17" name="Google Shape;117;p16"/>
          <p:cNvSpPr txBox="1"/>
          <p:nvPr/>
        </p:nvSpPr>
        <p:spPr>
          <a:xfrm>
            <a:off x="4129500" y="4949988"/>
            <a:ext cx="3185700" cy="42759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Barges are very simple inventions that help us move incredible amounts of things. The most basic barges are just large, empty boats that may not even have the ability to move on their own. Some have flat surfaces atop which objects can rest. Others have deep holds that can contain things such as rocks, sand, or grain.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Anchor Layer focuses on these basic barges, because they give students the ability to directly observe how other machines work alongside the barges. Tugboats push and pull directly on the barges to move them and to hold them still. Cranes and dump trucks lift huge amounts of cargo onto and off of barges. There are other types of barges that are self-powered, but they don’t make it as easy to observe how objects interact with one another.</a:t>
            </a:r>
            <a:endParaRPr sz="1000">
              <a:solidFill>
                <a:schemeClr val="dk1"/>
              </a:solidFill>
              <a:latin typeface="Poppins"/>
              <a:ea typeface="Poppins"/>
              <a:cs typeface="Poppins"/>
              <a:sym typeface="Poppins"/>
            </a:endParaRPr>
          </a:p>
        </p:txBody>
      </p:sp>
      <p:sp>
        <p:nvSpPr>
          <p:cNvPr id="118" name="Google Shape;118;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7"/>
          <p:cNvPicPr preferRelativeResize="0"/>
          <p:nvPr/>
        </p:nvPicPr>
        <p:blipFill>
          <a:blip r:embed="rId3">
            <a:alphaModFix/>
          </a:blip>
          <a:stretch>
            <a:fillRect/>
          </a:stretch>
        </p:blipFill>
        <p:spPr>
          <a:xfrm>
            <a:off x="5577800" y="1280175"/>
            <a:ext cx="1737401" cy="974230"/>
          </a:xfrm>
          <a:prstGeom prst="rect">
            <a:avLst/>
          </a:prstGeom>
          <a:noFill/>
          <a:ln>
            <a:noFill/>
          </a:ln>
        </p:spPr>
      </p:pic>
      <p:sp>
        <p:nvSpPr>
          <p:cNvPr id="124" name="Google Shape;124;p17"/>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6" name="Google Shape;126;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7" name="Google Shape;127;p17"/>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Big Barges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Pushes &amp; Pulls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phenomena for this unit are barges! Student investigate how pushes and pulls affect the motion of barges, and how other machines allow us to use barges to move huge amounts of objects.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a:t>
            </a:r>
            <a:endParaRPr sz="1000">
              <a:solidFill>
                <a:schemeClr val="dk1"/>
              </a:solidFill>
              <a:latin typeface="Poppins"/>
              <a:ea typeface="Poppins"/>
              <a:cs typeface="Poppins"/>
              <a:sym typeface="Poppins"/>
            </a:endParaRPr>
          </a:p>
        </p:txBody>
      </p:sp>
      <p:sp>
        <p:nvSpPr>
          <p:cNvPr id="128" name="Google Shape;128;p17"/>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29" name="Google Shape;129;p17"/>
          <p:cNvGraphicFramePr/>
          <p:nvPr/>
        </p:nvGraphicFramePr>
        <p:xfrm>
          <a:off x="5577800" y="1280185"/>
          <a:ext cx="3000000" cy="3000000"/>
        </p:xfrm>
        <a:graphic>
          <a:graphicData uri="http://schemas.openxmlformats.org/drawingml/2006/table">
            <a:tbl>
              <a:tblPr>
                <a:noFill/>
                <a:tableStyleId>{C0E2E075-0F5B-4A60-B567-610E6BA0E8A8}</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30" name="Google Shape;130;p17"/>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31" name="Google Shape;131;p17"/>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long rope tied to the barge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tugboat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tugboat moving and pulling on the rope</a:t>
            </a:r>
            <a:endParaRPr sz="800">
              <a:solidFill>
                <a:schemeClr val="dk1"/>
              </a:solidFill>
              <a:latin typeface="Comic Sans MS"/>
              <a:ea typeface="Comic Sans MS"/>
              <a:cs typeface="Comic Sans MS"/>
              <a:sym typeface="Comic Sans MS"/>
            </a:endParaRPr>
          </a:p>
        </p:txBody>
      </p:sp>
      <p:sp>
        <p:nvSpPr>
          <p:cNvPr id="132" name="Google Shape;132;p17"/>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people use barges to move big things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that anything can go on a barge, as long as it fits</a:t>
            </a:r>
            <a:endParaRPr sz="800">
              <a:solidFill>
                <a:schemeClr val="dk1"/>
              </a:solidFill>
              <a:latin typeface="Comic Sans MS"/>
              <a:ea typeface="Comic Sans MS"/>
              <a:cs typeface="Comic Sans MS"/>
              <a:sym typeface="Comic Sans MS"/>
            </a:endParaRPr>
          </a:p>
        </p:txBody>
      </p:sp>
      <p:sp>
        <p:nvSpPr>
          <p:cNvPr id="133" name="Google Shape;133;p17"/>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What else goes on barges?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Can barges move in other directions?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Where do barges go?</a:t>
            </a:r>
            <a:endParaRPr sz="800">
              <a:solidFill>
                <a:schemeClr val="dk1"/>
              </a:solidFill>
              <a:latin typeface="Comic Sans MS"/>
              <a:ea typeface="Comic Sans MS"/>
              <a:cs typeface="Comic Sans MS"/>
              <a:sym typeface="Comic Sans MS"/>
            </a:endParaRPr>
          </a:p>
        </p:txBody>
      </p:sp>
      <p:pic>
        <p:nvPicPr>
          <p:cNvPr id="134" name="Google Shape;134;p17"/>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35" name="Google Shape;135;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18"/>
          <p:cNvPicPr preferRelativeResize="0"/>
          <p:nvPr/>
        </p:nvPicPr>
        <p:blipFill>
          <a:blip r:embed="rId3">
            <a:alphaModFix/>
          </a:blip>
          <a:stretch>
            <a:fillRect/>
          </a:stretch>
        </p:blipFill>
        <p:spPr>
          <a:xfrm>
            <a:off x="5577075" y="1280150"/>
            <a:ext cx="1738275" cy="986370"/>
          </a:xfrm>
          <a:prstGeom prst="rect">
            <a:avLst/>
          </a:prstGeom>
          <a:noFill/>
          <a:ln>
            <a:noFill/>
          </a:ln>
        </p:spPr>
      </p:pic>
      <p:sp>
        <p:nvSpPr>
          <p:cNvPr id="141" name="Google Shape;141;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2" name="Google Shape;142;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3" name="Google Shape;143;p18"/>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What's the biggest excavator?</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Pushes &amp; Pulls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that there are pushes and pulls involved in any kind of work, including the work done by machines.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Be a Digging Machine, students pretend to use shovels and excavators to dig a hole for a swimming pool.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that work words can be used to describe what machines and people do when working. These work words describe different kinds of pushes and pulls. Digging machines, such as excavators and cranes, can help to load materials onto barges. Students observe a variety of work words in action!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digging machines use pushes and pulls to help lift and dump different kinds of cargo onto barges. Then, they can be moved to new places.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else are barges loaded?</a:t>
            </a:r>
            <a:endParaRPr sz="1000">
              <a:solidFill>
                <a:schemeClr val="dk1"/>
              </a:solidFill>
              <a:latin typeface="Poppins"/>
              <a:ea typeface="Poppins"/>
              <a:cs typeface="Poppins"/>
              <a:sym typeface="Poppins"/>
            </a:endParaRPr>
          </a:p>
        </p:txBody>
      </p:sp>
      <p:graphicFrame>
        <p:nvGraphicFramePr>
          <p:cNvPr id="144" name="Google Shape;144;p18"/>
          <p:cNvGraphicFramePr/>
          <p:nvPr/>
        </p:nvGraphicFramePr>
        <p:xfrm>
          <a:off x="5576925" y="1280160"/>
          <a:ext cx="3000000" cy="3000000"/>
        </p:xfrm>
        <a:graphic>
          <a:graphicData uri="http://schemas.openxmlformats.org/drawingml/2006/table">
            <a:tbl>
              <a:tblPr>
                <a:noFill/>
                <a:tableStyleId>{C0E2E075-0F5B-4A60-B567-610E6BA0E8A8}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45" name="Google Shape;145;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46" name="Google Shape;146;p18"/>
          <p:cNvSpPr/>
          <p:nvPr/>
        </p:nvSpPr>
        <p:spPr>
          <a:xfrm>
            <a:off x="457650" y="3540950"/>
            <a:ext cx="4664700" cy="23151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 name="Google Shape;147;p18"/>
          <p:cNvSpPr txBox="1"/>
          <p:nvPr/>
        </p:nvSpPr>
        <p:spPr>
          <a:xfrm>
            <a:off x="2857500" y="3805200"/>
            <a:ext cx="19911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does not require supplies. Make sure students have enough space to move around as they dig like a digging machine. No other preparation needed.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48" name="Google Shape;148;p18"/>
          <p:cNvPicPr preferRelativeResize="0"/>
          <p:nvPr/>
        </p:nvPicPr>
        <p:blipFill>
          <a:blip r:embed="rId5">
            <a:alphaModFix/>
          </a:blip>
          <a:stretch>
            <a:fillRect/>
          </a:stretch>
        </p:blipFill>
        <p:spPr>
          <a:xfrm>
            <a:off x="721800" y="3998326"/>
            <a:ext cx="1858975" cy="1400350"/>
          </a:xfrm>
          <a:prstGeom prst="rect">
            <a:avLst/>
          </a:prstGeom>
          <a:noFill/>
          <a:ln>
            <a:noFill/>
          </a:ln>
          <a:effectLst>
            <a:outerShdw blurRad="57150" rotWithShape="0" algn="bl" dir="5400000" dist="19050">
              <a:srgbClr val="000000">
                <a:alpha val="50000"/>
              </a:srgbClr>
            </a:outerShdw>
          </a:effectLst>
        </p:spPr>
      </p:pic>
      <p:sp>
        <p:nvSpPr>
          <p:cNvPr id="149" name="Google Shape;149;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55" name="Google Shape;155;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6" name="Google Shape;156;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7" name="Google Shape;157;p19"/>
          <p:cNvSpPr txBox="1"/>
          <p:nvPr/>
        </p:nvSpPr>
        <p:spPr>
          <a:xfrm>
            <a:off x="457200" y="1280150"/>
            <a:ext cx="4918800" cy="2980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do builders need so many big machines?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Pushes, Pulls, &amp; “Work Words”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Vivian watches a house being built and wonders why the builders need so many big machines.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act out the “work words” of their favorite machine. You can extend the lesson with the optional activity, Forces at Work, where students watch videos of construction equipment and practice using work words to describe what the machines are doing.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graphicFrame>
        <p:nvGraphicFramePr>
          <p:cNvPr id="158" name="Google Shape;158;p19"/>
          <p:cNvGraphicFramePr/>
          <p:nvPr/>
        </p:nvGraphicFramePr>
        <p:xfrm>
          <a:off x="5576925" y="1280160"/>
          <a:ext cx="3000000" cy="3000000"/>
        </p:xfrm>
        <a:graphic>
          <a:graphicData uri="http://schemas.openxmlformats.org/drawingml/2006/table">
            <a:tbl>
              <a:tblPr>
                <a:noFill/>
                <a:tableStyleId>{C0E2E075-0F5B-4A60-B567-610E6BA0E8A8}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9" name="Google Shape;159;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60" name="Google Shape;160;p19"/>
          <p:cNvSpPr/>
          <p:nvPr/>
        </p:nvSpPr>
        <p:spPr>
          <a:xfrm>
            <a:off x="457650" y="4633125"/>
            <a:ext cx="6857700" cy="2745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 name="Google Shape;161;p19"/>
          <p:cNvSpPr txBox="1"/>
          <p:nvPr/>
        </p:nvSpPr>
        <p:spPr>
          <a:xfrm>
            <a:off x="798000" y="5022525"/>
            <a:ext cx="6153600" cy="1110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does not require supplies. As an optional activity, we include videos of three construction machines, like the ones Vivian saw in the story. The videos include songs about the construction machines and what they do.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you preview the videos. When you show them to your students, you may want students to act out what the machines do. After watching the videos, ask your students to describe what each machine does and identify the "work words" involved.</a:t>
            </a:r>
            <a:endParaRPr sz="1000">
              <a:solidFill>
                <a:schemeClr val="dk1"/>
              </a:solidFill>
              <a:latin typeface="Poppins"/>
              <a:ea typeface="Poppins"/>
              <a:cs typeface="Poppins"/>
              <a:sym typeface="Poppins"/>
            </a:endParaRPr>
          </a:p>
        </p:txBody>
      </p:sp>
      <p:sp>
        <p:nvSpPr>
          <p:cNvPr id="162" name="Google Shape;162;p19"/>
          <p:cNvSpPr txBox="1"/>
          <p:nvPr/>
        </p:nvSpPr>
        <p:spPr>
          <a:xfrm>
            <a:off x="457200" y="88679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
        <p:nvSpPr>
          <p:cNvPr id="163" name="Google Shape;163;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9" name="Google Shape;169;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0" name="Google Shape;170;p20"/>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do builders need so many big machines?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Pushes, Pulls, &amp; “Work Words”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 various large machines at work. Dump trucks are an example of a machine that can do many different things. In the anchor connection, students observe a dump truck loading rocks onto a barge.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dump trucks use pushes and pulls to help load and unload barges, just like digging machines do.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else do barges move?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71" name="Google Shape;171;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72" name="Google Shape;172;p20"/>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73" name="Google Shape;173;p20"/>
          <p:cNvGraphicFramePr/>
          <p:nvPr/>
        </p:nvGraphicFramePr>
        <p:xfrm>
          <a:off x="5576925" y="1280160"/>
          <a:ext cx="3000000" cy="3000000"/>
        </p:xfrm>
        <a:graphic>
          <a:graphicData uri="http://schemas.openxmlformats.org/drawingml/2006/table">
            <a:tbl>
              <a:tblPr>
                <a:noFill/>
                <a:tableStyleId>{C0E2E075-0F5B-4A60-B567-610E6BA0E8A8}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74" name="Google Shape;174;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1"/>
          <p:cNvPicPr preferRelativeResize="0"/>
          <p:nvPr/>
        </p:nvPicPr>
        <p:blipFill>
          <a:blip r:embed="rId3">
            <a:alphaModFix/>
          </a:blip>
          <a:stretch>
            <a:fillRect/>
          </a:stretch>
        </p:blipFill>
        <p:spPr>
          <a:xfrm>
            <a:off x="5577075" y="1280150"/>
            <a:ext cx="1738275" cy="986370"/>
          </a:xfrm>
          <a:prstGeom prst="rect">
            <a:avLst/>
          </a:prstGeom>
          <a:noFill/>
          <a:ln>
            <a:noFill/>
          </a:ln>
        </p:spPr>
      </p:pic>
      <p:sp>
        <p:nvSpPr>
          <p:cNvPr id="180" name="Google Shape;180;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1" name="Google Shape;181;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2" name="Google Shape;182;p21"/>
          <p:cNvSpPr txBox="1"/>
          <p:nvPr/>
        </p:nvSpPr>
        <p:spPr>
          <a:xfrm>
            <a:off x="457200" y="1280150"/>
            <a:ext cx="4918800" cy="2687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you knock down a wall made of concrete?</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Motion, Speed, &amp; Strength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change the strength and direction of a wrecking ball’s push in order to solve a tricky problem.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activity, Don't Crush That House, is a game in which students experiment with the force of a paper wrecking ball in order to knock down a wall of cups. The challenge is: they can’t knock down the paper houses!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graphicFrame>
        <p:nvGraphicFramePr>
          <p:cNvPr id="183" name="Google Shape;183;p21"/>
          <p:cNvGraphicFramePr/>
          <p:nvPr/>
        </p:nvGraphicFramePr>
        <p:xfrm>
          <a:off x="5576925" y="1280160"/>
          <a:ext cx="3000000" cy="3000000"/>
        </p:xfrm>
        <a:graphic>
          <a:graphicData uri="http://schemas.openxmlformats.org/drawingml/2006/table">
            <a:tbl>
              <a:tblPr>
                <a:noFill/>
                <a:tableStyleId>{C0E2E075-0F5B-4A60-B567-610E6BA0E8A8}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4" name="Google Shape;184;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5" name="Google Shape;185;p21"/>
          <p:cNvSpPr/>
          <p:nvPr/>
        </p:nvSpPr>
        <p:spPr>
          <a:xfrm>
            <a:off x="457650" y="4556925"/>
            <a:ext cx="6857700" cy="2455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 name="Google Shape;186;p21"/>
          <p:cNvSpPr txBox="1"/>
          <p:nvPr/>
        </p:nvSpPr>
        <p:spPr>
          <a:xfrm>
            <a:off x="3186150" y="4892200"/>
            <a:ext cx="39921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Your students will play the Wrecking Ball game in groups, taking turns. To help you determine how many game stations to set up, we suggest splitting your class into groups of 4.</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Before class, get all the Game Station pieces ready for your students. See the lesson page for more prep details.</a:t>
            </a:r>
            <a:endParaRPr sz="1000">
              <a:solidFill>
                <a:schemeClr val="dk1"/>
              </a:solidFill>
              <a:latin typeface="Poppins"/>
              <a:ea typeface="Poppins"/>
              <a:cs typeface="Poppins"/>
              <a:sym typeface="Poppins"/>
            </a:endParaRPr>
          </a:p>
        </p:txBody>
      </p:sp>
      <p:pic>
        <p:nvPicPr>
          <p:cNvPr id="187" name="Google Shape;187;p21"/>
          <p:cNvPicPr preferRelativeResize="0"/>
          <p:nvPr/>
        </p:nvPicPr>
        <p:blipFill>
          <a:blip r:embed="rId5">
            <a:alphaModFix/>
          </a:blip>
          <a:stretch>
            <a:fillRect/>
          </a:stretch>
        </p:blipFill>
        <p:spPr>
          <a:xfrm>
            <a:off x="798000" y="5032075"/>
            <a:ext cx="2109075" cy="1505500"/>
          </a:xfrm>
          <a:prstGeom prst="rect">
            <a:avLst/>
          </a:prstGeom>
          <a:noFill/>
          <a:ln>
            <a:noFill/>
          </a:ln>
          <a:effectLst>
            <a:outerShdw blurRad="57150" rotWithShape="0" algn="bl" dir="5400000" dist="19050">
              <a:srgbClr val="000000">
                <a:alpha val="50000"/>
              </a:srgbClr>
            </a:outerShdw>
          </a:effectLst>
        </p:spPr>
      </p:pic>
      <p:sp>
        <p:nvSpPr>
          <p:cNvPr id="188" name="Google Shape;188;p21"/>
          <p:cNvSpPr txBox="1"/>
          <p:nvPr/>
        </p:nvSpPr>
        <p:spPr>
          <a:xfrm>
            <a:off x="457200" y="88679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
        <p:nvSpPr>
          <p:cNvPr id="189" name="Google Shape;189;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Pushes &amp; Pulls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