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5143500" type="screen16x9"/>
  <p:notesSz cx="6858000" cy="9144000"/>
  <p:embeddedFontLst>
    <p:embeddedFont>
      <p:font typeface="Lobster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014c5ce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014c5ce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97a18ba12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97a18ba12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014c5ce0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5014c5ce0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9535f1af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9535f1af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9535f1a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9535f1a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97a18ba12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97a18ba12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497a18ba1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497a18ba1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97a18ba1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97a18ba12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97a18ba12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97a18ba12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97a18ba12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97a18ba12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497a18ba12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497a18ba12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Google Shape;11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09100" y="519950"/>
            <a:ext cx="279801" cy="42285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1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8286" y="512500"/>
            <a:ext cx="421426" cy="3530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bit.ly/zipitapp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t.umblr.com/redirect?z=https%3A%2F%2Fwww.behance.net%2Figor_bastidas&amp;t=MzA4NDk1OGQwY2I1NTE4NTkwZGYzYTYyOTA3M2M0MTBiZThjYzk3YyxFMWRaWHN4RQ%3D%3D&amp;b=t%3Ak73rvdpbvgwb1A2Cr_y8rw&amp;p=http%3A%2F%2Fescapekit.ca%2Fpost%2F170659647698%2Fchildline-nyc-based-illustrator-igor-bastidas-has&amp;m=1" TargetMode="External"/><Relationship Id="rId4" Type="http://schemas.openxmlformats.org/officeDocument/2006/relationships/hyperlink" Target="http://escapekit.ca/post/170659647698/childline-nyc-based-illustrator-igor-bastidas-ha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7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7"/>
          <p:cNvSpPr txBox="1">
            <a:spLocks noGrp="1"/>
          </p:cNvSpPr>
          <p:nvPr>
            <p:ph type="ctrTitle"/>
          </p:nvPr>
        </p:nvSpPr>
        <p:spPr>
          <a:xfrm>
            <a:off x="788250" y="1095600"/>
            <a:ext cx="4230600" cy="261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l-GR" sz="4800" b="1"/>
              <a:t>Meme με νόημα</a:t>
            </a:r>
            <a:endParaRPr sz="4800" b="1"/>
          </a:p>
        </p:txBody>
      </p:sp>
      <p:sp>
        <p:nvSpPr>
          <p:cNvPr id="156" name="Google Shape;156;p37"/>
          <p:cNvSpPr txBox="1"/>
          <p:nvPr/>
        </p:nvSpPr>
        <p:spPr>
          <a:xfrm>
            <a:off x="9888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F7931D"/>
                </a:solidFill>
              </a:rPr>
              <a:t>Ποιος είναι ο ρόλος μου και τι μπορώ να κάνω; &gt; Αγωγή του πολίτη &gt; </a:t>
            </a:r>
            <a:r>
              <a:rPr lang="el-GR" b="1">
                <a:solidFill>
                  <a:srgbClr val="F7931D"/>
                </a:solidFill>
              </a:rPr>
              <a:t>Meme με νόημα</a:t>
            </a:r>
            <a:endParaRPr b="1">
              <a:solidFill>
                <a:srgbClr val="F7931D"/>
              </a:solidFill>
            </a:endParaRPr>
          </a:p>
        </p:txBody>
      </p:sp>
      <p:pic>
        <p:nvPicPr>
          <p:cNvPr id="157" name="Google Shape;157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6801" y="90838"/>
            <a:ext cx="298400" cy="450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463437">
            <a:off x="5129497" y="2541761"/>
            <a:ext cx="1765619" cy="1765619"/>
          </a:xfrm>
          <a:prstGeom prst="roundRect">
            <a:avLst>
              <a:gd name="adj" fmla="val 12059"/>
            </a:avLst>
          </a:prstGeom>
          <a:noFill/>
          <a:ln>
            <a:noFill/>
          </a:ln>
        </p:spPr>
      </p:pic>
      <p:pic>
        <p:nvPicPr>
          <p:cNvPr id="159" name="Google Shape;159;p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298868">
            <a:off x="7020174" y="769420"/>
            <a:ext cx="1765568" cy="1765568"/>
          </a:xfrm>
          <a:prstGeom prst="roundRect">
            <a:avLst>
              <a:gd name="adj" fmla="val 1212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6"/>
          <p:cNvSpPr txBox="1"/>
          <p:nvPr/>
        </p:nvSpPr>
        <p:spPr>
          <a:xfrm>
            <a:off x="1235625" y="205175"/>
            <a:ext cx="5238900" cy="10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000"/>
              <a:t>Μπορείτε να </a:t>
            </a:r>
            <a:r>
              <a:rPr lang="el-GR" sz="3000" b="1">
                <a:solidFill>
                  <a:srgbClr val="F7931D"/>
                </a:solidFill>
              </a:rPr>
              <a:t>δημιουργήσετε ένα meme</a:t>
            </a:r>
            <a:r>
              <a:rPr lang="el-GR" sz="3000"/>
              <a:t> για τα ακόλουθα σενάρια;</a:t>
            </a:r>
            <a:endParaRPr sz="3000"/>
          </a:p>
        </p:txBody>
      </p:sp>
      <p:sp>
        <p:nvSpPr>
          <p:cNvPr id="244" name="Google Shape;244;p46"/>
          <p:cNvSpPr txBox="1"/>
          <p:nvPr/>
        </p:nvSpPr>
        <p:spPr>
          <a:xfrm>
            <a:off x="657925" y="1894675"/>
            <a:ext cx="8361000" cy="27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-GR" sz="1800" dirty="0">
                <a:solidFill>
                  <a:schemeClr val="dk1"/>
                </a:solidFill>
              </a:rPr>
              <a:t>Σχόλια μίσους σχετικά με ένα (ή περισσότερα) εγγενή χαρακτηριστικά </a:t>
            </a:r>
            <a:r>
              <a:rPr lang="el-GR" sz="1800" b="1" dirty="0">
                <a:solidFill>
                  <a:srgbClr val="F7931D"/>
                </a:solidFill>
              </a:rPr>
              <a:t>με στόχο...</a:t>
            </a:r>
            <a:endParaRPr sz="1800" b="1" dirty="0">
              <a:solidFill>
                <a:srgbClr val="F7931D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800" b="1" dirty="0">
                <a:solidFill>
                  <a:schemeClr val="dk1"/>
                </a:solidFill>
              </a:rPr>
              <a:t>	</a:t>
            </a:r>
            <a:r>
              <a:rPr lang="el-GR" sz="1800" b="1" dirty="0">
                <a:solidFill>
                  <a:srgbClr val="F7931D"/>
                </a:solidFill>
              </a:rPr>
              <a:t>...εσένα.</a:t>
            </a:r>
            <a:r>
              <a:rPr lang="el-GR" sz="1800" b="1" dirty="0">
                <a:solidFill>
                  <a:schemeClr val="dk1"/>
                </a:solidFill>
              </a:rPr>
              <a:t>	</a:t>
            </a:r>
            <a:r>
              <a:rPr lang="el-GR" sz="1800" b="1" dirty="0">
                <a:solidFill>
                  <a:srgbClr val="F7931D"/>
                </a:solidFill>
              </a:rPr>
              <a:t>...κάποιον γνωστό σου.</a:t>
            </a:r>
            <a:r>
              <a:rPr lang="el-GR" sz="1800" b="1" dirty="0">
                <a:solidFill>
                  <a:schemeClr val="dk1"/>
                </a:solidFill>
              </a:rPr>
              <a:t>  	 </a:t>
            </a:r>
            <a:r>
              <a:rPr lang="el-GR" sz="1800" b="1" dirty="0">
                <a:solidFill>
                  <a:srgbClr val="F7931D"/>
                </a:solidFill>
              </a:rPr>
              <a:t>...κάποιον άγνωστο.</a:t>
            </a:r>
            <a:r>
              <a:rPr lang="el-GR" sz="1800" b="1" dirty="0">
                <a:solidFill>
                  <a:schemeClr val="dk1"/>
                </a:solidFill>
              </a:rPr>
              <a:t>	</a:t>
            </a:r>
            <a:endParaRPr sz="1800" b="1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-GR" sz="1800" dirty="0">
                <a:solidFill>
                  <a:schemeClr val="dk1"/>
                </a:solidFill>
              </a:rPr>
              <a:t>Σχόλια μίσους </a:t>
            </a:r>
            <a:r>
              <a:rPr lang="el-GR" sz="1800" b="1" dirty="0">
                <a:solidFill>
                  <a:srgbClr val="F7931D"/>
                </a:solidFill>
              </a:rPr>
              <a:t>με στόχο μια ομάδα</a:t>
            </a:r>
            <a:r>
              <a:rPr lang="el-GR" sz="1800" dirty="0"/>
              <a:t>.</a:t>
            </a:r>
            <a:endParaRPr sz="18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l-GR" sz="1800" dirty="0">
                <a:solidFill>
                  <a:schemeClr val="dk1"/>
                </a:solidFill>
              </a:rPr>
              <a:t>Δηλώσεις που </a:t>
            </a:r>
            <a:r>
              <a:rPr lang="el-GR" sz="1800" b="1" dirty="0">
                <a:solidFill>
                  <a:srgbClr val="F7931D"/>
                </a:solidFill>
              </a:rPr>
              <a:t>υπερτονίζουν τις αρνητικές ιδιότητες</a:t>
            </a:r>
            <a:r>
              <a:rPr lang="el-GR" sz="1800" dirty="0">
                <a:solidFill>
                  <a:schemeClr val="dk1"/>
                </a:solidFill>
              </a:rPr>
              <a:t> ενός ατόμου/μιας ομάδας.</a:t>
            </a:r>
            <a:endParaRPr sz="1800" dirty="0"/>
          </a:p>
        </p:txBody>
      </p:sp>
      <p:grpSp>
        <p:nvGrpSpPr>
          <p:cNvPr id="245" name="Google Shape;245;p46"/>
          <p:cNvGrpSpPr/>
          <p:nvPr/>
        </p:nvGrpSpPr>
        <p:grpSpPr>
          <a:xfrm rot="470741">
            <a:off x="6896126" y="181046"/>
            <a:ext cx="1697209" cy="1839139"/>
            <a:chOff x="6896500" y="180713"/>
            <a:chExt cx="1697277" cy="1839213"/>
          </a:xfrm>
        </p:grpSpPr>
        <p:pic>
          <p:nvPicPr>
            <p:cNvPr id="246" name="Google Shape;246;p4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961402" y="180713"/>
              <a:ext cx="1632375" cy="1632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p46"/>
            <p:cNvSpPr txBox="1"/>
            <p:nvPr/>
          </p:nvSpPr>
          <p:spPr>
            <a:xfrm>
              <a:off x="6896500" y="1731325"/>
              <a:ext cx="807900" cy="28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1000">
                  <a:solidFill>
                    <a:schemeClr val="dk1"/>
                  </a:solidFill>
                </a:rPr>
                <a:t>© </a:t>
              </a:r>
              <a:r>
                <a:rPr lang="el-GR" sz="1000"/>
                <a:t>Childline</a:t>
              </a:r>
              <a:endParaRPr sz="100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47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7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rgbClr val="F7931D"/>
                </a:solidFill>
              </a:rPr>
              <a:t>www.hackinghate.eu</a:t>
            </a:r>
            <a:endParaRPr sz="3600" b="1">
              <a:solidFill>
                <a:srgbClr val="F7931D"/>
              </a:solidFill>
            </a:endParaRPr>
          </a:p>
        </p:txBody>
      </p:sp>
      <p:sp>
        <p:nvSpPr>
          <p:cNvPr id="255" name="Google Shape;255;p47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b="1">
                <a:solidFill>
                  <a:srgbClr val="F7931D"/>
                </a:solidFill>
              </a:rPr>
              <a:t>#SELMA_eu</a:t>
            </a:r>
            <a:endParaRPr sz="2500" b="1">
              <a:solidFill>
                <a:srgbClr val="F7931D"/>
              </a:solidFill>
            </a:endParaRPr>
          </a:p>
        </p:txBody>
      </p:sp>
      <p:pic>
        <p:nvPicPr>
          <p:cNvPr id="256" name="Google Shape;256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1950" y="4627776"/>
            <a:ext cx="953696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7"/>
          <p:cNvPicPr preferRelativeResize="0"/>
          <p:nvPr/>
        </p:nvPicPr>
        <p:blipFill rotWithShape="1">
          <a:blip r:embed="rId8">
            <a:alphaModFix/>
          </a:blip>
          <a:srcRect t="6263" b="6254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665500" y="4617700"/>
            <a:ext cx="953698" cy="311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9100" y="519950"/>
            <a:ext cx="279801" cy="42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 txBox="1"/>
          <p:nvPr/>
        </p:nvSpPr>
        <p:spPr>
          <a:xfrm>
            <a:off x="6050752" y="3874450"/>
            <a:ext cx="2412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1800" b="1" u="sng">
                <a:hlinkClick r:id="rId3"/>
              </a:rPr>
              <a:t>http://bit.ly/zipitapp</a:t>
            </a:r>
            <a:endParaRPr sz="1800" b="1"/>
          </a:p>
        </p:txBody>
      </p:sp>
      <p:pic>
        <p:nvPicPr>
          <p:cNvPr id="165" name="Google Shape;16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9550" y="2686188"/>
            <a:ext cx="1117250" cy="111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5025" y="2079700"/>
            <a:ext cx="1499574" cy="44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81750" y="2079700"/>
            <a:ext cx="1340048" cy="44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04613" y="253375"/>
            <a:ext cx="2947125" cy="162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8"/>
          <p:cNvPicPr preferRelativeResize="0"/>
          <p:nvPr/>
        </p:nvPicPr>
        <p:blipFill rotWithShape="1">
          <a:blip r:embed="rId8">
            <a:alphaModFix/>
          </a:blip>
          <a:srcRect t="3558"/>
          <a:stretch/>
        </p:blipFill>
        <p:spPr>
          <a:xfrm rot="-241109">
            <a:off x="2011365" y="183852"/>
            <a:ext cx="2563725" cy="439549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38"/>
          <p:cNvSpPr txBox="1"/>
          <p:nvPr/>
        </p:nvSpPr>
        <p:spPr>
          <a:xfrm>
            <a:off x="3968475" y="4431375"/>
            <a:ext cx="867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>
                <a:solidFill>
                  <a:schemeClr val="dk1"/>
                </a:solidFill>
              </a:rPr>
              <a:t>© </a:t>
            </a:r>
            <a:r>
              <a:rPr lang="el-GR" sz="1000"/>
              <a:t>Childline</a:t>
            </a: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650" y="188600"/>
            <a:ext cx="6156476" cy="439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9"/>
          <p:cNvSpPr txBox="1"/>
          <p:nvPr/>
        </p:nvSpPr>
        <p:spPr>
          <a:xfrm>
            <a:off x="4394350" y="4492875"/>
            <a:ext cx="29346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00" u="sng">
                <a:solidFill>
                  <a:srgbClr val="1155CC"/>
                </a:solidFill>
                <a:hlinkClick r:id="rId4"/>
              </a:rPr>
              <a:t>αστεία gif </a:t>
            </a:r>
            <a:r>
              <a:rPr lang="el-GR" sz="1100">
                <a:solidFill>
                  <a:schemeClr val="dk1"/>
                </a:solidFill>
              </a:rPr>
              <a:t>του εικονογράφου </a:t>
            </a:r>
            <a:r>
              <a:rPr lang="el-GR" sz="1050" u="sng">
                <a:solidFill>
                  <a:schemeClr val="dk1"/>
                </a:solidFill>
                <a:highlight>
                  <a:srgbClr val="FFFFFF"/>
                </a:highlight>
                <a:hlinkClick r:id="rId5"/>
              </a:rPr>
              <a:t>Igor Bastidas</a:t>
            </a:r>
            <a:r>
              <a:rPr lang="el-GR" sz="11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177" name="Google Shape;177;p39"/>
          <p:cNvSpPr txBox="1"/>
          <p:nvPr/>
        </p:nvSpPr>
        <p:spPr>
          <a:xfrm>
            <a:off x="6893375" y="188600"/>
            <a:ext cx="2171400" cy="387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b="1" dirty="0">
                <a:solidFill>
                  <a:srgbClr val="F7931D"/>
                </a:solidFill>
              </a:rPr>
              <a:t>Το χιούμορ</a:t>
            </a:r>
            <a:r>
              <a:rPr lang="el-GR" sz="2400" dirty="0"/>
              <a:t> μπορεί να αποδειχθεί ένα πολύ αποτελεσματικό εργαλείο στην αντιμετώπιση των αρνητικών/</a:t>
            </a:r>
            <a:br>
              <a:rPr lang="en-GB" sz="2400" dirty="0"/>
            </a:br>
            <a:r>
              <a:rPr lang="el-GR" sz="2400" dirty="0"/>
              <a:t>καταπιεστικών σχολίων!</a:t>
            </a:r>
            <a:endParaRPr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0"/>
          <p:cNvSpPr txBox="1"/>
          <p:nvPr/>
        </p:nvSpPr>
        <p:spPr>
          <a:xfrm>
            <a:off x="1673638" y="289600"/>
            <a:ext cx="6052500" cy="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/>
              <a:t>Διαφορετικές κατηγορίες meme χρησιμεύουν για </a:t>
            </a:r>
            <a:r>
              <a:rPr lang="el-GR" sz="2400" b="1">
                <a:solidFill>
                  <a:srgbClr val="F7931D"/>
                </a:solidFill>
              </a:rPr>
              <a:t>διαφορετικούς σκοπούς</a:t>
            </a:r>
            <a:endParaRPr sz="2400" b="1">
              <a:solidFill>
                <a:srgbClr val="F7931D"/>
              </a:solidFill>
            </a:endParaRPr>
          </a:p>
        </p:txBody>
      </p:sp>
      <p:grpSp>
        <p:nvGrpSpPr>
          <p:cNvPr id="183" name="Google Shape;183;p40"/>
          <p:cNvGrpSpPr/>
          <p:nvPr/>
        </p:nvGrpSpPr>
        <p:grpSpPr>
          <a:xfrm>
            <a:off x="1392867" y="1657805"/>
            <a:ext cx="6614021" cy="2717848"/>
            <a:chOff x="562700" y="1704275"/>
            <a:chExt cx="5395237" cy="2217023"/>
          </a:xfrm>
        </p:grpSpPr>
        <p:pic>
          <p:nvPicPr>
            <p:cNvPr id="184" name="Google Shape;184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62700" y="1704275"/>
              <a:ext cx="1790022" cy="1105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4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352725" y="1705275"/>
              <a:ext cx="1803413" cy="1105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4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156144" y="1704275"/>
              <a:ext cx="1800160" cy="1105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7" name="Google Shape;187;p4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62700" y="2810725"/>
              <a:ext cx="1786900" cy="11035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4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349600" y="2813850"/>
              <a:ext cx="1803425" cy="11074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4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154513" y="2804663"/>
              <a:ext cx="1803425" cy="11156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0" name="Google Shape;190;p40"/>
          <p:cNvSpPr txBox="1"/>
          <p:nvPr/>
        </p:nvSpPr>
        <p:spPr>
          <a:xfrm>
            <a:off x="1325100" y="4332350"/>
            <a:ext cx="867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>
                <a:solidFill>
                  <a:schemeClr val="dk1"/>
                </a:solidFill>
              </a:rPr>
              <a:t>© </a:t>
            </a:r>
            <a:r>
              <a:rPr lang="el-GR" sz="1000"/>
              <a:t>Childline</a:t>
            </a: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1"/>
          <p:cNvSpPr txBox="1"/>
          <p:nvPr/>
        </p:nvSpPr>
        <p:spPr>
          <a:xfrm>
            <a:off x="1565275" y="645485"/>
            <a:ext cx="2171400" cy="10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000">
                <a:latin typeface="Lobster"/>
                <a:ea typeface="Lobster"/>
                <a:cs typeface="Lobster"/>
                <a:sym typeface="Lobster"/>
              </a:rPr>
              <a:t>Το</a:t>
            </a:r>
            <a:endParaRPr sz="60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196" name="Google Shape;19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9595" y="709675"/>
            <a:ext cx="1698825" cy="93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1"/>
          <p:cNvSpPr txBox="1"/>
          <p:nvPr/>
        </p:nvSpPr>
        <p:spPr>
          <a:xfrm>
            <a:off x="5259700" y="645475"/>
            <a:ext cx="1968600" cy="10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000">
                <a:latin typeface="Lobster"/>
                <a:ea typeface="Lobster"/>
                <a:cs typeface="Lobster"/>
                <a:sym typeface="Lobster"/>
              </a:rPr>
              <a:t>Κουίζ</a:t>
            </a:r>
            <a:endParaRPr sz="6000"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198" name="Google Shape;198;p41"/>
          <p:cNvSpPr txBox="1"/>
          <p:nvPr/>
        </p:nvSpPr>
        <p:spPr>
          <a:xfrm>
            <a:off x="1661550" y="2308450"/>
            <a:ext cx="5820900" cy="14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/>
              <a:t>Ποια από αυτές είναι η </a:t>
            </a:r>
            <a:r>
              <a:rPr lang="el-GR" sz="3600" b="1">
                <a:solidFill>
                  <a:srgbClr val="F7931D"/>
                </a:solidFill>
              </a:rPr>
              <a:t>σωστή ετικέτα</a:t>
            </a:r>
            <a:r>
              <a:rPr lang="el-GR" sz="3600"/>
              <a:t> για το meme;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875" y="500000"/>
            <a:ext cx="3891900" cy="389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2"/>
          <p:cNvSpPr txBox="1"/>
          <p:nvPr/>
        </p:nvSpPr>
        <p:spPr>
          <a:xfrm>
            <a:off x="4862175" y="2150675"/>
            <a:ext cx="35853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-GR" sz="2400"/>
              <a:t>Β) Αυτό δεν είναι ελκυστικό!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42"/>
          <p:cNvSpPr/>
          <p:nvPr/>
        </p:nvSpPr>
        <p:spPr>
          <a:xfrm>
            <a:off x="1180225" y="761525"/>
            <a:ext cx="3037200" cy="1442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42"/>
          <p:cNvSpPr txBox="1"/>
          <p:nvPr/>
        </p:nvSpPr>
        <p:spPr>
          <a:xfrm>
            <a:off x="4862175" y="1260600"/>
            <a:ext cx="30000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</a:rPr>
              <a:t>Α) Να και λίγο δέρμα!</a:t>
            </a:r>
            <a:endParaRPr/>
          </a:p>
        </p:txBody>
      </p:sp>
      <p:sp>
        <p:nvSpPr>
          <p:cNvPr id="207" name="Google Shape;207;p42"/>
          <p:cNvSpPr txBox="1"/>
          <p:nvPr/>
        </p:nvSpPr>
        <p:spPr>
          <a:xfrm>
            <a:off x="4862175" y="3008200"/>
            <a:ext cx="3000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</a:rPr>
              <a:t>Γ) Είσαι τρελή!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08" name="Google Shape;208;p42"/>
          <p:cNvSpPr txBox="1"/>
          <p:nvPr/>
        </p:nvSpPr>
        <p:spPr>
          <a:xfrm>
            <a:off x="752875" y="4391900"/>
            <a:ext cx="867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>
                <a:solidFill>
                  <a:schemeClr val="dk1"/>
                </a:solidFill>
              </a:rPr>
              <a:t>© </a:t>
            </a:r>
            <a:r>
              <a:rPr lang="el-GR" sz="1000"/>
              <a:t>Childline</a:t>
            </a: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000" y="450000"/>
            <a:ext cx="3872951" cy="387295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43"/>
          <p:cNvSpPr txBox="1"/>
          <p:nvPr/>
        </p:nvSpPr>
        <p:spPr>
          <a:xfrm>
            <a:off x="4862175" y="2150675"/>
            <a:ext cx="35853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/>
              <a:t>Β) Σταμάτα να κάνεις χαζομάρες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43"/>
          <p:cNvSpPr/>
          <p:nvPr/>
        </p:nvSpPr>
        <p:spPr>
          <a:xfrm>
            <a:off x="699000" y="3551525"/>
            <a:ext cx="3873000" cy="771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43"/>
          <p:cNvSpPr txBox="1"/>
          <p:nvPr/>
        </p:nvSpPr>
        <p:spPr>
          <a:xfrm>
            <a:off x="4862175" y="1260600"/>
            <a:ext cx="30000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</a:rPr>
              <a:t>A) Μην είσαι αλλόκοτη</a:t>
            </a:r>
            <a:endParaRPr/>
          </a:p>
        </p:txBody>
      </p:sp>
      <p:sp>
        <p:nvSpPr>
          <p:cNvPr id="217" name="Google Shape;217;p43"/>
          <p:cNvSpPr txBox="1"/>
          <p:nvPr/>
        </p:nvSpPr>
        <p:spPr>
          <a:xfrm>
            <a:off x="4862175" y="3008200"/>
            <a:ext cx="30000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</a:rPr>
              <a:t>Γ) Από εμένα είναι 'όχι'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18" name="Google Shape;218;p43"/>
          <p:cNvSpPr txBox="1"/>
          <p:nvPr/>
        </p:nvSpPr>
        <p:spPr>
          <a:xfrm>
            <a:off x="699000" y="4322825"/>
            <a:ext cx="867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>
                <a:solidFill>
                  <a:schemeClr val="dk1"/>
                </a:solidFill>
              </a:rPr>
              <a:t>© </a:t>
            </a:r>
            <a:r>
              <a:rPr lang="el-GR" sz="1000"/>
              <a:t>Childline</a:t>
            </a: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675" y="334575"/>
            <a:ext cx="4103801" cy="41038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4"/>
          <p:cNvSpPr txBox="1"/>
          <p:nvPr/>
        </p:nvSpPr>
        <p:spPr>
          <a:xfrm>
            <a:off x="4862175" y="2150675"/>
            <a:ext cx="35853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/>
              <a:t>Β) Το' χεις χάσει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44"/>
          <p:cNvSpPr/>
          <p:nvPr/>
        </p:nvSpPr>
        <p:spPr>
          <a:xfrm>
            <a:off x="753075" y="3137175"/>
            <a:ext cx="3873000" cy="130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44"/>
          <p:cNvSpPr txBox="1"/>
          <p:nvPr/>
        </p:nvSpPr>
        <p:spPr>
          <a:xfrm>
            <a:off x="4862175" y="1260600"/>
            <a:ext cx="30000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</a:rPr>
              <a:t>A) Είμαι ρεζερβέ</a:t>
            </a:r>
            <a:endParaRPr/>
          </a:p>
        </p:txBody>
      </p:sp>
      <p:sp>
        <p:nvSpPr>
          <p:cNvPr id="227" name="Google Shape;227;p44"/>
          <p:cNvSpPr txBox="1"/>
          <p:nvPr/>
        </p:nvSpPr>
        <p:spPr>
          <a:xfrm>
            <a:off x="4862175" y="3008200"/>
            <a:ext cx="37368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</a:rPr>
              <a:t>Γ) Μην το παρατραβάς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28" name="Google Shape;228;p44"/>
          <p:cNvSpPr txBox="1"/>
          <p:nvPr/>
        </p:nvSpPr>
        <p:spPr>
          <a:xfrm>
            <a:off x="637675" y="4438275"/>
            <a:ext cx="867900" cy="2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>
                <a:solidFill>
                  <a:schemeClr val="dk1"/>
                </a:solidFill>
              </a:rPr>
              <a:t>© </a:t>
            </a:r>
            <a:r>
              <a:rPr lang="el-GR" sz="1000"/>
              <a:t>Childline</a:t>
            </a: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675" y="408050"/>
            <a:ext cx="3956824" cy="395682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5"/>
          <p:cNvSpPr txBox="1"/>
          <p:nvPr/>
        </p:nvSpPr>
        <p:spPr>
          <a:xfrm>
            <a:off x="4862175" y="2150675"/>
            <a:ext cx="35853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/>
              <a:t>B) Άντε στο καλό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45"/>
          <p:cNvSpPr/>
          <p:nvPr/>
        </p:nvSpPr>
        <p:spPr>
          <a:xfrm>
            <a:off x="786687" y="3345175"/>
            <a:ext cx="3736800" cy="1019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5"/>
          <p:cNvSpPr txBox="1"/>
          <p:nvPr/>
        </p:nvSpPr>
        <p:spPr>
          <a:xfrm>
            <a:off x="4862175" y="1260600"/>
            <a:ext cx="30000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</a:rPr>
              <a:t>A) Έξυπνες κινήσεις</a:t>
            </a:r>
            <a:endParaRPr/>
          </a:p>
        </p:txBody>
      </p:sp>
      <p:sp>
        <p:nvSpPr>
          <p:cNvPr id="237" name="Google Shape;237;p45"/>
          <p:cNvSpPr txBox="1"/>
          <p:nvPr/>
        </p:nvSpPr>
        <p:spPr>
          <a:xfrm>
            <a:off x="4862175" y="3008200"/>
            <a:ext cx="37368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>
                <a:solidFill>
                  <a:schemeClr val="dk1"/>
                </a:solidFill>
              </a:rPr>
              <a:t>Γ) Φύγε, φύγε!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38" name="Google Shape;238;p45"/>
          <p:cNvSpPr txBox="1"/>
          <p:nvPr/>
        </p:nvSpPr>
        <p:spPr>
          <a:xfrm>
            <a:off x="676675" y="4364875"/>
            <a:ext cx="8679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>
                <a:solidFill>
                  <a:schemeClr val="dk1"/>
                </a:solidFill>
              </a:rPr>
              <a:t>© </a:t>
            </a:r>
            <a:r>
              <a:rPr lang="el-GR" sz="1000"/>
              <a:t>Childline</a:t>
            </a:r>
            <a:endParaRPr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</Words>
  <Application>Microsoft Office PowerPoint</Application>
  <PresentationFormat>On-screen Show (16:9)</PresentationFormat>
  <Paragraphs>38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Lobster</vt:lpstr>
      <vt:lpstr>Simple Light</vt:lpstr>
      <vt:lpstr>Simple Light</vt:lpstr>
      <vt:lpstr>Simple Light</vt:lpstr>
      <vt:lpstr>Meme με νόημα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Meme με νόημα</dc:title>
  <cp:lastModifiedBy>Valentine Fryson</cp:lastModifiedBy>
  <cp:revision>1</cp:revision>
  <dcterms:modified xsi:type="dcterms:W3CDTF">2019-07-25T09:41:32Z</dcterms:modified>
</cp:coreProperties>
</file>