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13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5" Type="http://schemas.openxmlformats.org/officeDocument/2006/relationships/image" Target="../media/image3.png"/><Relationship Id="rId6" Type="http://schemas.openxmlformats.org/officeDocument/2006/relationships/image" Target="../media/image21.png"/><Relationship Id="rId7" Type="http://schemas.openxmlformats.org/officeDocument/2006/relationships/image" Target="../media/image2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902950" y="995000"/>
            <a:ext cx="4741105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Kokonaiskuvan hahmottaminen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Mitä tunteita vihapuhe herättää minussa?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Kokonaiskuvan hahmottaminen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/>
          <p:nvPr/>
        </p:nvSpPr>
        <p:spPr>
          <a:xfrm>
            <a:off x="595500" y="3680750"/>
            <a:ext cx="8047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”Yksi kuva kertoo enemmän kuin tuhat sanaa.”</a:t>
            </a:r>
            <a:endParaRPr b="0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7"/>
          <p:cNvSpPr txBox="1"/>
          <p:nvPr/>
        </p:nvSpPr>
        <p:spPr>
          <a:xfrm>
            <a:off x="902950" y="4141076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Frederick R. Barnard</a:t>
            </a:r>
            <a:endParaRPr b="0" i="1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6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46"/>
          <p:cNvPicPr preferRelativeResize="0"/>
          <p:nvPr/>
        </p:nvPicPr>
        <p:blipFill rotWithShape="1">
          <a:blip r:embed="rId3">
            <a:alphaModFix/>
          </a:blip>
          <a:srcRect b="11268" l="0" r="0" t="0"/>
          <a:stretch/>
        </p:blipFill>
        <p:spPr>
          <a:xfrm>
            <a:off x="1873225" y="310075"/>
            <a:ext cx="5742021" cy="3400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46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260" name="Google Shape;260;p46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6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46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6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69" name="Google Shape;269;p4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1" name="Google Shape;271;p47"/>
          <p:cNvPicPr preferRelativeResize="0"/>
          <p:nvPr/>
        </p:nvPicPr>
        <p:blipFill rotWithShape="1">
          <a:blip r:embed="rId3">
            <a:alphaModFix/>
          </a:blip>
          <a:srcRect b="27237" l="58764" r="29553" t="58390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47"/>
          <p:cNvGrpSpPr/>
          <p:nvPr/>
        </p:nvGrpSpPr>
        <p:grpSpPr>
          <a:xfrm>
            <a:off x="929959" y="352041"/>
            <a:ext cx="564347" cy="604801"/>
            <a:chOff x="3278784" y="65416"/>
            <a:chExt cx="564347" cy="604801"/>
          </a:xfrm>
        </p:grpSpPr>
        <p:sp>
          <p:nvSpPr>
            <p:cNvPr id="273" name="Google Shape;273;p47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7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47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48"/>
          <p:cNvGrpSpPr/>
          <p:nvPr/>
        </p:nvGrpSpPr>
        <p:grpSpPr>
          <a:xfrm>
            <a:off x="5805325" y="1227816"/>
            <a:ext cx="2999400" cy="2206050"/>
            <a:chOff x="5821375" y="1781638"/>
            <a:chExt cx="2999400" cy="2941400"/>
          </a:xfrm>
        </p:grpSpPr>
        <p:sp>
          <p:nvSpPr>
            <p:cNvPr id="282" name="Google Shape;282;p48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8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4" name="Google Shape;284;p48"/>
          <p:cNvPicPr preferRelativeResize="0"/>
          <p:nvPr/>
        </p:nvPicPr>
        <p:blipFill rotWithShape="1">
          <a:blip r:embed="rId3">
            <a:alphaModFix/>
          </a:blip>
          <a:srcRect b="26548" l="58764" r="16490" t="48964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48"/>
          <p:cNvGrpSpPr/>
          <p:nvPr/>
        </p:nvGrpSpPr>
        <p:grpSpPr>
          <a:xfrm>
            <a:off x="870325" y="672028"/>
            <a:ext cx="564947" cy="605446"/>
            <a:chOff x="727000" y="250028"/>
            <a:chExt cx="564947" cy="605446"/>
          </a:xfrm>
        </p:grpSpPr>
        <p:sp>
          <p:nvSpPr>
            <p:cNvPr id="286" name="Google Shape;286;p48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8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48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 rotWithShape="1">
          <a:blip r:embed="rId3">
            <a:alphaModFix/>
          </a:blip>
          <a:srcRect b="0" l="0" r="0"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49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98" name="Google Shape;298;p49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9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49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5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07" name="Google Shape;307;p5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9" name="Google Shape;309;p50"/>
          <p:cNvPicPr preferRelativeResize="0"/>
          <p:nvPr/>
        </p:nvPicPr>
        <p:blipFill rotWithShape="1">
          <a:blip r:embed="rId3">
            <a:alphaModFix/>
          </a:blip>
          <a:srcRect b="59192" l="24971" r="60045" t="18124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50"/>
          <p:cNvGrpSpPr/>
          <p:nvPr/>
        </p:nvGrpSpPr>
        <p:grpSpPr>
          <a:xfrm>
            <a:off x="1280284" y="479441"/>
            <a:ext cx="564347" cy="604801"/>
            <a:chOff x="3278784" y="65416"/>
            <a:chExt cx="564347" cy="604801"/>
          </a:xfrm>
        </p:grpSpPr>
        <p:sp>
          <p:nvSpPr>
            <p:cNvPr id="311" name="Google Shape;311;p5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50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51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20" name="Google Shape;320;p51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1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2" name="Google Shape;322;p51"/>
          <p:cNvPicPr preferRelativeResize="0"/>
          <p:nvPr/>
        </p:nvPicPr>
        <p:blipFill rotWithShape="1">
          <a:blip r:embed="rId3">
            <a:alphaModFix/>
          </a:blip>
          <a:srcRect b="13274" l="22612" r="38660" t="1812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51"/>
          <p:cNvGrpSpPr/>
          <p:nvPr/>
        </p:nvGrpSpPr>
        <p:grpSpPr>
          <a:xfrm>
            <a:off x="1483400" y="250053"/>
            <a:ext cx="564947" cy="605446"/>
            <a:chOff x="727000" y="250028"/>
            <a:chExt cx="564947" cy="605446"/>
          </a:xfrm>
        </p:grpSpPr>
        <p:sp>
          <p:nvSpPr>
            <p:cNvPr id="324" name="Google Shape;324;p5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51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52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36" name="Google Shape;336;p5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52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53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45" name="Google Shape;345;p5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7" name="Google Shape;347;p53"/>
          <p:cNvPicPr preferRelativeResize="0"/>
          <p:nvPr/>
        </p:nvPicPr>
        <p:blipFill rotWithShape="1">
          <a:blip r:embed="rId3">
            <a:alphaModFix/>
          </a:blip>
          <a:srcRect b="0" l="29322" r="39953" t="24126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53"/>
          <p:cNvGrpSpPr/>
          <p:nvPr/>
        </p:nvGrpSpPr>
        <p:grpSpPr>
          <a:xfrm>
            <a:off x="1590809" y="280391"/>
            <a:ext cx="564347" cy="604801"/>
            <a:chOff x="3278784" y="65416"/>
            <a:chExt cx="564347" cy="604801"/>
          </a:xfrm>
        </p:grpSpPr>
        <p:sp>
          <p:nvSpPr>
            <p:cNvPr id="349" name="Google Shape;349;p5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53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3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54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58" name="Google Shape;358;p54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4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54"/>
          <p:cNvPicPr preferRelativeResize="0"/>
          <p:nvPr/>
        </p:nvPicPr>
        <p:blipFill rotWithShape="1">
          <a:blip r:embed="rId3">
            <a:alphaModFix/>
          </a:blip>
          <a:srcRect b="0" l="29323" r="0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54"/>
          <p:cNvGrpSpPr/>
          <p:nvPr/>
        </p:nvGrpSpPr>
        <p:grpSpPr>
          <a:xfrm>
            <a:off x="1013650" y="297828"/>
            <a:ext cx="564947" cy="605446"/>
            <a:chOff x="727000" y="250028"/>
            <a:chExt cx="564947" cy="605446"/>
          </a:xfrm>
        </p:grpSpPr>
        <p:sp>
          <p:nvSpPr>
            <p:cNvPr id="362" name="Google Shape;362;p5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54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5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74" name="Google Shape;374;p5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55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5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/>
          <p:nvPr/>
        </p:nvSpPr>
        <p:spPr>
          <a:xfrm>
            <a:off x="1560575" y="3081600"/>
            <a:ext cx="6369600" cy="10749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907175" y="253099"/>
            <a:ext cx="7902900" cy="24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Kuvat ovat vaikuttava tapa jakaa viestejä,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ajatuksia ja ideoita</a:t>
            </a:r>
            <a:r>
              <a:rPr lang="fi" sz="2200"/>
              <a:t> netissä.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i" sz="2200"/>
              <a:t>Netissä jaettuja asioita</a:t>
            </a: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voi myös helposti ymmärtää väärin, esittää väärin tai muokata tarkoituksellisesti.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mitä näemme, voi vaikuttaa siihen, millaisena koemme jonkin tilanteen.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8"/>
          <p:cNvSpPr txBox="1"/>
          <p:nvPr/>
        </p:nvSpPr>
        <p:spPr>
          <a:xfrm>
            <a:off x="1623848" y="3145025"/>
            <a:ext cx="65664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Tutki seuraavia esimerkkejä</a:t>
            </a:r>
            <a:r>
              <a:rPr lang="fi" sz="2200">
                <a:solidFill>
                  <a:srgbClr val="FFFFFF"/>
                </a:solidFill>
              </a:rPr>
              <a:t>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8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5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83" name="Google Shape;383;p5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5" name="Google Shape;385;p56"/>
          <p:cNvPicPr preferRelativeResize="0"/>
          <p:nvPr/>
        </p:nvPicPr>
        <p:blipFill rotWithShape="1">
          <a:blip r:embed="rId3">
            <a:alphaModFix/>
          </a:blip>
          <a:srcRect b="13806" l="27221" r="51485" t="56958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56"/>
          <p:cNvGrpSpPr/>
          <p:nvPr/>
        </p:nvGrpSpPr>
        <p:grpSpPr>
          <a:xfrm>
            <a:off x="914034" y="344091"/>
            <a:ext cx="564347" cy="604801"/>
            <a:chOff x="3278784" y="65416"/>
            <a:chExt cx="564347" cy="604801"/>
          </a:xfrm>
        </p:grpSpPr>
        <p:sp>
          <p:nvSpPr>
            <p:cNvPr id="387" name="Google Shape;387;p5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56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6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57"/>
          <p:cNvGrpSpPr/>
          <p:nvPr/>
        </p:nvGrpSpPr>
        <p:grpSpPr>
          <a:xfrm>
            <a:off x="1955400" y="3972791"/>
            <a:ext cx="6465525" cy="391962"/>
            <a:chOff x="1971450" y="5441604"/>
            <a:chExt cx="6465525" cy="522617"/>
          </a:xfrm>
        </p:grpSpPr>
        <p:sp>
          <p:nvSpPr>
            <p:cNvPr id="396" name="Google Shape;396;p57"/>
            <p:cNvSpPr txBox="1"/>
            <p:nvPr/>
          </p:nvSpPr>
          <p:spPr>
            <a:xfrm>
              <a:off x="1971450" y="5441604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7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8" name="Google Shape;398;p57"/>
          <p:cNvPicPr preferRelativeResize="0"/>
          <p:nvPr/>
        </p:nvPicPr>
        <p:blipFill rotWithShape="1">
          <a:blip r:embed="rId3">
            <a:alphaModFix/>
          </a:blip>
          <a:srcRect b="0" l="27220" r="19142" t="56958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57"/>
          <p:cNvGrpSpPr/>
          <p:nvPr/>
        </p:nvGrpSpPr>
        <p:grpSpPr>
          <a:xfrm>
            <a:off x="1260475" y="170428"/>
            <a:ext cx="564947" cy="605446"/>
            <a:chOff x="727000" y="250028"/>
            <a:chExt cx="564947" cy="605446"/>
          </a:xfrm>
        </p:grpSpPr>
        <p:sp>
          <p:nvSpPr>
            <p:cNvPr id="400" name="Google Shape;400;p5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57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58"/>
          <p:cNvPicPr preferRelativeResize="0"/>
          <p:nvPr/>
        </p:nvPicPr>
        <p:blipFill rotWithShape="1">
          <a:blip r:embed="rId3">
            <a:alphaModFix/>
          </a:blip>
          <a:srcRect b="0" l="0" r="0"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58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412" name="Google Shape;412;p5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58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5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421" name="Google Shape;421;p5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3" name="Google Shape;423;p59"/>
          <p:cNvPicPr preferRelativeResize="0"/>
          <p:nvPr/>
        </p:nvPicPr>
        <p:blipFill rotWithShape="1">
          <a:blip r:embed="rId3">
            <a:alphaModFix/>
          </a:blip>
          <a:srcRect b="37476" l="24343" r="46710" t="27570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59"/>
          <p:cNvGrpSpPr/>
          <p:nvPr/>
        </p:nvGrpSpPr>
        <p:grpSpPr>
          <a:xfrm>
            <a:off x="1033459" y="662566"/>
            <a:ext cx="564347" cy="604801"/>
            <a:chOff x="3278784" y="65416"/>
            <a:chExt cx="564347" cy="604801"/>
          </a:xfrm>
        </p:grpSpPr>
        <p:sp>
          <p:nvSpPr>
            <p:cNvPr id="425" name="Google Shape;425;p5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59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6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434" name="Google Shape;434;p6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6" name="Google Shape;436;p60"/>
          <p:cNvPicPr preferRelativeResize="0"/>
          <p:nvPr/>
        </p:nvPicPr>
        <p:blipFill rotWithShape="1">
          <a:blip r:embed="rId3">
            <a:alphaModFix/>
          </a:blip>
          <a:srcRect b="13463" l="1592" r="45677" t="15107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60"/>
          <p:cNvGrpSpPr/>
          <p:nvPr/>
        </p:nvGrpSpPr>
        <p:grpSpPr>
          <a:xfrm>
            <a:off x="790725" y="281903"/>
            <a:ext cx="564947" cy="605446"/>
            <a:chOff x="727000" y="250028"/>
            <a:chExt cx="564947" cy="605446"/>
          </a:xfrm>
        </p:grpSpPr>
        <p:sp>
          <p:nvSpPr>
            <p:cNvPr id="438" name="Google Shape;438;p6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0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9" name="Google Shape;449;p61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450" name="Google Shape;450;p6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61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2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2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2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9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9"/>
          <p:cNvPicPr preferRelativeResize="0"/>
          <p:nvPr/>
        </p:nvPicPr>
        <p:blipFill rotWithShape="1">
          <a:blip r:embed="rId3">
            <a:alphaModFix/>
          </a:blip>
          <a:srcRect b="34451" l="83126" r="0" t="28119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39"/>
          <p:cNvGrpSpPr/>
          <p:nvPr/>
        </p:nvGrpSpPr>
        <p:grpSpPr>
          <a:xfrm>
            <a:off x="3278784" y="65416"/>
            <a:ext cx="564299" cy="604753"/>
            <a:chOff x="3278784" y="65416"/>
            <a:chExt cx="564299" cy="604753"/>
          </a:xfrm>
        </p:grpSpPr>
        <p:sp>
          <p:nvSpPr>
            <p:cNvPr id="180" name="Google Shape;180;p39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9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39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40"/>
          <p:cNvPicPr preferRelativeResize="0"/>
          <p:nvPr/>
        </p:nvPicPr>
        <p:blipFill rotWithShape="1">
          <a:blip r:embed="rId3">
            <a:alphaModFix/>
          </a:blip>
          <a:srcRect b="32245" l="38514" r="0" t="29785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40"/>
          <p:cNvGrpSpPr/>
          <p:nvPr/>
        </p:nvGrpSpPr>
        <p:grpSpPr>
          <a:xfrm>
            <a:off x="727000" y="250028"/>
            <a:ext cx="564947" cy="605408"/>
            <a:chOff x="727000" y="250028"/>
            <a:chExt cx="564947" cy="605408"/>
          </a:xfrm>
        </p:grpSpPr>
        <p:sp>
          <p:nvSpPr>
            <p:cNvPr id="192" name="Google Shape;192;p40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40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1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1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NBA/Twitter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41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205" name="Google Shape;205;p4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41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2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2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2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2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/>
          <p:nvPr/>
        </p:nvSpPr>
        <p:spPr>
          <a:xfrm>
            <a:off x="1718150" y="1342200"/>
            <a:ext cx="5846100" cy="1774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3"/>
          <p:cNvSpPr txBox="1"/>
          <p:nvPr/>
        </p:nvSpPr>
        <p:spPr>
          <a:xfrm>
            <a:off x="689749" y="1342200"/>
            <a:ext cx="8067995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fi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Entä näissä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fi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esimerkeissä?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/>
          <p:nvPr/>
        </p:nvSpPr>
        <p:spPr>
          <a:xfrm>
            <a:off x="5821375" y="14687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4"/>
          <p:cNvSpPr txBox="1"/>
          <p:nvPr/>
        </p:nvSpPr>
        <p:spPr>
          <a:xfrm>
            <a:off x="5821375" y="32828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44"/>
          <p:cNvPicPr preferRelativeResize="0"/>
          <p:nvPr/>
        </p:nvPicPr>
        <p:blipFill rotWithShape="1">
          <a:blip r:embed="rId3">
            <a:alphaModFix/>
          </a:blip>
          <a:srcRect b="55428" l="31055" r="51555" t="23430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44"/>
          <p:cNvGrpSpPr/>
          <p:nvPr/>
        </p:nvGrpSpPr>
        <p:grpSpPr>
          <a:xfrm>
            <a:off x="850334" y="463516"/>
            <a:ext cx="564347" cy="604801"/>
            <a:chOff x="3278784" y="65416"/>
            <a:chExt cx="564347" cy="604801"/>
          </a:xfrm>
        </p:grpSpPr>
        <p:sp>
          <p:nvSpPr>
            <p:cNvPr id="236" name="Google Shape;236;p44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4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44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5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45"/>
          <p:cNvPicPr preferRelativeResize="0"/>
          <p:nvPr/>
        </p:nvPicPr>
        <p:blipFill rotWithShape="1">
          <a:blip r:embed="rId3">
            <a:alphaModFix/>
          </a:blip>
          <a:srcRect b="55426" l="31055" r="26308" t="0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45"/>
          <p:cNvGrpSpPr/>
          <p:nvPr/>
        </p:nvGrpSpPr>
        <p:grpSpPr>
          <a:xfrm>
            <a:off x="623500" y="313728"/>
            <a:ext cx="564947" cy="605446"/>
            <a:chOff x="727000" y="250028"/>
            <a:chExt cx="564947" cy="605446"/>
          </a:xfrm>
        </p:grpSpPr>
        <p:sp>
          <p:nvSpPr>
            <p:cNvPr id="248" name="Google Shape;248;p45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5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45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5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