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14DC0F-36E7-4DC5-84B4-DB29E1ADCB7F}">
  <a:tblStyle styleId="{B314DC0F-36E7-4DC5-84B4-DB29E1ADCB7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6ef601f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6ef60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1d6ef601f_0_12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1d6ef601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1d6ef601f_0_13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1d6ef601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6ef601f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6ef601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d6ef601f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d6ef601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1d6ef601f_0_4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1d6ef601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1d6ef601f_0_6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e1d6ef601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1d6ef601f_0_7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e1d6ef601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1d6ef601f_0_8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e1d6ef601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6ef601f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6ef601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1d6ef601f_0_11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1d6ef601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mysteryscience.com/anchor" TargetMode="External"/><Relationship Id="rId5" Type="http://schemas.openxmlformats.org/officeDocument/2006/relationships/image" Target="../media/image1.png"/><Relationship Id="rId6" Type="http://schemas.openxmlformats.org/officeDocument/2006/relationships/hyperlink" Target="https://mysteryscience.com/animal-secrets/animal-needs" TargetMode="External"/><Relationship Id="rId7" Type="http://schemas.openxmlformats.org/officeDocument/2006/relationships/hyperlink" Target="https://mysteryscience.com/getting-started?modal=pacing-guide-modal" TargetMode="External"/><Relationship Id="rId8" Type="http://schemas.openxmlformats.org/officeDocument/2006/relationships/hyperlink" Target="https://mysteryscience.com/getting-started?modal=anchor-layer-teacher-guides-moda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animal-secrets/mystery-3/animal-needs-safety/116" TargetMode="External"/><Relationship Id="rId10" Type="http://schemas.openxmlformats.org/officeDocument/2006/relationships/hyperlink" Target="https://mysteryscience.com/animal-secrets/mystery-3/animal-needs-safety/116" TargetMode="External"/><Relationship Id="rId13" Type="http://schemas.openxmlformats.org/officeDocument/2006/relationships/hyperlink" Target="https://mysteryscience.com/animal-secrets/mystery-4/animals-changing-the-environment/142" TargetMode="External"/><Relationship Id="rId12" Type="http://schemas.openxmlformats.org/officeDocument/2006/relationships/hyperlink" Target="https://mysteryscience.com/animal-secrets/mystery-4/animals-changing-the-environment/142"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https://mysteryscience.com/animal-secrets/mystery-0/animal-needs/915" TargetMode="External"/><Relationship Id="rId9" Type="http://schemas.openxmlformats.org/officeDocument/2006/relationships/hyperlink" Target="https://mysteryscience.com/animal-secrets/mystery-2/animal-needs-shelter/134" TargetMode="External"/><Relationship Id="rId15" Type="http://schemas.openxmlformats.org/officeDocument/2006/relationships/hyperlink" Target="https://mysteryscience.com/animal-secrets/mystery-11/animal-needs/919" TargetMode="External"/><Relationship Id="rId14" Type="http://schemas.openxmlformats.org/officeDocument/2006/relationships/hyperlink" Target="https://mysteryscience.com/animal-secrets/mystery-4/animals-changing-the-environment/142" TargetMode="External"/><Relationship Id="rId17" Type="http://schemas.openxmlformats.org/officeDocument/2006/relationships/image" Target="../media/image1.png"/><Relationship Id="rId16" Type="http://schemas.openxmlformats.org/officeDocument/2006/relationships/hyperlink" Target="https://mysteryscience.com/animal-secrets/mystery-11/animal-needs/919" TargetMode="External"/><Relationship Id="rId5" Type="http://schemas.openxmlformats.org/officeDocument/2006/relationships/hyperlink" Target="https://mysteryscience.com/animal-secrets/mystery-0/animal-needs/915" TargetMode="External"/><Relationship Id="rId6" Type="http://schemas.openxmlformats.org/officeDocument/2006/relationships/hyperlink" Target="https://mysteryscience.com/animal-secrets/mystery-1/animal-needs-food/115" TargetMode="External"/><Relationship Id="rId7" Type="http://schemas.openxmlformats.org/officeDocument/2006/relationships/hyperlink" Target="https://mysteryscience.com/animal-secrets/mystery-1/animal-needs-food/115" TargetMode="External"/><Relationship Id="rId8" Type="http://schemas.openxmlformats.org/officeDocument/2006/relationships/hyperlink" Target="https://mysteryscience.com/animal-secrets/mystery-2/animal-needs-shelter/13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hyperlink" Target="https://mysteryscience.com/secrets/mystery-1/survival-needs-food/115?r=809558#slide-id-2370" TargetMode="External"/><Relationship Id="rId7"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hyperlink" Target="https://ca.pbslearningmedia.org/resource/nuggets.el.sci.homes/nature-nuggets-animal-hom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hyperlink" Target="https://mysteryscience.com/secrets/mystery-2/survival-needs-safety/116?r=809558#slide-id-2372" TargetMode="External"/><Relationship Id="rId6" Type="http://schemas.openxmlformats.org/officeDocument/2006/relationships/image" Target="../media/image10.png"/><Relationship Id="rId7"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rotWithShape="1">
          <a:blip r:embed="rId3">
            <a:alphaModFix/>
          </a:blip>
          <a:srcRect b="2846" l="0" r="15640" t="0"/>
          <a:stretch/>
        </p:blipFill>
        <p:spPr>
          <a:xfrm>
            <a:off x="3305550" y="4928150"/>
            <a:ext cx="4466850" cy="5130249"/>
          </a:xfrm>
          <a:prstGeom prst="rect">
            <a:avLst/>
          </a:prstGeom>
          <a:noFill/>
          <a:ln>
            <a:noFill/>
          </a:ln>
        </p:spPr>
      </p:pic>
      <p:sp>
        <p:nvSpPr>
          <p:cNvPr id="57" name="Google Shape;57;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4">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8" name="Google Shape;58;p13"/>
          <p:cNvPicPr preferRelativeResize="0"/>
          <p:nvPr/>
        </p:nvPicPr>
        <p:blipFill rotWithShape="1">
          <a:blip r:embed="rId5">
            <a:alphaModFix/>
          </a:blip>
          <a:srcRect b="1276" l="0" r="0" t="1276"/>
          <a:stretch/>
        </p:blipFill>
        <p:spPr>
          <a:xfrm>
            <a:off x="463261" y="457200"/>
            <a:ext cx="1232057" cy="161925"/>
          </a:xfrm>
          <a:prstGeom prst="rect">
            <a:avLst/>
          </a:prstGeom>
          <a:noFill/>
          <a:ln>
            <a:noFill/>
          </a:ln>
        </p:spPr>
      </p:pic>
      <p:sp>
        <p:nvSpPr>
          <p:cNvPr id="59" name="Google Shape;59;p13"/>
          <p:cNvSpPr txBox="1"/>
          <p:nvPr/>
        </p:nvSpPr>
        <p:spPr>
          <a:xfrm>
            <a:off x="3305550" y="1710450"/>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Animal Needs</a:t>
            </a:r>
            <a:endParaRPr b="1" sz="1000"/>
          </a:p>
        </p:txBody>
      </p:sp>
      <p:sp>
        <p:nvSpPr>
          <p:cNvPr id="60" name="Google Shape;60;p13"/>
          <p:cNvSpPr txBox="1"/>
          <p:nvPr/>
        </p:nvSpPr>
        <p:spPr>
          <a:xfrm>
            <a:off x="3305550" y="25971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6">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7">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8">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rotWithShape="1">
          <a:blip r:embed="rId3">
            <a:alphaModFix/>
          </a:blip>
          <a:srcRect b="45592" l="0" r="0" t="1620"/>
          <a:stretch/>
        </p:blipFill>
        <p:spPr>
          <a:xfrm>
            <a:off x="5576925" y="1280150"/>
            <a:ext cx="1738277" cy="914401"/>
          </a:xfrm>
          <a:prstGeom prst="rect">
            <a:avLst/>
          </a:prstGeom>
          <a:noFill/>
          <a:ln>
            <a:noFill/>
          </a:ln>
        </p:spPr>
      </p:pic>
      <p:sp>
        <p:nvSpPr>
          <p:cNvPr id="187" name="Google Shape;187;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8" name="Google Shape;188;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9" name="Google Shape;189;p22"/>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do animals make their homes in the forest?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Animals &amp; Changing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Desiree notices all the holes in the trees around her house—and sets out to discover how they got there, &amp; why they matter.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listen for animal sounds and pretend to be woodpeckers.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animals working to meet their needs. All animals rely upon the place in which they live to meet their needs for food. All animals also need space to live. Some animals change their environment to make space to live, while other animals use the environment as it is.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in addition to food, many animals also require some form of shelter. Some animals find their shelters, others make shelters.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What’s the best place for different kinds of animals?</a:t>
            </a:r>
            <a:endParaRPr b="1" i="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p:txBody>
      </p:sp>
      <p:graphicFrame>
        <p:nvGraphicFramePr>
          <p:cNvPr id="190" name="Google Shape;190;p22"/>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1" name="Google Shape;191;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2" name="Google Shape;192;p22"/>
          <p:cNvSpPr/>
          <p:nvPr/>
        </p:nvSpPr>
        <p:spPr>
          <a:xfrm>
            <a:off x="457650" y="3642525"/>
            <a:ext cx="4818900" cy="228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2"/>
          <p:cNvSpPr txBox="1"/>
          <p:nvPr/>
        </p:nvSpPr>
        <p:spPr>
          <a:xfrm>
            <a:off x="798000" y="3900725"/>
            <a:ext cx="4146000" cy="12417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 As an optional activity, we suggest you go on a nature walk. It doesn't have to be far from your classroom or home. You can find animal homes in a playground, a grassy lawn, a city park, or a small yard. Look for ant hills, spiderwebs, birds in the trees, and insects in the grass. We suggest bringing a notebook so that you can make a list of the animals that everyone sees.</a:t>
            </a:r>
            <a:endParaRPr sz="1000">
              <a:solidFill>
                <a:schemeClr val="dk1"/>
              </a:solidFill>
              <a:latin typeface="Poppins"/>
              <a:ea typeface="Poppins"/>
              <a:cs typeface="Poppins"/>
              <a:sym typeface="Poppins"/>
            </a:endParaRPr>
          </a:p>
        </p:txBody>
      </p:sp>
      <p:sp>
        <p:nvSpPr>
          <p:cNvPr id="194" name="Google Shape;194;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3"/>
          <p:cNvPicPr preferRelativeResize="0"/>
          <p:nvPr/>
        </p:nvPicPr>
        <p:blipFill>
          <a:blip r:embed="rId3">
            <a:alphaModFix/>
          </a:blip>
          <a:stretch>
            <a:fillRect/>
          </a:stretch>
        </p:blipFill>
        <p:spPr>
          <a:xfrm>
            <a:off x="5577800" y="1280150"/>
            <a:ext cx="1737400" cy="985884"/>
          </a:xfrm>
          <a:prstGeom prst="rect">
            <a:avLst/>
          </a:prstGeom>
          <a:noFill/>
          <a:ln>
            <a:noFill/>
          </a:ln>
        </p:spPr>
      </p:pic>
      <p:sp>
        <p:nvSpPr>
          <p:cNvPr id="200" name="Google Shape;200;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1" name="Google Shape;201;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2" name="Google Shape;202;p23"/>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do different animals live in different places?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Animal Needs</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use a simple model to identify the relationships between the needs of animals &amp; the places in which they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animals they observed throughout the unit, students use observations of three new places to determine which of those places best meet the needs of each animal.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3" name="Google Shape;203;p23"/>
          <p:cNvGraphicFramePr/>
          <p:nvPr/>
        </p:nvGraphicFramePr>
        <p:xfrm>
          <a:off x="5577800" y="1280160"/>
          <a:ext cx="3000000" cy="3000000"/>
        </p:xfrm>
        <a:graphic>
          <a:graphicData uri="http://schemas.openxmlformats.org/drawingml/2006/table">
            <a:tbl>
              <a:tblPr>
                <a:noFill/>
                <a:tableStyleId>{B314DC0F-36E7-4DC5-84B4-DB29E1ADCB7F}</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a:t>
                      </a:r>
                      <a:r>
                        <a:rPr lang="en" sz="800">
                          <a:solidFill>
                            <a:schemeClr val="dk1"/>
                          </a:solidFill>
                          <a:latin typeface="Poppins"/>
                          <a:ea typeface="Poppins"/>
                          <a:cs typeface="Poppins"/>
                          <a:sym typeface="Poppins"/>
                        </a:rPr>
                        <a:t>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4" name="Google Shape;204;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5" name="Google Shape;205;p23"/>
          <p:cNvSpPr/>
          <p:nvPr/>
        </p:nvSpPr>
        <p:spPr>
          <a:xfrm>
            <a:off x="457650" y="4175925"/>
            <a:ext cx="6857700" cy="2646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3"/>
          <p:cNvSpPr txBox="1"/>
          <p:nvPr/>
        </p:nvSpPr>
        <p:spPr>
          <a:xfrm>
            <a:off x="3291300" y="4518538"/>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Animal Homes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pic>
        <p:nvPicPr>
          <p:cNvPr id="207" name="Google Shape;207;p23"/>
          <p:cNvPicPr preferRelativeResize="0"/>
          <p:nvPr/>
        </p:nvPicPr>
        <p:blipFill>
          <a:blip r:embed="rId5">
            <a:alphaModFix/>
          </a:blip>
          <a:stretch>
            <a:fillRect/>
          </a:stretch>
        </p:blipFill>
        <p:spPr>
          <a:xfrm>
            <a:off x="797850" y="4706450"/>
            <a:ext cx="2221150" cy="1585251"/>
          </a:xfrm>
          <a:prstGeom prst="rect">
            <a:avLst/>
          </a:prstGeom>
          <a:noFill/>
          <a:ln>
            <a:noFill/>
          </a:ln>
          <a:effectLst>
            <a:outerShdw blurRad="57150" rotWithShape="0" algn="bl" dir="5400000" dist="19050">
              <a:srgbClr val="000000">
                <a:alpha val="50000"/>
              </a:srgbClr>
            </a:outerShdw>
          </a:effectLst>
        </p:spPr>
      </p:pic>
      <p:sp>
        <p:nvSpPr>
          <p:cNvPr id="208" name="Google Shape;208;p23"/>
          <p:cNvSpPr/>
          <p:nvPr/>
        </p:nvSpPr>
        <p:spPr>
          <a:xfrm>
            <a:off x="457200" y="7161450"/>
            <a:ext cx="6857700" cy="22107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3"/>
          <p:cNvSpPr txBox="1"/>
          <p:nvPr/>
        </p:nvSpPr>
        <p:spPr>
          <a:xfrm>
            <a:off x="797850" y="73821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210" name="Google Shape;210;p23"/>
          <p:cNvSpPr txBox="1"/>
          <p:nvPr/>
        </p:nvSpPr>
        <p:spPr>
          <a:xfrm>
            <a:off x="821475" y="74922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Systems and System Models:</a:t>
            </a:r>
            <a:r>
              <a:rPr lang="en" sz="1000">
                <a:solidFill>
                  <a:schemeClr val="dk1"/>
                </a:solidFill>
                <a:latin typeface="Poppins"/>
                <a:ea typeface="Poppins"/>
                <a:cs typeface="Poppins"/>
                <a:sym typeface="Poppins"/>
              </a:rPr>
              <a:t> All living things interact with and rely on their environment. Animals rely on their environment for food sources and for space to live. In turn, many animals change their environment by doing things such as building nests or digging tunnels underground. All animals must live in environments in which their needs are met, either by changing that environment or by interacting with it in its natural state.</a:t>
            </a:r>
            <a:endParaRPr sz="1000">
              <a:solidFill>
                <a:schemeClr val="dk1"/>
              </a:solidFill>
              <a:latin typeface="Poppins"/>
              <a:ea typeface="Poppins"/>
              <a:cs typeface="Poppins"/>
              <a:sym typeface="Poppins"/>
            </a:endParaRPr>
          </a:p>
        </p:txBody>
      </p:sp>
      <p:sp>
        <p:nvSpPr>
          <p:cNvPr id="211" name="Google Shape;211;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use observations to understand the basic needs of animals. Students explore how animals need things to eat and a safe place to live, and also how animals can change their environments to meet those needs.</a:t>
            </a:r>
            <a:endParaRPr b="1" sz="1200">
              <a:solidFill>
                <a:srgbClr val="000000"/>
              </a:solidFill>
              <a:latin typeface="Poppins"/>
              <a:ea typeface="Poppins"/>
              <a:cs typeface="Poppins"/>
              <a:sym typeface="Poppins"/>
            </a:endParaRPr>
          </a:p>
        </p:txBody>
      </p:sp>
      <p:pic>
        <p:nvPicPr>
          <p:cNvPr id="66" name="Google Shape;66;p14"/>
          <p:cNvPicPr preferRelativeResize="0"/>
          <p:nvPr/>
        </p:nvPicPr>
        <p:blipFill>
          <a:blip r:embed="rId3">
            <a:alphaModFix/>
          </a:blip>
          <a:stretch>
            <a:fillRect/>
          </a:stretch>
        </p:blipFill>
        <p:spPr>
          <a:xfrm>
            <a:off x="457200" y="5459300"/>
            <a:ext cx="6857998" cy="4081750"/>
          </a:xfrm>
          <a:prstGeom prst="rect">
            <a:avLst/>
          </a:prstGeom>
          <a:noFill/>
          <a:ln>
            <a:noFill/>
          </a:ln>
        </p:spPr>
      </p:pic>
      <p:sp>
        <p:nvSpPr>
          <p:cNvPr id="67" name="Google Shape;67;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8" name="Google Shape;68;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9" name="Google Shape;69;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{B314DC0F-36E7-4DC5-84B4-DB29E1ADCB7F}</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K-LS1-1. Use observations to describe patterns of what plants and animals (including humans) need to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K-ESS3-1 Use a model to represent the relationship between the needs of different plants and animals (including humans) and the places they live.</a:t>
                      </a:r>
                      <a:br>
                        <a:rPr lang="en" sz="800">
                          <a:solidFill>
                            <a:schemeClr val="dk1"/>
                          </a:solidFill>
                          <a:latin typeface="Poppins"/>
                          <a:ea typeface="Poppins"/>
                          <a:cs typeface="Poppins"/>
                          <a:sym typeface="Poppins"/>
                        </a:rPr>
                      </a:br>
                      <a:r>
                        <a:rPr lang="en" sz="800">
                          <a:solidFill>
                            <a:schemeClr val="dk1"/>
                          </a:solidFill>
                          <a:latin typeface="Poppins"/>
                          <a:ea typeface="Poppins"/>
                          <a:cs typeface="Poppins"/>
                          <a:sym typeface="Poppins"/>
                        </a:rPr>
                        <a:t>• K-ESS2-2. Construct an argument supported by evidence for how plants and animals (including humans) can change the environment to meet their needs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ESS3.A. Natural Resources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ESS2.E. Biogeology</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Animal Needs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Animal Homes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Animal Needs: Food</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Why do woodpeckers peck wood?</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Animal Needs: Shelter</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Where do animals live?</a:t>
            </a:r>
            <a:endParaRPr sz="800">
              <a:solidFill>
                <a:schemeClr val="dk1"/>
              </a:solidFill>
              <a:latin typeface="Poppins"/>
              <a:ea typeface="Poppins"/>
              <a:cs typeface="Poppins"/>
              <a:sym typeface="Poppins"/>
            </a:endParaRPr>
          </a:p>
        </p:txBody>
      </p:sp>
      <p:sp>
        <p:nvSpPr>
          <p:cNvPr id="79" name="Google Shape;79;p14"/>
          <p:cNvSpPr txBox="1"/>
          <p:nvPr/>
        </p:nvSpPr>
        <p:spPr>
          <a:xfrm>
            <a:off x="593025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Animal Needs: Safety</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you find animals in the woods?</a:t>
            </a:r>
            <a:endParaRPr sz="800">
              <a:solidFill>
                <a:schemeClr val="dk1"/>
              </a:solidFill>
              <a:latin typeface="Poppins"/>
              <a:ea typeface="Poppins"/>
              <a:cs typeface="Poppins"/>
              <a:sym typeface="Poppins"/>
            </a:endParaRPr>
          </a:p>
        </p:txBody>
      </p:sp>
      <p:sp>
        <p:nvSpPr>
          <p:cNvPr id="80" name="Google Shape;80;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Animals &amp; Changing the Environment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do animals make</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their homes in the forest?</a:t>
            </a:r>
            <a:endParaRPr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2337600" y="77761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5" name="Google Shape;85;p14"/>
          <p:cNvSpPr txBox="1"/>
          <p:nvPr/>
        </p:nvSpPr>
        <p:spPr>
          <a:xfrm>
            <a:off x="520050" y="931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26500" y="8502075"/>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Animal Needs</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Why do different animals live in different places?</a:t>
            </a:r>
            <a:endParaRPr sz="800">
              <a:solidFill>
                <a:schemeClr val="dk1"/>
              </a:solidFill>
              <a:latin typeface="Poppins"/>
              <a:ea typeface="Poppins"/>
              <a:cs typeface="Poppins"/>
              <a:sym typeface="Poppins"/>
            </a:endParaRPr>
          </a:p>
        </p:txBody>
      </p:sp>
      <p:pic>
        <p:nvPicPr>
          <p:cNvPr id="87" name="Google Shape;87;p14"/>
          <p:cNvPicPr preferRelativeResize="0"/>
          <p:nvPr/>
        </p:nvPicPr>
        <p:blipFill rotWithShape="1">
          <a:blip r:embed="rId17">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4264200"/>
            <a:ext cx="68304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animals come in all shapes and sizes, they have many important things in common. For example, all animals interact with their environment. They rely upon their environment for things such as food, water, shelter, and temperature regulation.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Animals also change their environment, sometimes significantly. This happens in a wide range of places. Some animals build burrows deep underground, while other animals build nests at the tops of the tallest trees.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While many kindergartners do not yet view humans as a kind of animal, they can understand that all of these same things are true of humans. Humans interact with their environment. Humans rely upon their environment for food, water, shelter, and temperature regulation. And, importantly, humans change their environment, sometimes significantly.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Because animals interact so closely with their environment, they form a system with their environment. Animals cannot exist separately from their environment and survive. In order to fully understand any animal, including humans, we must also understand their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u="sng">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835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different animals live where they do?</a:t>
            </a:r>
            <a:endParaRPr sz="1200"/>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98" name="Google Shape;98;p15"/>
          <p:cNvPicPr preferRelativeResize="0"/>
          <p:nvPr/>
        </p:nvPicPr>
        <p:blipFill rotWithShape="1">
          <a:blip r:embed="rId4">
            <a:alphaModFix/>
          </a:blip>
          <a:srcRect b="11717" l="0" r="0" t="34897"/>
          <a:stretch/>
        </p:blipFill>
        <p:spPr>
          <a:xfrm>
            <a:off x="470963" y="1618324"/>
            <a:ext cx="6830477" cy="2051201"/>
          </a:xfrm>
          <a:prstGeom prst="rect">
            <a:avLst/>
          </a:prstGeom>
          <a:noFill/>
          <a:ln>
            <a:noFill/>
          </a:ln>
        </p:spPr>
      </p:pic>
      <p:sp>
        <p:nvSpPr>
          <p:cNvPr id="99" name="Google Shape;99;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5" name="Google Shape;105;p16"/>
          <p:cNvPicPr preferRelativeResize="0"/>
          <p:nvPr/>
        </p:nvPicPr>
        <p:blipFill rotWithShape="1">
          <a:blip r:embed="rId3">
            <a:alphaModFix/>
          </a:blip>
          <a:srcRect b="3297" l="0" r="0" t="3297"/>
          <a:stretch/>
        </p:blipFill>
        <p:spPr>
          <a:xfrm>
            <a:off x="5576925" y="1280150"/>
            <a:ext cx="1737400" cy="833675"/>
          </a:xfrm>
          <a:prstGeom prst="rect">
            <a:avLst/>
          </a:prstGeom>
          <a:noFill/>
          <a:ln>
            <a:noFill/>
          </a:ln>
        </p:spPr>
      </p:pic>
      <p:sp>
        <p:nvSpPr>
          <p:cNvPr id="106" name="Google Shape;106;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7" name="Google Shape;107;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8" name="Google Shape;108;p16"/>
          <p:cNvSpPr txBox="1"/>
          <p:nvPr/>
        </p:nvSpPr>
        <p:spPr>
          <a:xfrm>
            <a:off x="457250" y="1280150"/>
            <a:ext cx="4918800" cy="43515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latin typeface="Poppins"/>
                <a:ea typeface="Poppins"/>
                <a:cs typeface="Poppins"/>
                <a:sym typeface="Poppins"/>
              </a:rPr>
              <a:t>Anchor Phenomenon:</a:t>
            </a:r>
            <a:r>
              <a:rPr b="1" lang="en" sz="1200">
                <a:solidFill>
                  <a:schemeClr val="dk1"/>
                </a:solidFill>
                <a:latin typeface="Poppins"/>
                <a:ea typeface="Poppins"/>
                <a:cs typeface="Poppins"/>
                <a:sym typeface="Poppins"/>
              </a:rPr>
              <a:t> Animal Homes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small collection of animals that live in very different places and do very different things. Yet they all have in common that they rely upon the place in which they live to meet their needs.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in a guided See-Think-Wonder activity. Students will use these initial ideas to track how their understanding grows throughout the unit. We recommend that you record your student's ideas in a single See-Think-Wonder chart for your class.</a:t>
            </a:r>
            <a:endParaRPr sz="1000">
              <a:solidFill>
                <a:schemeClr val="dk1"/>
              </a:solidFill>
              <a:latin typeface="Poppins"/>
              <a:ea typeface="Poppins"/>
              <a:cs typeface="Poppins"/>
              <a:sym typeface="Poppins"/>
            </a:endParaRPr>
          </a:p>
        </p:txBody>
      </p:sp>
      <p:sp>
        <p:nvSpPr>
          <p:cNvPr id="109" name="Google Shape;109;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0" name="Google Shape;110;p16"/>
          <p:cNvGraphicFramePr/>
          <p:nvPr/>
        </p:nvGraphicFramePr>
        <p:xfrm>
          <a:off x="5577800" y="1280185"/>
          <a:ext cx="3000000" cy="3000000"/>
        </p:xfrm>
        <a:graphic>
          <a:graphicData uri="http://schemas.openxmlformats.org/drawingml/2006/table">
            <a:tbl>
              <a:tblPr>
                <a:noFill/>
                <a:tableStyleId>{B314DC0F-36E7-4DC5-84B4-DB29E1ADCB7F}</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1" name="Google Shape;111;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12" name="Google Shape;112;p16"/>
          <p:cNvPicPr preferRelativeResize="0"/>
          <p:nvPr/>
        </p:nvPicPr>
        <p:blipFill>
          <a:blip r:embed="rId5">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bird is scratching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squirrel is climbing a tree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animal is hiding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animal is eating seeds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bird is looking for food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squirrel is carrying sticks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animal underground is hiding</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What kind of animal is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is the bird scratching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is the squirrel doing?</a:t>
            </a:r>
            <a:endParaRPr sz="800">
              <a:solidFill>
                <a:schemeClr val="dk1"/>
              </a:solidFill>
              <a:latin typeface="Comic Sans MS"/>
              <a:ea typeface="Comic Sans MS"/>
              <a:cs typeface="Comic Sans MS"/>
              <a:sym typeface="Comic Sans MS"/>
            </a:endParaRPr>
          </a:p>
        </p:txBody>
      </p:sp>
      <p:sp>
        <p:nvSpPr>
          <p:cNvPr id="116" name="Google Shape;116;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3">
            <a:alphaModFix/>
          </a:blip>
          <a:srcRect b="3235" l="0" r="0" t="3245"/>
          <a:stretch/>
        </p:blipFill>
        <p:spPr>
          <a:xfrm>
            <a:off x="5576925" y="1280150"/>
            <a:ext cx="1738277" cy="914401"/>
          </a:xfrm>
          <a:prstGeom prst="rect">
            <a:avLst/>
          </a:prstGeom>
          <a:noFill/>
          <a:ln>
            <a:noFill/>
          </a:ln>
        </p:spPr>
      </p:pic>
      <p:sp>
        <p:nvSpPr>
          <p:cNvPr id="122" name="Google Shape;122;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3" name="Google Shape;123;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4" name="Google Shape;124;p17"/>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latin typeface="Poppins"/>
                <a:ea typeface="Poppins"/>
                <a:cs typeface="Poppins"/>
                <a:sym typeface="Poppins"/>
              </a:rPr>
              <a:t>Lesson 1:</a:t>
            </a:r>
            <a:r>
              <a:rPr b="1" lang="en" sz="1200">
                <a:solidFill>
                  <a:schemeClr val="dk1"/>
                </a:solidFill>
                <a:latin typeface="Poppins"/>
                <a:ea typeface="Poppins"/>
                <a:cs typeface="Poppins"/>
                <a:sym typeface="Poppins"/>
              </a:rPr>
              <a:t> Why do woodpeckers peck wood? </a:t>
            </a:r>
            <a:r>
              <a:rPr lang="en" sz="1200">
                <a:solidFill>
                  <a:schemeClr val="dk1"/>
                </a:solidFill>
                <a:latin typeface="Poppins"/>
                <a:ea typeface="Poppins"/>
                <a:cs typeface="Poppins"/>
                <a:sym typeface="Poppins"/>
              </a:rPr>
              <a:t>(pg 1 of 2)</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Animal Needs: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animal behaviors and work to discover a pattern: all animals seek food in order to survive.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Eat Like an Animal, includes physical movement in which students act out animal behaviors, pretending to be quail scratching in the dirt, raccoons wading in the water, and woodpeckers pecking a log.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5" name="Google Shape;125;p17"/>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6" name="Google Shape;126;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7" name="Google Shape;127;p17"/>
          <p:cNvSpPr/>
          <p:nvPr/>
        </p:nvSpPr>
        <p:spPr>
          <a:xfrm>
            <a:off x="457650" y="5090325"/>
            <a:ext cx="6857700" cy="3928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8" name="Google Shape;128;p17"/>
          <p:cNvPicPr preferRelativeResize="0"/>
          <p:nvPr/>
        </p:nvPicPr>
        <p:blipFill>
          <a:blip r:embed="rId5">
            <a:alphaModFix/>
          </a:blip>
          <a:stretch>
            <a:fillRect/>
          </a:stretch>
        </p:blipFill>
        <p:spPr>
          <a:xfrm>
            <a:off x="798000" y="5411800"/>
            <a:ext cx="2122400" cy="1516494"/>
          </a:xfrm>
          <a:prstGeom prst="rect">
            <a:avLst/>
          </a:prstGeom>
          <a:noFill/>
          <a:ln>
            <a:noFill/>
          </a:ln>
          <a:effectLst>
            <a:outerShdw blurRad="57150" rotWithShape="0" algn="bl" dir="5400000" dist="19050">
              <a:srgbClr val="000000">
                <a:alpha val="50000"/>
              </a:srgbClr>
            </a:outerShdw>
          </a:effectLst>
        </p:spPr>
      </p:pic>
      <p:sp>
        <p:nvSpPr>
          <p:cNvPr id="129" name="Google Shape;129;p17"/>
          <p:cNvSpPr txBox="1"/>
          <p:nvPr/>
        </p:nvSpPr>
        <p:spPr>
          <a:xfrm>
            <a:off x="3229025" y="5411800"/>
            <a:ext cx="3794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Make sure students have enough space to move around as they pretend to be different animals in the forest.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Since there’s so little prep for this activity, we recommend you also do one of the activities in the </a:t>
            </a:r>
            <a:r>
              <a:rPr lang="en" sz="1000" u="sng">
                <a:solidFill>
                  <a:schemeClr val="dk1"/>
                </a:solidFill>
                <a:latin typeface="Poppins"/>
                <a:ea typeface="Poppins"/>
                <a:cs typeface="Poppins"/>
                <a:sym typeface="Poppins"/>
                <a:hlinkClick r:id="rId6">
                  <a:extLst>
                    <a:ext uri="{A12FA001-AC4F-418D-AE19-62706E023703}">
                      <ahyp:hlinkClr val="tx"/>
                    </a:ext>
                  </a:extLst>
                </a:hlinkClick>
              </a:rPr>
              <a:t>Extensions</a:t>
            </a:r>
            <a:r>
              <a:rPr lang="en" sz="1000">
                <a:solidFill>
                  <a:schemeClr val="dk1"/>
                </a:solidFill>
                <a:latin typeface="Poppins"/>
                <a:ea typeface="Poppins"/>
                <a:cs typeface="Poppins"/>
                <a:sym typeface="Poppins"/>
              </a:rPr>
              <a:t> section. To understand what animals need, it’s important that children have a chance to observe them. You can provide that opportunity by attracting birds with a bird feeder, taking your class on a nature walk or field trip, or having your students observe animals through videos.</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a:blip r:embed="rId7">
            <a:alphaModFix/>
          </a:blip>
          <a:stretch>
            <a:fillRect/>
          </a:stretch>
        </p:blipFill>
        <p:spPr>
          <a:xfrm>
            <a:off x="798000" y="7117225"/>
            <a:ext cx="2106905" cy="1516501"/>
          </a:xfrm>
          <a:prstGeom prst="rect">
            <a:avLst/>
          </a:prstGeom>
          <a:noFill/>
          <a:ln>
            <a:noFill/>
          </a:ln>
          <a:effectLst>
            <a:outerShdw blurRad="57150" rotWithShape="0" algn="bl" dir="5400000" dist="19050">
              <a:srgbClr val="000000">
                <a:alpha val="50000"/>
              </a:srgbClr>
            </a:outerShdw>
          </a:effectLst>
        </p:spPr>
      </p:pic>
      <p:sp>
        <p:nvSpPr>
          <p:cNvPr id="131" name="Google Shape;131;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769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Lesson 1: Why do woodpeckers peck wood? </a:t>
            </a:r>
            <a:r>
              <a:rPr lang="en" sz="1200">
                <a:solidFill>
                  <a:schemeClr val="dk1"/>
                </a:solidFill>
                <a:latin typeface="Poppins"/>
                <a:ea typeface="Poppins"/>
                <a:cs typeface="Poppins"/>
                <a:sym typeface="Poppins"/>
              </a:rPr>
              <a:t>(pg 2 of 2)</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Animal Needs: Food</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gathered observations of animals that are attempting to find food. Quail live on the ground, so they have to find food on the ground.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all animals require food to survive. No matter where an animal lives, it must be able to find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different animals live in different places?</a:t>
            </a:r>
            <a:endParaRPr sz="1200">
              <a:solidFill>
                <a:schemeClr val="dk1"/>
              </a:solidFill>
              <a:latin typeface="Poppins"/>
              <a:ea typeface="Poppins"/>
              <a:cs typeface="Poppins"/>
              <a:sym typeface="Poppins"/>
            </a:endParaRPr>
          </a:p>
        </p:txBody>
      </p:sp>
      <p:pic>
        <p:nvPicPr>
          <p:cNvPr id="139" name="Google Shape;139;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0" name="Google Shape;140;p18"/>
          <p:cNvPicPr preferRelativeResize="0"/>
          <p:nvPr/>
        </p:nvPicPr>
        <p:blipFill rotWithShape="1">
          <a:blip r:embed="rId4">
            <a:alphaModFix/>
          </a:blip>
          <a:srcRect b="3235" l="0" r="0" t="3245"/>
          <a:stretch/>
        </p:blipFill>
        <p:spPr>
          <a:xfrm>
            <a:off x="5576925" y="1280150"/>
            <a:ext cx="1738277" cy="914401"/>
          </a:xfrm>
          <a:prstGeom prst="rect">
            <a:avLst/>
          </a:prstGeom>
          <a:noFill/>
          <a:ln>
            <a:noFill/>
          </a:ln>
        </p:spPr>
      </p:pic>
      <p:graphicFrame>
        <p:nvGraphicFramePr>
          <p:cNvPr id="141" name="Google Shape;141;p18"/>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2" name="Google Shape;142;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9"/>
          <p:cNvSpPr/>
          <p:nvPr/>
        </p:nvSpPr>
        <p:spPr>
          <a:xfrm>
            <a:off x="457350" y="3661575"/>
            <a:ext cx="4819200" cy="2430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8" name="Google Shape;148;p19"/>
          <p:cNvPicPr preferRelativeResize="0"/>
          <p:nvPr/>
        </p:nvPicPr>
        <p:blipFill rotWithShape="1">
          <a:blip r:embed="rId3">
            <a:alphaModFix/>
          </a:blip>
          <a:srcRect b="32461" l="0" r="0" t="14934"/>
          <a:stretch/>
        </p:blipFill>
        <p:spPr>
          <a:xfrm>
            <a:off x="5576925" y="1280150"/>
            <a:ext cx="1738276" cy="914401"/>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18800" cy="2136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Where do animals live?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Shelter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Sofia wonders where animals live and goes for a walk in the woods to find out.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pretend to be squirrels and learn about their habitats.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gathered observations of the different ways in which animals find or make places to hide. Squirrels make nests up in trees, while quail hide in plants that grow low to the 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different animals seek very different types of places to live. Some live up in trees, some live on the ground, and some live underground.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do animals stay safe where they live?</a:t>
            </a:r>
            <a:endParaRPr i="1"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txBox="1"/>
          <p:nvPr/>
        </p:nvSpPr>
        <p:spPr>
          <a:xfrm>
            <a:off x="797850" y="3918050"/>
            <a:ext cx="41613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This activity does not require supplies.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As an optional activity, we suggest having your students view a one-minute video of animals at home and then discuss what they noticed. Preview it on the Nature Nuggets site </a:t>
            </a:r>
            <a:r>
              <a:rPr lang="en" sz="1000" u="sng">
                <a:solidFill>
                  <a:schemeClr val="dk1"/>
                </a:solidFill>
                <a:latin typeface="Poppins"/>
                <a:ea typeface="Poppins"/>
                <a:cs typeface="Poppins"/>
                <a:sym typeface="Poppins"/>
                <a:hlinkClick r:id="rId5">
                  <a:extLst>
                    <a:ext uri="{A12FA001-AC4F-418D-AE19-62706E023703}">
                      <ahyp:hlinkClr val="tx"/>
                    </a:ext>
                  </a:extLst>
                </a:hlinkClick>
              </a:rPr>
              <a:t>here</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Here are some possible questions for discussion:</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animals did you see in the video?</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Where do the animals live? How do you know?</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If the animals could talk, what would you ask them?</a:t>
            </a:r>
            <a:endParaRPr sz="1000">
              <a:solidFill>
                <a:schemeClr val="dk1"/>
              </a:solidFill>
              <a:latin typeface="Poppins"/>
              <a:ea typeface="Poppins"/>
              <a:cs typeface="Poppins"/>
              <a:sym typeface="Poppins"/>
            </a:endParaRPr>
          </a:p>
        </p:txBody>
      </p:sp>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0"/>
          <p:cNvPicPr preferRelativeResize="0"/>
          <p:nvPr/>
        </p:nvPicPr>
        <p:blipFill rotWithShape="1">
          <a:blip r:embed="rId3">
            <a:alphaModFix/>
          </a:blip>
          <a:srcRect b="23698" l="0" r="0" t="23698"/>
          <a:stretch/>
        </p:blipFill>
        <p:spPr>
          <a:xfrm>
            <a:off x="5576925" y="1280150"/>
            <a:ext cx="1738276" cy="914401"/>
          </a:xfrm>
          <a:prstGeom prst="rect">
            <a:avLst/>
          </a:prstGeom>
          <a:noFill/>
          <a:ln>
            <a:noFill/>
          </a:ln>
        </p:spPr>
      </p:pic>
      <p:sp>
        <p:nvSpPr>
          <p:cNvPr id="161" name="Google Shape;161;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2" name="Google Shape;162;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3" name="Google Shape;163;p20"/>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find animals in the woods?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Safety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different animal behaviors and work to discover another pattern: all animals seek safety in order to survive.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Gopher in a Hole, includes physical movement in which students pretend to be snails hiding in their shells, praying mantises scaring away predators, and gophers popping out of holes.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p:txBody>
      </p:sp>
      <p:graphicFrame>
        <p:nvGraphicFramePr>
          <p:cNvPr id="164" name="Google Shape;164;p20"/>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65" name="Google Shape;165;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6" name="Google Shape;166;p20"/>
          <p:cNvSpPr/>
          <p:nvPr/>
        </p:nvSpPr>
        <p:spPr>
          <a:xfrm>
            <a:off x="457650" y="5014125"/>
            <a:ext cx="6857700" cy="3780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3163325" y="5363200"/>
            <a:ext cx="3860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Make sure students have enough space to move around as they pretend to be different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Since there’s so little prep for this activity, we recommend you plan on doing one of the activities in the </a:t>
            </a:r>
            <a:r>
              <a:rPr lang="en" sz="1000" u="sng">
                <a:solidFill>
                  <a:schemeClr val="dk1"/>
                </a:solidFill>
                <a:latin typeface="Poppins"/>
                <a:ea typeface="Poppins"/>
                <a:cs typeface="Poppins"/>
                <a:sym typeface="Poppins"/>
                <a:hlinkClick r:id="rId5">
                  <a:extLst>
                    <a:ext uri="{A12FA001-AC4F-418D-AE19-62706E023703}">
                      <ahyp:hlinkClr val="tx"/>
                    </a:ext>
                  </a:extLst>
                </a:hlinkClick>
              </a:rPr>
              <a:t>Extensions</a:t>
            </a:r>
            <a:r>
              <a:rPr lang="en" sz="1000">
                <a:solidFill>
                  <a:schemeClr val="dk1"/>
                </a:solidFill>
                <a:latin typeface="Poppins"/>
                <a:ea typeface="Poppins"/>
                <a:cs typeface="Poppins"/>
                <a:sym typeface="Poppins"/>
              </a:rPr>
              <a:t>. To understand how animals seek safety, it’s important that children have a chance to observe them. You can provide that opportunity by keeping pet snails, exploring a grassy lawn, going for a nature walk, or watching videos to learn what animals make their homes in a hole in a tree.</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a:blip r:embed="rId6">
            <a:alphaModFix/>
          </a:blip>
          <a:stretch>
            <a:fillRect/>
          </a:stretch>
        </p:blipFill>
        <p:spPr>
          <a:xfrm>
            <a:off x="797850" y="5363200"/>
            <a:ext cx="2051189" cy="1429724"/>
          </a:xfrm>
          <a:prstGeom prst="rect">
            <a:avLst/>
          </a:prstGeom>
          <a:noFill/>
          <a:ln>
            <a:noFill/>
          </a:ln>
          <a:effectLst>
            <a:outerShdw blurRad="57150" rotWithShape="0" algn="bl" dir="5400000" dist="19050">
              <a:srgbClr val="000000">
                <a:alpha val="50000"/>
              </a:srgbClr>
            </a:outerShdw>
          </a:effectLst>
        </p:spPr>
      </p:pic>
      <p:pic>
        <p:nvPicPr>
          <p:cNvPr id="169" name="Google Shape;169;p20"/>
          <p:cNvPicPr preferRelativeResize="0"/>
          <p:nvPr/>
        </p:nvPicPr>
        <p:blipFill>
          <a:blip r:embed="rId7">
            <a:alphaModFix/>
          </a:blip>
          <a:stretch>
            <a:fillRect/>
          </a:stretch>
        </p:blipFill>
        <p:spPr>
          <a:xfrm>
            <a:off x="812937" y="7021200"/>
            <a:ext cx="2051188" cy="1424150"/>
          </a:xfrm>
          <a:prstGeom prst="rect">
            <a:avLst/>
          </a:prstGeom>
          <a:noFill/>
          <a:ln>
            <a:noFill/>
          </a:ln>
          <a:effectLst>
            <a:outerShdw blurRad="57150" rotWithShape="0" algn="bl" dir="5400000" dist="19050">
              <a:srgbClr val="000000">
                <a:alpha val="50000"/>
              </a:srgbClr>
            </a:outerShdw>
          </a:effectLst>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6" name="Google Shape;176;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7" name="Google Shape;177;p21"/>
          <p:cNvSpPr txBox="1"/>
          <p:nvPr/>
        </p:nvSpPr>
        <p:spPr>
          <a:xfrm>
            <a:off x="457200" y="1280150"/>
            <a:ext cx="4918800" cy="769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find animals in the woods?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Safety</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the behaviors that animals exhibit that keep them safe. Many animals hide as a means to stay safe. Quail hide on the ground, squirrels hide in trees, and gophers hide underground.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in addition to food, many animals also require some form of shelter. Some animals find their shelters, others make shelters.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animals make their homes?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p:txBody>
      </p:sp>
      <p:pic>
        <p:nvPicPr>
          <p:cNvPr id="178" name="Google Shape;178;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79" name="Google Shape;179;p21"/>
          <p:cNvPicPr preferRelativeResize="0"/>
          <p:nvPr/>
        </p:nvPicPr>
        <p:blipFill rotWithShape="1">
          <a:blip r:embed="rId4">
            <a:alphaModFix/>
          </a:blip>
          <a:srcRect b="23698" l="0" r="0" t="23698"/>
          <a:stretch/>
        </p:blipFill>
        <p:spPr>
          <a:xfrm>
            <a:off x="5576925" y="1280150"/>
            <a:ext cx="1738276" cy="914401"/>
          </a:xfrm>
          <a:prstGeom prst="rect">
            <a:avLst/>
          </a:prstGeom>
          <a:noFill/>
          <a:ln>
            <a:noFill/>
          </a:ln>
        </p:spPr>
      </p:pic>
      <p:graphicFrame>
        <p:nvGraphicFramePr>
          <p:cNvPr id="180" name="Google Shape;180;p21"/>
          <p:cNvGraphicFramePr/>
          <p:nvPr/>
        </p:nvGraphicFramePr>
        <p:xfrm>
          <a:off x="5576925" y="1280160"/>
          <a:ext cx="3000000" cy="3000000"/>
        </p:xfrm>
        <a:graphic>
          <a:graphicData uri="http://schemas.openxmlformats.org/drawingml/2006/table">
            <a:tbl>
              <a:tblPr>
                <a:noFill/>
                <a:tableStyleId>{B314DC0F-36E7-4DC5-84B4-DB29E1ADCB7F}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1" name="Google Shape;181;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