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7010400" cy="92964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b31bddf2c_0_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6b31bddf2c_0_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b31bddf2c_1_937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b31bddf2c_1_937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6b31bddf2c_1_937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b4b0c46bc_0_1053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b4b0c46bc_0_1053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6b4b0c46bc_0_1053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b31bddf2c_1_81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b31bddf2c_1_81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6b31bddf2c_1_810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b4a78f429_0_476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b4a78f429_0_476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6b4a78f429_0_476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b4a78f429_0_429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b4a78f429_0_429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6b4a78f429_0_429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b4a78f429_0_556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b4a78f429_0_556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6b4a78f429_0_556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b31bddf2c_1_907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b31bddf2c_1_907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6b31bddf2c_1_907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b31bddf2c_0_42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6b31bddf2c_0_42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6b31bddf2c_0_42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25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ites.google.com/tgr.cl/transicionportal/p%C3%A1gina-principal?authuser=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ive.google.com/file/d/1S0fZKHPxi9nMCN4DP4JJMpGX0kP7JrBQ/view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-100" y="2775025"/>
            <a:ext cx="9144000" cy="715500"/>
          </a:xfrm>
          <a:prstGeom prst="rect">
            <a:avLst/>
          </a:prstGeom>
          <a:solidFill>
            <a:srgbClr val="12194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100">
                <a:solidFill>
                  <a:srgbClr val="FFFFFF"/>
                </a:solidFill>
              </a:rPr>
              <a:t>TESORERÍA GENERAL DE LA REPÚBLICA</a:t>
            </a:r>
            <a:endParaRPr sz="2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-100" y="3502475"/>
            <a:ext cx="9144000" cy="580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1800">
                <a:solidFill>
                  <a:srgbClr val="FFFFFF"/>
                </a:solidFill>
              </a:rPr>
              <a:t>Integración de Instituciones Públicas a servicio de Botón de Pagos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6761425" y="6532200"/>
            <a:ext cx="22617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rgbClr val="FFFFFF"/>
                </a:solidFill>
              </a:rPr>
              <a:t>OCTUBRE DE 2019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0"/>
            <a:ext cx="7950900" cy="436200"/>
          </a:xfrm>
          <a:prstGeom prst="round1Rect">
            <a:avLst>
              <a:gd fmla="val 16667" name="adj"/>
            </a:avLst>
          </a:prstGeom>
          <a:solidFill>
            <a:srgbClr val="2C335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FFFFFF"/>
                </a:solidFill>
              </a:rPr>
              <a:t>BOTÓN DE PAGO</a:t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375" y="937799"/>
            <a:ext cx="3354725" cy="33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3772100" y="727850"/>
            <a:ext cx="4971900" cy="3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-CL" sz="1200">
                <a:solidFill>
                  <a:srgbClr val="7F6000"/>
                </a:solidFill>
                <a:latin typeface="Roboto"/>
                <a:ea typeface="Roboto"/>
                <a:cs typeface="Roboto"/>
                <a:sym typeface="Roboto"/>
              </a:rPr>
              <a:t>El botón de pago, es un servicio que ofrece TGR a las instituciones públicas para aportar en la economía de escala del país, permitiendo un mayor control de la recaudación de las instituciones, gestionando de forma más eficiente los recursos y una mejor y mayor transparencia en sus propios ingresos.</a:t>
            </a:r>
            <a:endParaRPr b="1" i="1" sz="1200">
              <a:solidFill>
                <a:srgbClr val="7F6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-CL" sz="1200">
                <a:solidFill>
                  <a:srgbClr val="7F6000"/>
                </a:solidFill>
                <a:latin typeface="Roboto"/>
                <a:ea typeface="Roboto"/>
                <a:cs typeface="Roboto"/>
                <a:sym typeface="Roboto"/>
              </a:rPr>
              <a:t>A través del Botón de Pago, las instituciones podrán ofrecer a sus usuarios:</a:t>
            </a:r>
            <a:endParaRPr b="1" i="1" sz="1200">
              <a:solidFill>
                <a:srgbClr val="7F6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7F6000"/>
              </a:buClr>
              <a:buSzPts val="1200"/>
              <a:buFont typeface="Roboto"/>
              <a:buAutoNum type="arabicPeriod"/>
            </a:pPr>
            <a:r>
              <a:rPr b="1" i="1" lang="es-CL" sz="1200">
                <a:solidFill>
                  <a:srgbClr val="7F6000"/>
                </a:solidFill>
                <a:latin typeface="Roboto"/>
                <a:ea typeface="Roboto"/>
                <a:cs typeface="Roboto"/>
                <a:sym typeface="Roboto"/>
              </a:rPr>
              <a:t>Realizar las transacciones correspondientes a sus ingresos de manera virtual, rápida y segura</a:t>
            </a:r>
            <a:endParaRPr b="1" i="1" sz="1200">
              <a:solidFill>
                <a:srgbClr val="7F6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200"/>
              <a:buFont typeface="Roboto"/>
              <a:buAutoNum type="arabicPeriod"/>
            </a:pPr>
            <a:r>
              <a:rPr b="1" i="1" lang="es-CL" sz="1200">
                <a:solidFill>
                  <a:srgbClr val="7F6000"/>
                </a:solidFill>
                <a:latin typeface="Roboto"/>
                <a:ea typeface="Roboto"/>
                <a:cs typeface="Roboto"/>
                <a:sym typeface="Roboto"/>
              </a:rPr>
              <a:t>Agilizar sus procesos de pagos actuales  </a:t>
            </a:r>
            <a:endParaRPr b="1" i="1" sz="1200">
              <a:solidFill>
                <a:srgbClr val="7F6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200"/>
              <a:buFont typeface="Roboto"/>
              <a:buAutoNum type="arabicPeriod"/>
            </a:pPr>
            <a:r>
              <a:rPr b="1" i="1" lang="es-CL" sz="1200">
                <a:solidFill>
                  <a:srgbClr val="7F6000"/>
                </a:solidFill>
                <a:latin typeface="Roboto"/>
                <a:ea typeface="Roboto"/>
                <a:cs typeface="Roboto"/>
                <a:sym typeface="Roboto"/>
              </a:rPr>
              <a:t>Delegar en TGR los procesos de cuadratura y rendición de fondos, utilizando su experiencia en la recaudación.</a:t>
            </a:r>
            <a:endParaRPr b="1" i="1" sz="1200">
              <a:solidFill>
                <a:srgbClr val="7F6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5"/>
          <p:cNvGrpSpPr/>
          <p:nvPr/>
        </p:nvGrpSpPr>
        <p:grpSpPr>
          <a:xfrm>
            <a:off x="231848" y="1984332"/>
            <a:ext cx="2108846" cy="1887879"/>
            <a:chOff x="466173" y="1699575"/>
            <a:chExt cx="2108846" cy="1887879"/>
          </a:xfrm>
        </p:grpSpPr>
        <p:sp>
          <p:nvSpPr>
            <p:cNvPr id="105" name="Google Shape;105;p15"/>
            <p:cNvSpPr/>
            <p:nvPr/>
          </p:nvSpPr>
          <p:spPr>
            <a:xfrm>
              <a:off x="902781" y="3080265"/>
              <a:ext cx="1534500" cy="133500"/>
            </a:xfrm>
            <a:prstGeom prst="rect">
              <a:avLst/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 txBox="1"/>
            <p:nvPr/>
          </p:nvSpPr>
          <p:spPr>
            <a:xfrm>
              <a:off x="466173" y="3216054"/>
              <a:ext cx="871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s-CL" sz="1200">
                  <a:latin typeface="Roboto"/>
                  <a:ea typeface="Roboto"/>
                  <a:cs typeface="Roboto"/>
                  <a:sym typeface="Roboto"/>
                </a:rPr>
                <a:t>FECHA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07" name="Google Shape;107;p15"/>
            <p:cNvGrpSpPr/>
            <p:nvPr/>
          </p:nvGrpSpPr>
          <p:grpSpPr>
            <a:xfrm>
              <a:off x="851208" y="2800855"/>
              <a:ext cx="92400" cy="411825"/>
              <a:chOff x="845575" y="2563700"/>
              <a:chExt cx="92400" cy="411825"/>
            </a:xfrm>
          </p:grpSpPr>
          <p:cxnSp>
            <p:nvCxnSpPr>
              <p:cNvPr id="108" name="Google Shape;108;p15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9" name="Google Shape;109;p15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0" name="Google Shape;110;p15"/>
            <p:cNvSpPr txBox="1"/>
            <p:nvPr/>
          </p:nvSpPr>
          <p:spPr>
            <a:xfrm>
              <a:off x="793320" y="1699575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800">
                  <a:latin typeface="Roboto"/>
                  <a:ea typeface="Roboto"/>
                  <a:cs typeface="Roboto"/>
                  <a:sym typeface="Roboto"/>
                </a:rPr>
                <a:t>Reunión de coordinación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CL" sz="800">
                  <a:latin typeface="Roboto"/>
                  <a:ea typeface="Roboto"/>
                  <a:cs typeface="Roboto"/>
                  <a:sym typeface="Roboto"/>
                </a:rPr>
                <a:t>Presentación del servicio e información General acerca del servicio de botón de pago por parte de División de Operaciones y DTI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1" name="Google Shape;111;p15"/>
          <p:cNvGrpSpPr/>
          <p:nvPr/>
        </p:nvGrpSpPr>
        <p:grpSpPr>
          <a:xfrm>
            <a:off x="1837380" y="2835743"/>
            <a:ext cx="2033947" cy="1885524"/>
            <a:chOff x="2071705" y="2703387"/>
            <a:chExt cx="2033947" cy="1885524"/>
          </a:xfrm>
        </p:grpSpPr>
        <p:sp>
          <p:nvSpPr>
            <p:cNvPr id="112" name="Google Shape;112;p15"/>
            <p:cNvSpPr/>
            <p:nvPr/>
          </p:nvSpPr>
          <p:spPr>
            <a:xfrm>
              <a:off x="2437281" y="3080265"/>
              <a:ext cx="1534500" cy="133500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 txBox="1"/>
            <p:nvPr/>
          </p:nvSpPr>
          <p:spPr>
            <a:xfrm>
              <a:off x="2323952" y="3645111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800">
                  <a:latin typeface="Roboto"/>
                  <a:ea typeface="Roboto"/>
                  <a:cs typeface="Roboto"/>
                  <a:sym typeface="Roboto"/>
                </a:rPr>
                <a:t>Envío de sitio informativo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CL" sz="800">
                  <a:latin typeface="Roboto"/>
                  <a:ea typeface="Roboto"/>
                  <a:cs typeface="Roboto"/>
                  <a:sym typeface="Roboto"/>
                </a:rPr>
                <a:t>Enviar a las instituciones sitio que contemple toda la documentación necesaria del proyecto de integración: Documentos, Preguntas Frecuentes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114;p15"/>
            <p:cNvSpPr txBox="1"/>
            <p:nvPr/>
          </p:nvSpPr>
          <p:spPr>
            <a:xfrm>
              <a:off x="2071705" y="2703387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s-CL" sz="1200">
                  <a:latin typeface="Roboto"/>
                  <a:ea typeface="Roboto"/>
                  <a:cs typeface="Roboto"/>
                  <a:sym typeface="Roboto"/>
                </a:rPr>
                <a:t>FECHA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10800000">
              <a:off x="2395183" y="3080258"/>
              <a:ext cx="92400" cy="411825"/>
              <a:chOff x="2070100" y="2563700"/>
              <a:chExt cx="92400" cy="411825"/>
            </a:xfrm>
          </p:grpSpPr>
          <p:cxnSp>
            <p:nvCxnSpPr>
              <p:cNvPr id="116" name="Google Shape;116;p15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17" name="Google Shape;117;p15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8" name="Google Shape;118;p15"/>
          <p:cNvGrpSpPr/>
          <p:nvPr/>
        </p:nvGrpSpPr>
        <p:grpSpPr>
          <a:xfrm>
            <a:off x="3408582" y="1984332"/>
            <a:ext cx="2009540" cy="1887868"/>
            <a:chOff x="3642907" y="1699575"/>
            <a:chExt cx="2009540" cy="1887868"/>
          </a:xfrm>
        </p:grpSpPr>
        <p:sp>
          <p:nvSpPr>
            <p:cNvPr id="119" name="Google Shape;119;p15"/>
            <p:cNvSpPr/>
            <p:nvPr/>
          </p:nvSpPr>
          <p:spPr>
            <a:xfrm>
              <a:off x="3971778" y="3080265"/>
              <a:ext cx="1534500" cy="133500"/>
            </a:xfrm>
            <a:prstGeom prst="rect">
              <a:avLst/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0" name="Google Shape;120;p15"/>
            <p:cNvGrpSpPr/>
            <p:nvPr/>
          </p:nvGrpSpPr>
          <p:grpSpPr>
            <a:xfrm>
              <a:off x="3924544" y="2800855"/>
              <a:ext cx="92400" cy="411825"/>
              <a:chOff x="845575" y="2563700"/>
              <a:chExt cx="92400" cy="411825"/>
            </a:xfrm>
          </p:grpSpPr>
          <p:cxnSp>
            <p:nvCxnSpPr>
              <p:cNvPr id="121" name="Google Shape;121;p15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22" name="Google Shape;122;p15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3" name="Google Shape;123;p15"/>
            <p:cNvSpPr txBox="1"/>
            <p:nvPr/>
          </p:nvSpPr>
          <p:spPr>
            <a:xfrm>
              <a:off x="3642907" y="3216043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s-CL" sz="1200">
                  <a:latin typeface="Roboto"/>
                  <a:ea typeface="Roboto"/>
                  <a:cs typeface="Roboto"/>
                  <a:sym typeface="Roboto"/>
                </a:rPr>
                <a:t>FECHA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" name="Google Shape;124;p15"/>
            <p:cNvSpPr txBox="1"/>
            <p:nvPr/>
          </p:nvSpPr>
          <p:spPr>
            <a:xfrm>
              <a:off x="3870747" y="1699575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800">
                  <a:latin typeface="Roboto"/>
                  <a:ea typeface="Roboto"/>
                  <a:cs typeface="Roboto"/>
                  <a:sym typeface="Roboto"/>
                </a:rPr>
                <a:t>Sesión DTI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CL" sz="800">
                  <a:latin typeface="Roboto"/>
                  <a:ea typeface="Roboto"/>
                  <a:cs typeface="Roboto"/>
                  <a:sym typeface="Roboto"/>
                </a:rPr>
                <a:t>Sesión que explica cómo se desarrolla el proceso técnico de integración y habilitación del servicio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" name="Google Shape;125;p15"/>
          <p:cNvGrpSpPr/>
          <p:nvPr/>
        </p:nvGrpSpPr>
        <p:grpSpPr>
          <a:xfrm>
            <a:off x="4896964" y="2835743"/>
            <a:ext cx="2020859" cy="1885524"/>
            <a:chOff x="5131289" y="2703387"/>
            <a:chExt cx="2020859" cy="1885524"/>
          </a:xfrm>
        </p:grpSpPr>
        <p:sp>
          <p:nvSpPr>
            <p:cNvPr id="126" name="Google Shape;126;p15"/>
            <p:cNvSpPr/>
            <p:nvPr/>
          </p:nvSpPr>
          <p:spPr>
            <a:xfrm>
              <a:off x="5506276" y="3080265"/>
              <a:ext cx="1534500" cy="133500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7" name="Google Shape;127;p15"/>
            <p:cNvGrpSpPr/>
            <p:nvPr/>
          </p:nvGrpSpPr>
          <p:grpSpPr>
            <a:xfrm rot="10800000">
              <a:off x="5455515" y="3080258"/>
              <a:ext cx="92400" cy="411825"/>
              <a:chOff x="2070100" y="2563700"/>
              <a:chExt cx="92400" cy="411825"/>
            </a:xfrm>
          </p:grpSpPr>
          <p:cxnSp>
            <p:nvCxnSpPr>
              <p:cNvPr id="128" name="Google Shape;128;p15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29" name="Google Shape;129;p15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0" name="Google Shape;130;p15"/>
            <p:cNvSpPr txBox="1"/>
            <p:nvPr/>
          </p:nvSpPr>
          <p:spPr>
            <a:xfrm>
              <a:off x="5131289" y="2703387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s-CL" sz="1200">
                  <a:latin typeface="Roboto"/>
                  <a:ea typeface="Roboto"/>
                  <a:cs typeface="Roboto"/>
                  <a:sym typeface="Roboto"/>
                </a:rPr>
                <a:t>FECHA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15"/>
            <p:cNvSpPr txBox="1"/>
            <p:nvPr/>
          </p:nvSpPr>
          <p:spPr>
            <a:xfrm>
              <a:off x="5370448" y="3645111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800">
                  <a:latin typeface="Roboto"/>
                  <a:ea typeface="Roboto"/>
                  <a:cs typeface="Roboto"/>
                  <a:sym typeface="Roboto"/>
                </a:rPr>
                <a:t>Sesión Workshop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CL" sz="800">
                  <a:latin typeface="Roboto"/>
                  <a:ea typeface="Roboto"/>
                  <a:cs typeface="Roboto"/>
                  <a:sym typeface="Roboto"/>
                </a:rPr>
                <a:t>Desarrollo de taller de trabajo para resolver dudas y formación en el proceso técnico de integración del servicio de botón de pago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" name="Google Shape;132;p15"/>
          <p:cNvGrpSpPr/>
          <p:nvPr/>
        </p:nvGrpSpPr>
        <p:grpSpPr>
          <a:xfrm>
            <a:off x="6436696" y="2136732"/>
            <a:ext cx="2475461" cy="1735468"/>
            <a:chOff x="6671021" y="1851975"/>
            <a:chExt cx="2475461" cy="1735468"/>
          </a:xfrm>
        </p:grpSpPr>
        <p:sp>
          <p:nvSpPr>
            <p:cNvPr id="133" name="Google Shape;133;p15"/>
            <p:cNvSpPr/>
            <p:nvPr/>
          </p:nvSpPr>
          <p:spPr>
            <a:xfrm>
              <a:off x="7040783" y="3080265"/>
              <a:ext cx="2105700" cy="133500"/>
            </a:xfrm>
            <a:prstGeom prst="rect">
              <a:avLst/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4" name="Google Shape;134;p15"/>
            <p:cNvGrpSpPr/>
            <p:nvPr/>
          </p:nvGrpSpPr>
          <p:grpSpPr>
            <a:xfrm>
              <a:off x="6994658" y="2800855"/>
              <a:ext cx="92400" cy="411825"/>
              <a:chOff x="845575" y="2563700"/>
              <a:chExt cx="92400" cy="411825"/>
            </a:xfrm>
          </p:grpSpPr>
          <p:cxnSp>
            <p:nvCxnSpPr>
              <p:cNvPr id="135" name="Google Shape;135;p15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36" name="Google Shape;136;p15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7" name="Google Shape;137;p15"/>
            <p:cNvSpPr txBox="1"/>
            <p:nvPr/>
          </p:nvSpPr>
          <p:spPr>
            <a:xfrm>
              <a:off x="6671021" y="3216043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s-CL" sz="1200">
                  <a:latin typeface="Roboto"/>
                  <a:ea typeface="Roboto"/>
                  <a:cs typeface="Roboto"/>
                  <a:sym typeface="Roboto"/>
                </a:rPr>
                <a:t>FECHA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6939724" y="1851975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800">
                  <a:latin typeface="Roboto"/>
                  <a:ea typeface="Roboto"/>
                  <a:cs typeface="Roboto"/>
                  <a:sym typeface="Roboto"/>
                </a:rPr>
                <a:t>Sesión Operaciones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CL" sz="800">
                  <a:latin typeface="Roboto"/>
                  <a:ea typeface="Roboto"/>
                  <a:cs typeface="Roboto"/>
                  <a:sym typeface="Roboto"/>
                </a:rPr>
                <a:t>Lanzamiento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9" name="Google Shape;139;p15"/>
          <p:cNvSpPr/>
          <p:nvPr/>
        </p:nvSpPr>
        <p:spPr>
          <a:xfrm>
            <a:off x="0" y="0"/>
            <a:ext cx="7950900" cy="436200"/>
          </a:xfrm>
          <a:prstGeom prst="round1Rect">
            <a:avLst>
              <a:gd fmla="val 16667" name="adj"/>
            </a:avLst>
          </a:prstGeom>
          <a:solidFill>
            <a:srgbClr val="2C335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FFFFFF"/>
                </a:solidFill>
              </a:rPr>
              <a:t>PROCESO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/>
          <p:nvPr/>
        </p:nvSpPr>
        <p:spPr>
          <a:xfrm rot="5400000">
            <a:off x="5185975" y="1058649"/>
            <a:ext cx="1332900" cy="1232700"/>
          </a:xfrm>
          <a:prstGeom prst="blockArc">
            <a:avLst>
              <a:gd fmla="val 10891895" name="adj1"/>
              <a:gd fmla="val 21505411" name="adj2"/>
              <a:gd fmla="val 19322" name="adj3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6" name="Google Shape;146;p16"/>
          <p:cNvCxnSpPr>
            <a:stCxn id="147" idx="6"/>
            <a:endCxn id="148" idx="1"/>
          </p:cNvCxnSpPr>
          <p:nvPr/>
        </p:nvCxnSpPr>
        <p:spPr>
          <a:xfrm>
            <a:off x="6274025" y="2780600"/>
            <a:ext cx="749100" cy="0"/>
          </a:xfrm>
          <a:prstGeom prst="straightConnector1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49" name="Google Shape;149;p16"/>
          <p:cNvSpPr/>
          <p:nvPr/>
        </p:nvSpPr>
        <p:spPr>
          <a:xfrm rot="-5400000">
            <a:off x="5185975" y="2158699"/>
            <a:ext cx="1332900" cy="1232700"/>
          </a:xfrm>
          <a:prstGeom prst="blockArc">
            <a:avLst>
              <a:gd fmla="val 10891895" name="adj1"/>
              <a:gd fmla="val 21505411" name="adj2"/>
              <a:gd fmla="val 19322" name="adj3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6"/>
          <p:cNvSpPr/>
          <p:nvPr/>
        </p:nvSpPr>
        <p:spPr>
          <a:xfrm rot="5400000">
            <a:off x="5185963" y="3263549"/>
            <a:ext cx="1332900" cy="1232700"/>
          </a:xfrm>
          <a:prstGeom prst="blockArc">
            <a:avLst>
              <a:gd fmla="val 10899950" name="adj1"/>
              <a:gd fmla="val 21559214" name="adj2"/>
              <a:gd fmla="val 17830" name="adj3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5437550" y="1285750"/>
            <a:ext cx="757200" cy="789600"/>
          </a:xfrm>
          <a:prstGeom prst="flowChartConnector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/>
          <p:nvPr/>
        </p:nvSpPr>
        <p:spPr>
          <a:xfrm rot="-5400000">
            <a:off x="5185975" y="4368474"/>
            <a:ext cx="1332900" cy="1232700"/>
          </a:xfrm>
          <a:prstGeom prst="blockArc">
            <a:avLst>
              <a:gd fmla="val 10891895" name="adj1"/>
              <a:gd fmla="val 21505411" name="adj2"/>
              <a:gd fmla="val 19322" name="adj3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"/>
          <p:cNvSpPr/>
          <p:nvPr/>
        </p:nvSpPr>
        <p:spPr>
          <a:xfrm>
            <a:off x="5604200" y="1468600"/>
            <a:ext cx="423900" cy="423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5604200" y="1563100"/>
            <a:ext cx="4239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01</a:t>
            </a:r>
            <a:endParaRPr/>
          </a:p>
        </p:txBody>
      </p:sp>
      <p:sp>
        <p:nvSpPr>
          <p:cNvPr id="147" name="Google Shape;147;p16"/>
          <p:cNvSpPr/>
          <p:nvPr/>
        </p:nvSpPr>
        <p:spPr>
          <a:xfrm>
            <a:off x="5516825" y="2385800"/>
            <a:ext cx="757200" cy="789600"/>
          </a:xfrm>
          <a:prstGeom prst="flowChartConnector">
            <a:avLst/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5683475" y="2568650"/>
            <a:ext cx="423900" cy="423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5683475" y="2663150"/>
            <a:ext cx="4239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02</a:t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5459675" y="3496950"/>
            <a:ext cx="757200" cy="789600"/>
          </a:xfrm>
          <a:prstGeom prst="flowChartConnector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5626325" y="3679800"/>
            <a:ext cx="423900" cy="423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5626325" y="3774300"/>
            <a:ext cx="4239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03</a:t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5512050" y="4601875"/>
            <a:ext cx="757200" cy="789600"/>
          </a:xfrm>
          <a:prstGeom prst="flowChartConnector">
            <a:avLst/>
          </a:prstGeom>
          <a:solidFill>
            <a:srgbClr val="2012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5678700" y="4784725"/>
            <a:ext cx="423900" cy="423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5678700" y="4879225"/>
            <a:ext cx="4239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04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7023125" y="2114150"/>
            <a:ext cx="1386900" cy="133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000" u="sng">
                <a:solidFill>
                  <a:srgbClr val="FFFFFF"/>
                </a:solidFill>
                <a:hlinkClick r:id="rId3"/>
              </a:rPr>
              <a:t>Envío de sitio</a:t>
            </a:r>
            <a:endParaRPr b="1"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>
                <a:solidFill>
                  <a:srgbClr val="FFFFFF"/>
                </a:solidFill>
              </a:rPr>
              <a:t>Envío de sitio informativo con documentos e instrucciones para comprender el proceso y los requerimientos necesarios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3809950" y="1014100"/>
            <a:ext cx="1276200" cy="133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000">
                <a:solidFill>
                  <a:srgbClr val="FFFFFF"/>
                </a:solidFill>
              </a:rPr>
              <a:t>Equipo de Trabajo</a:t>
            </a:r>
            <a:endParaRPr b="1"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>
                <a:solidFill>
                  <a:srgbClr val="FFFFFF"/>
                </a:solidFill>
              </a:rPr>
              <a:t>Definir un equipo encargado de la integración que gestione el proyecto por parte de la IP</a:t>
            </a:r>
            <a:endParaRPr sz="800">
              <a:solidFill>
                <a:srgbClr val="FFFFFF"/>
              </a:solidFill>
            </a:endParaRPr>
          </a:p>
        </p:txBody>
      </p:sp>
      <p:cxnSp>
        <p:nvCxnSpPr>
          <p:cNvPr id="164" name="Google Shape;164;p16"/>
          <p:cNvCxnSpPr>
            <a:stCxn id="151" idx="2"/>
            <a:endCxn id="163" idx="3"/>
          </p:cNvCxnSpPr>
          <p:nvPr/>
        </p:nvCxnSpPr>
        <p:spPr>
          <a:xfrm rot="10800000">
            <a:off x="5086250" y="1680550"/>
            <a:ext cx="351300" cy="0"/>
          </a:xfrm>
          <a:prstGeom prst="straightConnector1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65" name="Google Shape;165;p16"/>
          <p:cNvCxnSpPr>
            <a:endCxn id="166" idx="3"/>
          </p:cNvCxnSpPr>
          <p:nvPr/>
        </p:nvCxnSpPr>
        <p:spPr>
          <a:xfrm rot="10800000">
            <a:off x="5031975" y="3921150"/>
            <a:ext cx="572100" cy="0"/>
          </a:xfrm>
          <a:prstGeom prst="straightConnector1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66" name="Google Shape;166;p16"/>
          <p:cNvSpPr txBox="1"/>
          <p:nvPr/>
        </p:nvSpPr>
        <p:spPr>
          <a:xfrm>
            <a:off x="3755775" y="3355500"/>
            <a:ext cx="1276200" cy="1131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000">
                <a:solidFill>
                  <a:srgbClr val="FFFFFF"/>
                </a:solidFill>
              </a:rPr>
              <a:t>Formularios</a:t>
            </a:r>
            <a:endParaRPr b="1"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>
                <a:solidFill>
                  <a:srgbClr val="FFFFFF"/>
                </a:solidFill>
              </a:rPr>
              <a:t>Completar los formularios e información solicitada por TGR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67" name="Google Shape;167;p16"/>
          <p:cNvSpPr txBox="1"/>
          <p:nvPr/>
        </p:nvSpPr>
        <p:spPr>
          <a:xfrm>
            <a:off x="6774725" y="4431025"/>
            <a:ext cx="1276200" cy="1131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000">
                <a:solidFill>
                  <a:srgbClr val="FFFFFF"/>
                </a:solidFill>
              </a:rPr>
              <a:t>Reuniones y workshop</a:t>
            </a:r>
            <a:endParaRPr b="1"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>
                <a:solidFill>
                  <a:srgbClr val="FFFFFF"/>
                </a:solidFill>
              </a:rPr>
              <a:t>Trabajo en modalidad de taller para capacitar a IPs en la integración técnica </a:t>
            </a:r>
            <a:endParaRPr sz="800">
              <a:solidFill>
                <a:srgbClr val="FFFFFF"/>
              </a:solidFill>
            </a:endParaRPr>
          </a:p>
        </p:txBody>
      </p:sp>
      <p:cxnSp>
        <p:nvCxnSpPr>
          <p:cNvPr id="168" name="Google Shape;168;p16"/>
          <p:cNvCxnSpPr>
            <a:endCxn id="167" idx="1"/>
          </p:cNvCxnSpPr>
          <p:nvPr/>
        </p:nvCxnSpPr>
        <p:spPr>
          <a:xfrm flipH="1" rot="10800000">
            <a:off x="6274025" y="4996675"/>
            <a:ext cx="500700" cy="5700"/>
          </a:xfrm>
          <a:prstGeom prst="straightConnector1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69" name="Google Shape;169;p16"/>
          <p:cNvSpPr txBox="1"/>
          <p:nvPr/>
        </p:nvSpPr>
        <p:spPr>
          <a:xfrm>
            <a:off x="447875" y="2595600"/>
            <a:ext cx="2962200" cy="16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3000">
                <a:solidFill>
                  <a:srgbClr val="7F6000"/>
                </a:solidFill>
                <a:latin typeface="Roboto"/>
                <a:ea typeface="Roboto"/>
                <a:cs typeface="Roboto"/>
                <a:sym typeface="Roboto"/>
              </a:rPr>
              <a:t>FLUJO INICIAL DE INTEGRACIÓN</a:t>
            </a:r>
            <a:endParaRPr b="1" sz="3000">
              <a:solidFill>
                <a:srgbClr val="7F6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0" y="0"/>
            <a:ext cx="7950900" cy="436200"/>
          </a:xfrm>
          <a:prstGeom prst="round1Rect">
            <a:avLst>
              <a:gd fmla="val 16667" name="adj"/>
            </a:avLst>
          </a:prstGeom>
          <a:solidFill>
            <a:srgbClr val="2C335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FFFFFF"/>
                </a:solidFill>
              </a:rPr>
              <a:t>PROCESO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7"/>
          <p:cNvGrpSpPr/>
          <p:nvPr/>
        </p:nvGrpSpPr>
        <p:grpSpPr>
          <a:xfrm>
            <a:off x="3469148" y="2507706"/>
            <a:ext cx="1916863" cy="1619199"/>
            <a:chOff x="4192863" y="1002150"/>
            <a:chExt cx="3679200" cy="3139200"/>
          </a:xfrm>
        </p:grpSpPr>
        <p:sp>
          <p:nvSpPr>
            <p:cNvPr id="177" name="Google Shape;177;p17"/>
            <p:cNvSpPr/>
            <p:nvPr/>
          </p:nvSpPr>
          <p:spPr>
            <a:xfrm>
              <a:off x="4192863" y="1002150"/>
              <a:ext cx="3679200" cy="31392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FFFFF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7"/>
            <p:cNvSpPr txBox="1"/>
            <p:nvPr/>
          </p:nvSpPr>
          <p:spPr>
            <a:xfrm>
              <a:off x="5021765" y="1032253"/>
              <a:ext cx="2021400" cy="60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100">
                  <a:solidFill>
                    <a:srgbClr val="20124D"/>
                  </a:solidFill>
                  <a:latin typeface="Roboto"/>
                  <a:ea typeface="Roboto"/>
                  <a:cs typeface="Roboto"/>
                  <a:sym typeface="Roboto"/>
                </a:rPr>
                <a:t>EQUIPO DE TRABAJO</a:t>
              </a:r>
              <a:endParaRPr sz="11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9" name="Google Shape;179;p17"/>
          <p:cNvGrpSpPr/>
          <p:nvPr/>
        </p:nvGrpSpPr>
        <p:grpSpPr>
          <a:xfrm>
            <a:off x="1510682" y="2532511"/>
            <a:ext cx="1944600" cy="1569600"/>
            <a:chOff x="3216519" y="1002150"/>
            <a:chExt cx="1944600" cy="1569600"/>
          </a:xfrm>
        </p:grpSpPr>
        <p:sp>
          <p:nvSpPr>
            <p:cNvPr id="180" name="Google Shape;180;p17"/>
            <p:cNvSpPr/>
            <p:nvPr/>
          </p:nvSpPr>
          <p:spPr>
            <a:xfrm flipH="1">
              <a:off x="3216519" y="1002150"/>
              <a:ext cx="1944600" cy="1569600"/>
            </a:xfrm>
            <a:prstGeom prst="round2DiagRect">
              <a:avLst>
                <a:gd fmla="val 11334" name="adj1"/>
                <a:gd fmla="val 17764" name="adj2"/>
              </a:avLst>
            </a:pr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7"/>
            <p:cNvSpPr txBox="1"/>
            <p:nvPr/>
          </p:nvSpPr>
          <p:spPr>
            <a:xfrm>
              <a:off x="3461163" y="1244660"/>
              <a:ext cx="1451700" cy="459900"/>
            </a:xfrm>
            <a:prstGeom prst="rect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Jefe de proyecto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(Adminstrador)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17"/>
            <p:cNvSpPr txBox="1"/>
            <p:nvPr/>
          </p:nvSpPr>
          <p:spPr>
            <a:xfrm>
              <a:off x="3461163" y="1704627"/>
              <a:ext cx="1451700" cy="512400"/>
            </a:xfrm>
            <a:prstGeom prst="rect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CL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Encargado de coordinaciones y de llevar a cabo la gestión del proyecto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" name="Google Shape;183;p17"/>
          <p:cNvGrpSpPr/>
          <p:nvPr/>
        </p:nvGrpSpPr>
        <p:grpSpPr>
          <a:xfrm>
            <a:off x="3455275" y="966461"/>
            <a:ext cx="1944600" cy="1569600"/>
            <a:chOff x="1271925" y="1002150"/>
            <a:chExt cx="1944600" cy="1569600"/>
          </a:xfrm>
        </p:grpSpPr>
        <p:sp>
          <p:nvSpPr>
            <p:cNvPr id="184" name="Google Shape;184;p17"/>
            <p:cNvSpPr/>
            <p:nvPr/>
          </p:nvSpPr>
          <p:spPr>
            <a:xfrm rot="10800000">
              <a:off x="1271925" y="10021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2012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7"/>
            <p:cNvSpPr txBox="1"/>
            <p:nvPr/>
          </p:nvSpPr>
          <p:spPr>
            <a:xfrm>
              <a:off x="1496688" y="1244660"/>
              <a:ext cx="1451700" cy="459900"/>
            </a:xfrm>
            <a:prstGeom prst="rect">
              <a:avLst/>
            </a:prstGeom>
            <a:solidFill>
              <a:srgbClr val="20124D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DEFINIR EQUIPO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186;p17"/>
            <p:cNvSpPr txBox="1"/>
            <p:nvPr/>
          </p:nvSpPr>
          <p:spPr>
            <a:xfrm>
              <a:off x="1496688" y="1704627"/>
              <a:ext cx="1451700" cy="512400"/>
            </a:xfrm>
            <a:prstGeom prst="rect">
              <a:avLst/>
            </a:prstGeom>
            <a:solidFill>
              <a:srgbClr val="20124D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CL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Defina las personas que </a:t>
              </a:r>
              <a:r>
                <a:rPr lang="es-CL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participan</a:t>
              </a:r>
              <a:r>
                <a:rPr lang="es-CL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en el proceso. Se recomienda considerar al menos 3 perfiles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7" name="Google Shape;187;p17"/>
          <p:cNvGrpSpPr/>
          <p:nvPr/>
        </p:nvGrpSpPr>
        <p:grpSpPr>
          <a:xfrm>
            <a:off x="3452888" y="4126889"/>
            <a:ext cx="1944600" cy="1569600"/>
            <a:chOff x="1271925" y="2571750"/>
            <a:chExt cx="1944600" cy="1569600"/>
          </a:xfrm>
        </p:grpSpPr>
        <p:sp>
          <p:nvSpPr>
            <p:cNvPr id="188" name="Google Shape;188;p17"/>
            <p:cNvSpPr/>
            <p:nvPr/>
          </p:nvSpPr>
          <p:spPr>
            <a:xfrm flipH="1">
              <a:off x="1271925" y="25717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 txBox="1"/>
            <p:nvPr/>
          </p:nvSpPr>
          <p:spPr>
            <a:xfrm>
              <a:off x="1496688" y="2814260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Desarrollador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190;p17"/>
            <p:cNvSpPr txBox="1"/>
            <p:nvPr/>
          </p:nvSpPr>
          <p:spPr>
            <a:xfrm>
              <a:off x="1496688" y="3274227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CL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Encargado de la integración técnica y configuración del servicio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1" name="Google Shape;191;p17"/>
          <p:cNvGrpSpPr/>
          <p:nvPr/>
        </p:nvGrpSpPr>
        <p:grpSpPr>
          <a:xfrm>
            <a:off x="5395107" y="2532489"/>
            <a:ext cx="1944600" cy="1569600"/>
            <a:chOff x="3216519" y="2571750"/>
            <a:chExt cx="1944600" cy="1569600"/>
          </a:xfrm>
        </p:grpSpPr>
        <p:sp>
          <p:nvSpPr>
            <p:cNvPr id="192" name="Google Shape;192;p17"/>
            <p:cNvSpPr/>
            <p:nvPr/>
          </p:nvSpPr>
          <p:spPr>
            <a:xfrm rot="10800000">
              <a:off x="3216519" y="25717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7"/>
            <p:cNvSpPr txBox="1"/>
            <p:nvPr/>
          </p:nvSpPr>
          <p:spPr>
            <a:xfrm>
              <a:off x="3461163" y="2814260"/>
              <a:ext cx="1451700" cy="459900"/>
            </a:xfrm>
            <a:prstGeom prst="rect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Analista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" name="Google Shape;194;p17"/>
            <p:cNvSpPr txBox="1"/>
            <p:nvPr/>
          </p:nvSpPr>
          <p:spPr>
            <a:xfrm>
              <a:off x="3461163" y="3274227"/>
              <a:ext cx="1451700" cy="512400"/>
            </a:xfrm>
            <a:prstGeom prst="rect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CL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Encargado(s) de la elaboración y/o identificación de reglas de negocio y aspectos normativos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5" name="Google Shape;195;p17"/>
          <p:cNvGrpSpPr/>
          <p:nvPr/>
        </p:nvGrpSpPr>
        <p:grpSpPr>
          <a:xfrm>
            <a:off x="5232056" y="2371197"/>
            <a:ext cx="334125" cy="334078"/>
            <a:chOff x="3157188" y="909150"/>
            <a:chExt cx="470400" cy="470400"/>
          </a:xfrm>
        </p:grpSpPr>
        <p:sp>
          <p:nvSpPr>
            <p:cNvPr id="196" name="Google Shape;196;p17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0D5DD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8" name="Google Shape;1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1838" y="2986625"/>
            <a:ext cx="986693" cy="884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17"/>
          <p:cNvGrpSpPr/>
          <p:nvPr/>
        </p:nvGrpSpPr>
        <p:grpSpPr>
          <a:xfrm>
            <a:off x="3308381" y="2371197"/>
            <a:ext cx="334125" cy="334078"/>
            <a:chOff x="3157188" y="909150"/>
            <a:chExt cx="470400" cy="470400"/>
          </a:xfrm>
        </p:grpSpPr>
        <p:sp>
          <p:nvSpPr>
            <p:cNvPr id="200" name="Google Shape;200;p17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0D5DDF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" name="Google Shape;202;p17"/>
          <p:cNvSpPr/>
          <p:nvPr/>
        </p:nvSpPr>
        <p:spPr>
          <a:xfrm>
            <a:off x="0" y="0"/>
            <a:ext cx="7950900" cy="436200"/>
          </a:xfrm>
          <a:prstGeom prst="round1Rect">
            <a:avLst>
              <a:gd fmla="val 16667" name="adj"/>
            </a:avLst>
          </a:prstGeom>
          <a:solidFill>
            <a:srgbClr val="2C335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FFFFFF"/>
                </a:solidFill>
              </a:rPr>
              <a:t>PROCESO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2806775" y="1484550"/>
            <a:ext cx="501600" cy="533400"/>
          </a:xfrm>
          <a:prstGeom prst="ellipse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rgbClr val="FFFFFF"/>
                </a:solidFill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204" name="Google Shape;204;p17"/>
          <p:cNvGrpSpPr/>
          <p:nvPr/>
        </p:nvGrpSpPr>
        <p:grpSpPr>
          <a:xfrm>
            <a:off x="4258131" y="4051472"/>
            <a:ext cx="334125" cy="334078"/>
            <a:chOff x="3157188" y="909150"/>
            <a:chExt cx="470400" cy="470400"/>
          </a:xfrm>
        </p:grpSpPr>
        <p:sp>
          <p:nvSpPr>
            <p:cNvPr id="205" name="Google Shape;205;p17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0D5DD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/>
          <p:nvPr/>
        </p:nvSpPr>
        <p:spPr>
          <a:xfrm>
            <a:off x="0" y="0"/>
            <a:ext cx="7950900" cy="436200"/>
          </a:xfrm>
          <a:prstGeom prst="round1Rect">
            <a:avLst>
              <a:gd fmla="val 16667" name="adj"/>
            </a:avLst>
          </a:prstGeom>
          <a:solidFill>
            <a:srgbClr val="2C335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FFFFFF"/>
                </a:solidFill>
              </a:rPr>
              <a:t>PROCESO</a:t>
            </a:r>
            <a:endParaRPr b="1" sz="1800">
              <a:solidFill>
                <a:srgbClr val="FFFFFF"/>
              </a:solidFill>
            </a:endParaRPr>
          </a:p>
        </p:txBody>
      </p:sp>
      <p:grpSp>
        <p:nvGrpSpPr>
          <p:cNvPr id="213" name="Google Shape;213;p18"/>
          <p:cNvGrpSpPr/>
          <p:nvPr/>
        </p:nvGrpSpPr>
        <p:grpSpPr>
          <a:xfrm>
            <a:off x="3839638" y="2544300"/>
            <a:ext cx="1944600" cy="1777200"/>
            <a:chOff x="3071456" y="2013948"/>
            <a:chExt cx="1944600" cy="1777200"/>
          </a:xfrm>
        </p:grpSpPr>
        <p:sp>
          <p:nvSpPr>
            <p:cNvPr id="214" name="Google Shape;214;p18"/>
            <p:cNvSpPr/>
            <p:nvPr/>
          </p:nvSpPr>
          <p:spPr>
            <a:xfrm flipH="1" rot="10800000">
              <a:off x="3071456" y="2013948"/>
              <a:ext cx="1944600" cy="17772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8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PREGUNTAS FRECUENTES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" name="Google Shape;216;p18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just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CL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Revisar preguntas frecuentes que permitan resolver dudas generales y específicas antes de iniciar el proceso de integración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1897438" y="2544205"/>
            <a:ext cx="1944600" cy="1777258"/>
            <a:chOff x="1126863" y="2013875"/>
            <a:chExt cx="1944600" cy="1569600"/>
          </a:xfrm>
        </p:grpSpPr>
        <p:sp>
          <p:nvSpPr>
            <p:cNvPr id="218" name="Google Shape;218;p18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8"/>
            <p:cNvSpPr txBox="1"/>
            <p:nvPr/>
          </p:nvSpPr>
          <p:spPr>
            <a:xfrm>
              <a:off x="1351627" y="2161070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DOCUMENTOS TÉCNICOS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220;p18"/>
            <p:cNvSpPr txBox="1"/>
            <p:nvPr/>
          </p:nvSpPr>
          <p:spPr>
            <a:xfrm>
              <a:off x="1351638" y="2531067"/>
              <a:ext cx="14517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800">
                  <a:solidFill>
                    <a:srgbClr val="FFFFFF"/>
                  </a:solidFill>
                </a:rPr>
                <a:t>Consulte toda la información del proceso de integración entrando en el apartado “Documentación”.</a:t>
              </a:r>
              <a:endParaRPr sz="800">
                <a:solidFill>
                  <a:srgbClr val="FFFFFF"/>
                </a:solidFill>
              </a:endParaRPr>
            </a:p>
            <a:p>
              <a:pPr indent="-140799" lvl="0" marL="179999" rtl="0" algn="just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Char char="●"/>
              </a:pPr>
              <a:r>
                <a:rPr lang="es-CL" sz="800" u="sng">
                  <a:solidFill>
                    <a:srgbClr val="FFFFFF"/>
                  </a:solidFill>
                  <a:hlinkClick r:id="rId3"/>
                </a:rPr>
                <a:t>Documento Técnico</a:t>
              </a:r>
              <a:endParaRPr sz="800">
                <a:solidFill>
                  <a:srgbClr val="FFFFFF"/>
                </a:solidFill>
              </a:endParaRPr>
            </a:p>
            <a:p>
              <a:pPr indent="-140799" lvl="0" marL="179999" rtl="0" algn="just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Char char="●"/>
              </a:pPr>
              <a:r>
                <a:rPr lang="es-CL" sz="800">
                  <a:solidFill>
                    <a:srgbClr val="FFFFFF"/>
                  </a:solidFill>
                </a:rPr>
                <a:t>Documentación de Proceso de integración y pasos a seguir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1" name="Google Shape;221;p18"/>
          <p:cNvGrpSpPr/>
          <p:nvPr/>
        </p:nvGrpSpPr>
        <p:grpSpPr>
          <a:xfrm>
            <a:off x="5781661" y="2536494"/>
            <a:ext cx="2229291" cy="1777258"/>
            <a:chOff x="5015938" y="2013875"/>
            <a:chExt cx="3001200" cy="1569600"/>
          </a:xfrm>
        </p:grpSpPr>
        <p:sp>
          <p:nvSpPr>
            <p:cNvPr id="222" name="Google Shape;222;p18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FFFFFF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8"/>
            <p:cNvSpPr txBox="1"/>
            <p:nvPr/>
          </p:nvSpPr>
          <p:spPr>
            <a:xfrm>
              <a:off x="5434679" y="2020779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100">
                  <a:solidFill>
                    <a:srgbClr val="20124D"/>
                  </a:solidFill>
                  <a:latin typeface="Roboto"/>
                  <a:ea typeface="Roboto"/>
                  <a:cs typeface="Roboto"/>
                  <a:sym typeface="Roboto"/>
                </a:rPr>
                <a:t>DOCUMENTACIÓN</a:t>
              </a:r>
              <a:endParaRPr sz="11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4" name="Google Shape;224;p18"/>
          <p:cNvGrpSpPr/>
          <p:nvPr/>
        </p:nvGrpSpPr>
        <p:grpSpPr>
          <a:xfrm>
            <a:off x="5651284" y="3231622"/>
            <a:ext cx="261571" cy="260379"/>
            <a:chOff x="4858109" y="2631368"/>
            <a:chExt cx="316442" cy="315000"/>
          </a:xfrm>
        </p:grpSpPr>
        <p:sp>
          <p:nvSpPr>
            <p:cNvPr id="225" name="Google Shape;225;p18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DDF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s-CL"/>
              </a:br>
              <a:endParaRPr/>
            </a:p>
          </p:txBody>
        </p:sp>
      </p:grpSp>
      <p:grpSp>
        <p:nvGrpSpPr>
          <p:cNvPr id="227" name="Google Shape;227;p18"/>
          <p:cNvGrpSpPr/>
          <p:nvPr/>
        </p:nvGrpSpPr>
        <p:grpSpPr>
          <a:xfrm>
            <a:off x="3714078" y="3231623"/>
            <a:ext cx="260366" cy="260366"/>
            <a:chOff x="3157188" y="909150"/>
            <a:chExt cx="470400" cy="470400"/>
          </a:xfrm>
        </p:grpSpPr>
        <p:sp>
          <p:nvSpPr>
            <p:cNvPr id="228" name="Google Shape;228;p18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" name="Google Shape;230;p18"/>
          <p:cNvSpPr/>
          <p:nvPr/>
        </p:nvSpPr>
        <p:spPr>
          <a:xfrm>
            <a:off x="1133050" y="3016900"/>
            <a:ext cx="501600" cy="533400"/>
          </a:xfrm>
          <a:prstGeom prst="ellipse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rgbClr val="FFFFFF"/>
                </a:solidFill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31" name="Google Shape;2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675" y="2876025"/>
            <a:ext cx="1317150" cy="123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19"/>
          <p:cNvGrpSpPr/>
          <p:nvPr/>
        </p:nvGrpSpPr>
        <p:grpSpPr>
          <a:xfrm>
            <a:off x="3395163" y="2644202"/>
            <a:ext cx="1944600" cy="1569600"/>
            <a:chOff x="3071457" y="2013875"/>
            <a:chExt cx="1944600" cy="1569600"/>
          </a:xfrm>
        </p:grpSpPr>
        <p:sp>
          <p:nvSpPr>
            <p:cNvPr id="238" name="Google Shape;238;p19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9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CONVENIO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" name="Google Shape;240;p19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CL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Complete la </a:t>
              </a:r>
              <a:r>
                <a:rPr lang="es-CL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información</a:t>
              </a:r>
              <a:r>
                <a:rPr lang="es-CL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requerida por la TGR para el desarrollo del convenio de cooperación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1" name="Google Shape;241;p19"/>
          <p:cNvGrpSpPr/>
          <p:nvPr/>
        </p:nvGrpSpPr>
        <p:grpSpPr>
          <a:xfrm>
            <a:off x="1452950" y="2644202"/>
            <a:ext cx="1944600" cy="1569600"/>
            <a:chOff x="1126863" y="2013875"/>
            <a:chExt cx="1944600" cy="1569600"/>
          </a:xfrm>
        </p:grpSpPr>
        <p:sp>
          <p:nvSpPr>
            <p:cNvPr id="242" name="Google Shape;242;p19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9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FORMULARIOS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4" name="Google Shape;244;p19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CL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Complete los formularios con los datos requeridos por la TGR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5" name="Google Shape;245;p19"/>
          <p:cNvGrpSpPr/>
          <p:nvPr/>
        </p:nvGrpSpPr>
        <p:grpSpPr>
          <a:xfrm>
            <a:off x="5337263" y="2644202"/>
            <a:ext cx="3001200" cy="1569600"/>
            <a:chOff x="5015938" y="2013875"/>
            <a:chExt cx="3001200" cy="1569600"/>
          </a:xfrm>
        </p:grpSpPr>
        <p:sp>
          <p:nvSpPr>
            <p:cNvPr id="246" name="Google Shape;246;p19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FFFFFF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9"/>
            <p:cNvSpPr txBox="1"/>
            <p:nvPr/>
          </p:nvSpPr>
          <p:spPr>
            <a:xfrm>
              <a:off x="5360226" y="2127612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100">
                  <a:solidFill>
                    <a:srgbClr val="20124D"/>
                  </a:solidFill>
                  <a:latin typeface="Roboto"/>
                  <a:ea typeface="Roboto"/>
                  <a:cs typeface="Roboto"/>
                  <a:sym typeface="Roboto"/>
                </a:rPr>
                <a:t>ENVÍO DE INFORMACIÓN</a:t>
              </a:r>
              <a:endParaRPr sz="11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" name="Google Shape;248;p19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CL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elit, sed do eiusmod tempor. Ipsum dolor sit amet elit, sed do eiusmod tempor.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9" name="Google Shape;249;p19"/>
          <p:cNvGrpSpPr/>
          <p:nvPr/>
        </p:nvGrpSpPr>
        <p:grpSpPr>
          <a:xfrm>
            <a:off x="5206809" y="3331597"/>
            <a:ext cx="261571" cy="260379"/>
            <a:chOff x="4858109" y="2631368"/>
            <a:chExt cx="316442" cy="315000"/>
          </a:xfrm>
        </p:grpSpPr>
        <p:sp>
          <p:nvSpPr>
            <p:cNvPr id="250" name="Google Shape;250;p19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s-CL"/>
              </a:br>
              <a:endParaRPr/>
            </a:p>
          </p:txBody>
        </p:sp>
      </p:grpSp>
      <p:grpSp>
        <p:nvGrpSpPr>
          <p:cNvPr id="252" name="Google Shape;252;p19"/>
          <p:cNvGrpSpPr/>
          <p:nvPr/>
        </p:nvGrpSpPr>
        <p:grpSpPr>
          <a:xfrm>
            <a:off x="3269603" y="3331598"/>
            <a:ext cx="260366" cy="260366"/>
            <a:chOff x="3157188" y="909150"/>
            <a:chExt cx="470400" cy="470400"/>
          </a:xfrm>
        </p:grpSpPr>
        <p:sp>
          <p:nvSpPr>
            <p:cNvPr id="253" name="Google Shape;253;p19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5" name="Google Shape;25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4798" y="3223175"/>
            <a:ext cx="886150" cy="7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9"/>
          <p:cNvSpPr/>
          <p:nvPr/>
        </p:nvSpPr>
        <p:spPr>
          <a:xfrm>
            <a:off x="0" y="0"/>
            <a:ext cx="7950900" cy="436200"/>
          </a:xfrm>
          <a:prstGeom prst="round1Rect">
            <a:avLst>
              <a:gd fmla="val 16667" name="adj"/>
            </a:avLst>
          </a:prstGeom>
          <a:solidFill>
            <a:srgbClr val="2C335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FFFFFF"/>
                </a:solidFill>
              </a:rPr>
              <a:t>PROCESO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805538" y="3162300"/>
            <a:ext cx="501600" cy="533400"/>
          </a:xfrm>
          <a:prstGeom prst="ellipse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rgbClr val="FFFFFF"/>
                </a:solidFill>
              </a:rPr>
              <a:t>3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3075" y="2017025"/>
            <a:ext cx="862200" cy="45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9685" y="2939673"/>
            <a:ext cx="1102325" cy="5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0"/>
          <p:cNvSpPr/>
          <p:nvPr/>
        </p:nvSpPr>
        <p:spPr>
          <a:xfrm>
            <a:off x="1071200" y="4044538"/>
            <a:ext cx="661800" cy="666000"/>
          </a:xfrm>
          <a:prstGeom prst="ellipse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0"/>
          <p:cNvSpPr/>
          <p:nvPr/>
        </p:nvSpPr>
        <p:spPr>
          <a:xfrm>
            <a:off x="2208463" y="2895963"/>
            <a:ext cx="666000" cy="666000"/>
          </a:xfrm>
          <a:prstGeom prst="ellipse">
            <a:avLst/>
          </a:prstGeom>
          <a:noFill/>
          <a:ln cap="flat" cmpd="sng" w="38100">
            <a:solidFill>
              <a:srgbClr val="0944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0"/>
          <p:cNvSpPr/>
          <p:nvPr/>
        </p:nvSpPr>
        <p:spPr>
          <a:xfrm>
            <a:off x="0" y="0"/>
            <a:ext cx="7950900" cy="436200"/>
          </a:xfrm>
          <a:prstGeom prst="round1Rect">
            <a:avLst>
              <a:gd fmla="val 16667" name="adj"/>
            </a:avLst>
          </a:prstGeom>
          <a:solidFill>
            <a:srgbClr val="2C335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FFFFFF"/>
                </a:solidFill>
              </a:rPr>
              <a:t>PORTAL DE INTEGRACIÓN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268" name="Google Shape;268;p20"/>
          <p:cNvSpPr txBox="1"/>
          <p:nvPr/>
        </p:nvSpPr>
        <p:spPr>
          <a:xfrm>
            <a:off x="5029400" y="1980825"/>
            <a:ext cx="3591000" cy="24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-CL" sz="1300">
                <a:solidFill>
                  <a:srgbClr val="7F6000"/>
                </a:solidFill>
              </a:rPr>
              <a:t>Sitio web que permite a las Instituciones Públicas conocer e informarse acerca del proceso de integración del botón de pago o Servicio de Recaudación que ofrece la Tesorería General de la República a las Instituciones Pública</a:t>
            </a:r>
            <a:endParaRPr b="1" i="1" sz="1300">
              <a:solidFill>
                <a:srgbClr val="7F6000"/>
              </a:solidFill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F6000"/>
              </a:solidFill>
            </a:endParaRPr>
          </a:p>
        </p:txBody>
      </p:sp>
      <p:pic>
        <p:nvPicPr>
          <p:cNvPr id="269" name="Google Shape;26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1162" y="3103450"/>
            <a:ext cx="436425" cy="2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7050" y="4265863"/>
            <a:ext cx="580125" cy="223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20"/>
          <p:cNvCxnSpPr>
            <a:stCxn id="266" idx="3"/>
            <a:endCxn id="265" idx="7"/>
          </p:cNvCxnSpPr>
          <p:nvPr/>
        </p:nvCxnSpPr>
        <p:spPr>
          <a:xfrm flipH="1">
            <a:off x="1636096" y="3464430"/>
            <a:ext cx="669900" cy="677700"/>
          </a:xfrm>
          <a:prstGeom prst="straightConnector1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272" name="Google Shape;272;p20"/>
          <p:cNvCxnSpPr>
            <a:stCxn id="266" idx="6"/>
            <a:endCxn id="273" idx="2"/>
          </p:cNvCxnSpPr>
          <p:nvPr/>
        </p:nvCxnSpPr>
        <p:spPr>
          <a:xfrm flipH="1" rot="10800000">
            <a:off x="2874463" y="3214563"/>
            <a:ext cx="815400" cy="14400"/>
          </a:xfrm>
          <a:prstGeom prst="straightConnector1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273" name="Google Shape;273;p20"/>
          <p:cNvSpPr/>
          <p:nvPr/>
        </p:nvSpPr>
        <p:spPr>
          <a:xfrm>
            <a:off x="3689950" y="2881426"/>
            <a:ext cx="661800" cy="666000"/>
          </a:xfrm>
          <a:prstGeom prst="ellipse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0"/>
          <p:cNvSpPr/>
          <p:nvPr/>
        </p:nvSpPr>
        <p:spPr>
          <a:xfrm>
            <a:off x="3293288" y="1897501"/>
            <a:ext cx="661800" cy="666000"/>
          </a:xfrm>
          <a:prstGeom prst="ellipse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46325" y="4165751"/>
            <a:ext cx="356093" cy="4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0"/>
          <p:cNvSpPr/>
          <p:nvPr/>
        </p:nvSpPr>
        <p:spPr>
          <a:xfrm>
            <a:off x="3393475" y="4044551"/>
            <a:ext cx="661800" cy="666000"/>
          </a:xfrm>
          <a:prstGeom prst="ellipse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7" name="Google Shape;277;p20"/>
          <p:cNvCxnSpPr>
            <a:stCxn id="266" idx="5"/>
            <a:endCxn id="276" idx="1"/>
          </p:cNvCxnSpPr>
          <p:nvPr/>
        </p:nvCxnSpPr>
        <p:spPr>
          <a:xfrm>
            <a:off x="2776929" y="3464430"/>
            <a:ext cx="713400" cy="677700"/>
          </a:xfrm>
          <a:prstGeom prst="straightConnector1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278" name="Google Shape;27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39238" y="4516601"/>
            <a:ext cx="580125" cy="58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0"/>
          <p:cNvSpPr/>
          <p:nvPr/>
        </p:nvSpPr>
        <p:spPr>
          <a:xfrm>
            <a:off x="2198388" y="4473663"/>
            <a:ext cx="661800" cy="666000"/>
          </a:xfrm>
          <a:prstGeom prst="ellipse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0" name="Google Shape;280;p20"/>
          <p:cNvCxnSpPr>
            <a:stCxn id="266" idx="4"/>
            <a:endCxn id="279" idx="0"/>
          </p:cNvCxnSpPr>
          <p:nvPr/>
        </p:nvCxnSpPr>
        <p:spPr>
          <a:xfrm flipH="1">
            <a:off x="2529163" y="3561963"/>
            <a:ext cx="12300" cy="911700"/>
          </a:xfrm>
          <a:prstGeom prst="straightConnector1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281" name="Google Shape;281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06625" y="1539572"/>
            <a:ext cx="645326" cy="2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0"/>
          <p:cNvSpPr/>
          <p:nvPr/>
        </p:nvSpPr>
        <p:spPr>
          <a:xfrm>
            <a:off x="2198388" y="1318263"/>
            <a:ext cx="661800" cy="666000"/>
          </a:xfrm>
          <a:prstGeom prst="ellipse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3" name="Google Shape;283;p20"/>
          <p:cNvCxnSpPr>
            <a:stCxn id="266" idx="0"/>
            <a:endCxn id="282" idx="4"/>
          </p:cNvCxnSpPr>
          <p:nvPr/>
        </p:nvCxnSpPr>
        <p:spPr>
          <a:xfrm rot="10800000">
            <a:off x="2529163" y="1984263"/>
            <a:ext cx="12300" cy="911700"/>
          </a:xfrm>
          <a:prstGeom prst="straightConnector1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284" name="Google Shape;284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2700" y="2948813"/>
            <a:ext cx="580125" cy="58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0"/>
          <p:cNvSpPr/>
          <p:nvPr/>
        </p:nvSpPr>
        <p:spPr>
          <a:xfrm>
            <a:off x="671863" y="2895976"/>
            <a:ext cx="661800" cy="666000"/>
          </a:xfrm>
          <a:prstGeom prst="ellipse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6" name="Google Shape;286;p20"/>
          <p:cNvCxnSpPr>
            <a:stCxn id="266" idx="2"/>
            <a:endCxn id="285" idx="6"/>
          </p:cNvCxnSpPr>
          <p:nvPr/>
        </p:nvCxnSpPr>
        <p:spPr>
          <a:xfrm rot="10800000">
            <a:off x="1333663" y="3228963"/>
            <a:ext cx="874800" cy="0"/>
          </a:xfrm>
          <a:prstGeom prst="straightConnector1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287" name="Google Shape;287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39100" y="1967488"/>
            <a:ext cx="526025" cy="5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0"/>
          <p:cNvSpPr/>
          <p:nvPr/>
        </p:nvSpPr>
        <p:spPr>
          <a:xfrm>
            <a:off x="1071200" y="1897488"/>
            <a:ext cx="661800" cy="666000"/>
          </a:xfrm>
          <a:prstGeom prst="ellipse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9" name="Google Shape;289;p20"/>
          <p:cNvCxnSpPr>
            <a:stCxn id="266" idx="1"/>
            <a:endCxn id="288" idx="5"/>
          </p:cNvCxnSpPr>
          <p:nvPr/>
        </p:nvCxnSpPr>
        <p:spPr>
          <a:xfrm rot="10800000">
            <a:off x="1636096" y="2466097"/>
            <a:ext cx="669900" cy="527400"/>
          </a:xfrm>
          <a:prstGeom prst="straightConnector1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290" name="Google Shape;290;p20"/>
          <p:cNvCxnSpPr>
            <a:stCxn id="266" idx="7"/>
            <a:endCxn id="274" idx="3"/>
          </p:cNvCxnSpPr>
          <p:nvPr/>
        </p:nvCxnSpPr>
        <p:spPr>
          <a:xfrm flipH="1" rot="10800000">
            <a:off x="2776929" y="2466097"/>
            <a:ext cx="613200" cy="527400"/>
          </a:xfrm>
          <a:prstGeom prst="straightConnector1">
            <a:avLst/>
          </a:prstGeom>
          <a:noFill/>
          <a:ln cap="flat" cmpd="sng" w="9525">
            <a:solidFill>
              <a:srgbClr val="0944A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1405" y="2536417"/>
            <a:ext cx="1538129" cy="157934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1"/>
          <p:cNvSpPr/>
          <p:nvPr/>
        </p:nvSpPr>
        <p:spPr>
          <a:xfrm>
            <a:off x="3255423" y="1871597"/>
            <a:ext cx="2833200" cy="2909100"/>
          </a:xfrm>
          <a:prstGeom prst="donut">
            <a:avLst>
              <a:gd fmla="val 16067" name="adj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8" name="Google Shape;298;p21"/>
          <p:cNvGrpSpPr/>
          <p:nvPr/>
        </p:nvGrpSpPr>
        <p:grpSpPr>
          <a:xfrm>
            <a:off x="5392775" y="1511902"/>
            <a:ext cx="2002293" cy="779170"/>
            <a:chOff x="5214050" y="851693"/>
            <a:chExt cx="1795295" cy="680379"/>
          </a:xfrm>
        </p:grpSpPr>
        <p:cxnSp>
          <p:nvCxnSpPr>
            <p:cNvPr id="299" name="Google Shape;299;p21"/>
            <p:cNvCxnSpPr/>
            <p:nvPr/>
          </p:nvCxnSpPr>
          <p:spPr>
            <a:xfrm flipH="1">
              <a:off x="5214050" y="1153772"/>
              <a:ext cx="273000" cy="378300"/>
            </a:xfrm>
            <a:prstGeom prst="straightConnector1">
              <a:avLst/>
            </a:prstGeom>
            <a:noFill/>
            <a:ln cap="flat" cmpd="sng" w="19050">
              <a:solidFill>
                <a:srgbClr val="08563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300" name="Google Shape;300;p21"/>
            <p:cNvSpPr txBox="1"/>
            <p:nvPr/>
          </p:nvSpPr>
          <p:spPr>
            <a:xfrm>
              <a:off x="5514145" y="851693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200">
                  <a:latin typeface="Roboto"/>
                  <a:ea typeface="Roboto"/>
                  <a:cs typeface="Roboto"/>
                  <a:sym typeface="Roboto"/>
                </a:rPr>
                <a:t>1. </a:t>
              </a:r>
              <a:r>
                <a:rPr b="1" lang="es-CL" sz="1200">
                  <a:latin typeface="Roboto"/>
                  <a:ea typeface="Roboto"/>
                  <a:cs typeface="Roboto"/>
                  <a:sym typeface="Roboto"/>
                </a:rPr>
                <a:t>Selección y Pago de deuda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1" name="Google Shape;301;p21"/>
          <p:cNvGrpSpPr/>
          <p:nvPr/>
        </p:nvGrpSpPr>
        <p:grpSpPr>
          <a:xfrm>
            <a:off x="1922186" y="1511902"/>
            <a:ext cx="2013908" cy="779170"/>
            <a:chOff x="2102252" y="851693"/>
            <a:chExt cx="1805709" cy="680379"/>
          </a:xfrm>
        </p:grpSpPr>
        <p:cxnSp>
          <p:nvCxnSpPr>
            <p:cNvPr id="302" name="Google Shape;302;p21"/>
            <p:cNvCxnSpPr/>
            <p:nvPr/>
          </p:nvCxnSpPr>
          <p:spPr>
            <a:xfrm>
              <a:off x="3634961" y="1153772"/>
              <a:ext cx="273000" cy="378300"/>
            </a:xfrm>
            <a:prstGeom prst="straightConnector1">
              <a:avLst/>
            </a:prstGeom>
            <a:noFill/>
            <a:ln cap="flat" cmpd="sng" w="19050">
              <a:solidFill>
                <a:srgbClr val="65F0AD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303" name="Google Shape;303;p21"/>
            <p:cNvSpPr txBox="1"/>
            <p:nvPr/>
          </p:nvSpPr>
          <p:spPr>
            <a:xfrm>
              <a:off x="2102252" y="851693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200">
                  <a:latin typeface="Roboto"/>
                  <a:ea typeface="Roboto"/>
                  <a:cs typeface="Roboto"/>
                  <a:sym typeface="Roboto"/>
                </a:rPr>
                <a:t>5. </a:t>
              </a:r>
              <a:r>
                <a:rPr b="1" lang="es-CL" sz="1200">
                  <a:latin typeface="Roboto"/>
                  <a:ea typeface="Roboto"/>
                  <a:cs typeface="Roboto"/>
                  <a:sym typeface="Roboto"/>
                </a:rPr>
                <a:t>Depósito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4" name="Google Shape;304;p21"/>
          <p:cNvGrpSpPr/>
          <p:nvPr/>
        </p:nvGrpSpPr>
        <p:grpSpPr>
          <a:xfrm>
            <a:off x="5851637" y="3498231"/>
            <a:ext cx="2171578" cy="766826"/>
            <a:chOff x="5625475" y="2586174"/>
            <a:chExt cx="1947079" cy="669600"/>
          </a:xfrm>
        </p:grpSpPr>
        <p:cxnSp>
          <p:nvCxnSpPr>
            <p:cNvPr id="305" name="Google Shape;305;p21"/>
            <p:cNvCxnSpPr/>
            <p:nvPr/>
          </p:nvCxnSpPr>
          <p:spPr>
            <a:xfrm rot="10800000">
              <a:off x="5625475" y="2771675"/>
              <a:ext cx="442200" cy="153300"/>
            </a:xfrm>
            <a:prstGeom prst="straightConnector1">
              <a:avLst/>
            </a:prstGeom>
            <a:noFill/>
            <a:ln cap="flat" cmpd="sng" w="19050">
              <a:solidFill>
                <a:srgbClr val="0E945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306" name="Google Shape;306;p21"/>
            <p:cNvSpPr txBox="1"/>
            <p:nvPr/>
          </p:nvSpPr>
          <p:spPr>
            <a:xfrm>
              <a:off x="6077354" y="258617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200">
                  <a:latin typeface="Roboto"/>
                  <a:ea typeface="Roboto"/>
                  <a:cs typeface="Roboto"/>
                  <a:sym typeface="Roboto"/>
                </a:rPr>
                <a:t>2. Notificación de pago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7" name="Google Shape;307;p21"/>
          <p:cNvGrpSpPr/>
          <p:nvPr/>
        </p:nvGrpSpPr>
        <p:grpSpPr>
          <a:xfrm>
            <a:off x="1311268" y="3481617"/>
            <a:ext cx="2180617" cy="766826"/>
            <a:chOff x="1554490" y="2571667"/>
            <a:chExt cx="1955185" cy="669600"/>
          </a:xfrm>
        </p:grpSpPr>
        <p:cxnSp>
          <p:nvCxnSpPr>
            <p:cNvPr id="308" name="Google Shape;308;p21"/>
            <p:cNvCxnSpPr/>
            <p:nvPr/>
          </p:nvCxnSpPr>
          <p:spPr>
            <a:xfrm flipH="1" rot="10800000">
              <a:off x="3059375" y="2771675"/>
              <a:ext cx="450300" cy="145200"/>
            </a:xfrm>
            <a:prstGeom prst="straightConnector1">
              <a:avLst/>
            </a:prstGeom>
            <a:noFill/>
            <a:ln cap="flat" cmpd="sng" w="19050">
              <a:solidFill>
                <a:srgbClr val="0E945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309" name="Google Shape;309;p21"/>
            <p:cNvSpPr txBox="1"/>
            <p:nvPr/>
          </p:nvSpPr>
          <p:spPr>
            <a:xfrm>
              <a:off x="1554490" y="2571667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200">
                  <a:latin typeface="Roboto"/>
                  <a:ea typeface="Roboto"/>
                  <a:cs typeface="Roboto"/>
                  <a:sym typeface="Roboto"/>
                </a:rPr>
                <a:t>4. Cuadratura IP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0" name="Google Shape;310;p21"/>
          <p:cNvGrpSpPr/>
          <p:nvPr/>
        </p:nvGrpSpPr>
        <p:grpSpPr>
          <a:xfrm>
            <a:off x="3824860" y="4591697"/>
            <a:ext cx="1667597" cy="1303164"/>
            <a:chOff x="3808226" y="3541000"/>
            <a:chExt cx="1495200" cy="1137936"/>
          </a:xfrm>
        </p:grpSpPr>
        <p:cxnSp>
          <p:nvCxnSpPr>
            <p:cNvPr id="311" name="Google Shape;311;p21"/>
            <p:cNvCxnSpPr/>
            <p:nvPr/>
          </p:nvCxnSpPr>
          <p:spPr>
            <a:xfrm rot="10800000">
              <a:off x="4563402" y="3541000"/>
              <a:ext cx="0" cy="489600"/>
            </a:xfrm>
            <a:prstGeom prst="straightConnector1">
              <a:avLst/>
            </a:prstGeom>
            <a:noFill/>
            <a:ln cap="flat" cmpd="sng" w="19050">
              <a:solidFill>
                <a:srgbClr val="08563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312" name="Google Shape;312;p21"/>
            <p:cNvSpPr txBox="1"/>
            <p:nvPr/>
          </p:nvSpPr>
          <p:spPr>
            <a:xfrm>
              <a:off x="3808226" y="4009336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200">
                  <a:latin typeface="Roboto"/>
                  <a:ea typeface="Roboto"/>
                  <a:cs typeface="Roboto"/>
                  <a:sym typeface="Roboto"/>
                </a:rPr>
                <a:t>3. Cuadratura IRA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3" name="Google Shape;313;p21"/>
          <p:cNvSpPr/>
          <p:nvPr/>
        </p:nvSpPr>
        <p:spPr>
          <a:xfrm rot="1839562">
            <a:off x="3158738" y="1790688"/>
            <a:ext cx="3021573" cy="3061747"/>
          </a:xfrm>
          <a:prstGeom prst="blockArc">
            <a:avLst>
              <a:gd fmla="val 14414370" name="adj1"/>
              <a:gd fmla="val 18998613" name="adj2"/>
              <a:gd fmla="val 8907" name="adj3"/>
            </a:avLst>
          </a:prstGeom>
          <a:solidFill>
            <a:srgbClr val="08563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1"/>
          <p:cNvSpPr/>
          <p:nvPr/>
        </p:nvSpPr>
        <p:spPr>
          <a:xfrm flipH="1" rot="-8961145">
            <a:off x="3165212" y="1788881"/>
            <a:ext cx="3020856" cy="3061044"/>
          </a:xfrm>
          <a:prstGeom prst="blockArc">
            <a:avLst>
              <a:gd fmla="val 20178804" name="adj1"/>
              <a:gd fmla="val 2623923" name="adj2"/>
              <a:gd fmla="val 8858" name="adj3"/>
            </a:avLst>
          </a:prstGeom>
          <a:solidFill>
            <a:srgbClr val="0E9453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1"/>
          <p:cNvSpPr/>
          <p:nvPr/>
        </p:nvSpPr>
        <p:spPr>
          <a:xfrm rot="-3818367">
            <a:off x="5771127" y="2668738"/>
            <a:ext cx="413496" cy="407521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1"/>
          <p:cNvSpPr/>
          <p:nvPr/>
        </p:nvSpPr>
        <p:spPr>
          <a:xfrm flipH="1" rot="-1839778">
            <a:off x="3153332" y="1786205"/>
            <a:ext cx="3028312" cy="3068741"/>
          </a:xfrm>
          <a:prstGeom prst="blockArc">
            <a:avLst>
              <a:gd fmla="val 14334136" name="adj1"/>
              <a:gd fmla="val 18854681" name="adj2"/>
              <a:gd fmla="val 8846" name="adj3"/>
            </a:avLst>
          </a:prstGeom>
          <a:solidFill>
            <a:srgbClr val="65F0AD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1"/>
          <p:cNvSpPr/>
          <p:nvPr/>
        </p:nvSpPr>
        <p:spPr>
          <a:xfrm rot="8961145">
            <a:off x="3144809" y="1792116"/>
            <a:ext cx="3020856" cy="3061044"/>
          </a:xfrm>
          <a:prstGeom prst="blockArc">
            <a:avLst>
              <a:gd fmla="val 20184517" name="adj1"/>
              <a:gd fmla="val 3007258" name="adj2"/>
              <a:gd fmla="val 9336" name="adj3"/>
            </a:avLst>
          </a:prstGeom>
          <a:solidFill>
            <a:srgbClr val="0E9453"/>
          </a:solidFill>
          <a:ln cap="flat" cmpd="sng" w="9525">
            <a:solidFill>
              <a:srgbClr val="0E9453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1"/>
          <p:cNvSpPr/>
          <p:nvPr/>
        </p:nvSpPr>
        <p:spPr>
          <a:xfrm flipH="1" rot="-8961145">
            <a:off x="3144926" y="1793863"/>
            <a:ext cx="3020856" cy="3061044"/>
          </a:xfrm>
          <a:prstGeom prst="blockArc">
            <a:avLst>
              <a:gd fmla="val 15738599" name="adj1"/>
              <a:gd fmla="val 20008131" name="adj2"/>
              <a:gd fmla="val 9063" name="adj3"/>
            </a:avLst>
          </a:prstGeom>
          <a:solidFill>
            <a:srgbClr val="08563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1"/>
          <p:cNvSpPr/>
          <p:nvPr/>
        </p:nvSpPr>
        <p:spPr>
          <a:xfrm rot="9204965">
            <a:off x="3160629" y="2665121"/>
            <a:ext cx="407590" cy="414117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1"/>
          <p:cNvSpPr/>
          <p:nvPr/>
        </p:nvSpPr>
        <p:spPr>
          <a:xfrm rot="488166">
            <a:off x="5287898" y="4246253"/>
            <a:ext cx="404875" cy="415406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1"/>
          <p:cNvSpPr/>
          <p:nvPr/>
        </p:nvSpPr>
        <p:spPr>
          <a:xfrm rot="4871834">
            <a:off x="3647368" y="4251405"/>
            <a:ext cx="415595" cy="405164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1"/>
          <p:cNvSpPr/>
          <p:nvPr/>
        </p:nvSpPr>
        <p:spPr>
          <a:xfrm rot="-8055587">
            <a:off x="4463098" y="1715956"/>
            <a:ext cx="410510" cy="410510"/>
          </a:xfrm>
          <a:prstGeom prst="rtTriangle">
            <a:avLst/>
          </a:prstGeom>
          <a:solidFill>
            <a:srgbClr val="65F0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437" y="3736150"/>
            <a:ext cx="436425" cy="2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1"/>
          <p:cNvSpPr/>
          <p:nvPr/>
        </p:nvSpPr>
        <p:spPr>
          <a:xfrm>
            <a:off x="0" y="0"/>
            <a:ext cx="7950900" cy="436200"/>
          </a:xfrm>
          <a:prstGeom prst="round1Rect">
            <a:avLst>
              <a:gd fmla="val 16667" name="adj"/>
            </a:avLst>
          </a:prstGeom>
          <a:solidFill>
            <a:srgbClr val="2C335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FFFFFF"/>
                </a:solidFill>
              </a:rPr>
              <a:t>¿CÓMO FUNCIONA EL PROCESO?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