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62BC42-61C8-48CD-8C88-F5BE086D7D58}">
  <a:tblStyle styleId="{2E62BC42-61C8-48CD-8C88-F5BE086D7D5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cae28e8b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cae28e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1cae28e8b_0_13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e1cae28e8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1cae28e8b_0_14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e1cae28e8b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1cae28e8b_0_15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e1cae28e8b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e1cae28e8b_0_16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e1cae28e8b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cae28e8b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cae28e8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e1cae28e8b_0_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e1cae28e8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cae28e8b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cae28e8b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e1cae28e8b_0_6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e1cae28e8b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e1cae28e8b_0_8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e1cae28e8b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1cae28e8b_0_9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e1cae28e8b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1cae28e8b_0_10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1cae28e8b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e1cae28e8b_0_11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e1cae28e8b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waves/sound-waves-communication"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0.png"/><Relationship Id="rId7" Type="http://schemas.openxmlformats.org/officeDocument/2006/relationships/hyperlink" Target="http://mysteryscience.com/anchor" TargetMode="External"/><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waves/mystery-2/sound-vibration-engineering/50" TargetMode="External"/><Relationship Id="rId10" Type="http://schemas.openxmlformats.org/officeDocument/2006/relationships/hyperlink" Target="https://mysteryscience.com/waves/mystery-2/sound-vibration-engineering/50" TargetMode="External"/><Relationship Id="rId13" Type="http://schemas.openxmlformats.org/officeDocument/2006/relationships/hyperlink" Target="https://mysteryscience.com/waves/mystery-3/sound-vibrations/51" TargetMode="External"/><Relationship Id="rId12" Type="http://schemas.openxmlformats.org/officeDocument/2006/relationships/hyperlink" Target="https://mysteryscience.com/waves/mystery-3/sound-vibrations/51"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waves/sound-waves-communication?modal=assessments_modal" TargetMode="External"/><Relationship Id="rId4" Type="http://schemas.openxmlformats.org/officeDocument/2006/relationships/image" Target="../media/image4.png"/><Relationship Id="rId9" Type="http://schemas.openxmlformats.org/officeDocument/2006/relationships/hyperlink" Target="https://mysteryscience.com/waves/mystery-1/pattern-transfer-technology/965" TargetMode="External"/><Relationship Id="rId15" Type="http://schemas.openxmlformats.org/officeDocument/2006/relationships/hyperlink" Target="https://mysteryscience.com/waves/mystery-4/sound-waves-wavelength/52" TargetMode="External"/><Relationship Id="rId14" Type="http://schemas.openxmlformats.org/officeDocument/2006/relationships/hyperlink" Target="https://mysteryscience.com/waves/mystery-4/sound-waves-wavelength/52" TargetMode="External"/><Relationship Id="rId17" Type="http://schemas.openxmlformats.org/officeDocument/2006/relationships/hyperlink" Target="https://mysteryscience.com/waves/mystery-5/sound-waves-engineering/235" TargetMode="External"/><Relationship Id="rId16" Type="http://schemas.openxmlformats.org/officeDocument/2006/relationships/hyperlink" Target="https://mysteryscience.com/waves/mystery-5/sound-waves-engineering/235" TargetMode="External"/><Relationship Id="rId5" Type="http://schemas.openxmlformats.org/officeDocument/2006/relationships/image" Target="../media/image23.png"/><Relationship Id="rId6" Type="http://schemas.openxmlformats.org/officeDocument/2006/relationships/hyperlink" Target="https://mysteryscience.com/waves/mystery-0/sound-waves-conceptual-modeling/255" TargetMode="External"/><Relationship Id="rId7" Type="http://schemas.openxmlformats.org/officeDocument/2006/relationships/hyperlink" Target="https://mysteryscience.com/waves/mystery-0/sound-waves-conceptual-modeling/255" TargetMode="External"/><Relationship Id="rId8" Type="http://schemas.openxmlformats.org/officeDocument/2006/relationships/hyperlink" Target="https://mysteryscience.com/waves/mystery-1/pattern-transfer-technology/96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hyperlink" Target="https://mysteryscience.com/docs/178" TargetMode="External"/><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0975" y="1709925"/>
            <a:ext cx="4037700" cy="12315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3700">
                <a:latin typeface="Poppins"/>
                <a:ea typeface="Poppins"/>
                <a:cs typeface="Poppins"/>
                <a:sym typeface="Poppins"/>
              </a:rPr>
              <a:t>Sound, Waves, </a:t>
            </a:r>
            <a:r>
              <a:rPr b="1" lang="en" sz="3400">
                <a:latin typeface="Poppins"/>
                <a:ea typeface="Poppins"/>
                <a:cs typeface="Poppins"/>
                <a:sym typeface="Poppins"/>
              </a:rPr>
              <a:t>&amp; </a:t>
            </a:r>
            <a:r>
              <a:rPr b="1" lang="en" sz="3700">
                <a:latin typeface="Poppins"/>
                <a:ea typeface="Poppins"/>
                <a:cs typeface="Poppins"/>
                <a:sym typeface="Poppins"/>
              </a:rPr>
              <a:t>Communication</a:t>
            </a:r>
            <a:endParaRPr b="1" sz="1000"/>
          </a:p>
        </p:txBody>
      </p:sp>
      <p:sp>
        <p:nvSpPr>
          <p:cNvPr id="55" name="Google Shape;55;p13"/>
          <p:cNvSpPr/>
          <p:nvPr/>
        </p:nvSpPr>
        <p:spPr>
          <a:xfrm>
            <a:off x="0" y="0"/>
            <a:ext cx="2726100" cy="10058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127248"/>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2"/>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95" name="Google Shape;195;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6" name="Google Shape;196;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7" name="Google Shape;197;p22"/>
          <p:cNvSpPr txBox="1"/>
          <p:nvPr/>
        </p:nvSpPr>
        <p:spPr>
          <a:xfrm>
            <a:off x="457200" y="1280150"/>
            <a:ext cx="4918800" cy="7569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What would happen if you screamed into outer space?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Sound &amp; Vibrations</a:t>
            </a:r>
            <a:r>
              <a:rPr b="1" lang="en" sz="1200">
                <a:solidFill>
                  <a:schemeClr val="dk1"/>
                </a:solidFill>
                <a:latin typeface="Poppins"/>
                <a:ea typeface="Poppins"/>
                <a:cs typeface="Poppins"/>
                <a:sym typeface="Poppins"/>
              </a:rPr>
              <a:t>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Sound needs a medium to travel through. The medium is the material that is vibrated by the sound wave. We can’t see sound vibrations in the air, but we can see them in the water, the salt, and the flames.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pattern in the water is caused by the vibration from the speaker traveling through the air and then the water. The vibration starts on the edges of the dish and travels to the center and back.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explanations and/or drawings that they worked on during the Anchor Phenomenon. They should understand that the sound vibrations travel through water from the edge of the dish towards the center; in the same way the vibrations travel through air.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that sound vibrations travel through a medium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that sound vibrations travel from one blob of air or water to the next blob, just like what they saw in the activity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Describing that they compared the vibrations with air (by feeling the vibrating balloons) to the lack of vibrations without air (by listening to the bell in a vacuum)</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Describing how they modeled the air as a medium in the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some mediums show sound vibrations better than others?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98" name="Google Shape;198;p22"/>
          <p:cNvGraphicFramePr/>
          <p:nvPr/>
        </p:nvGraphicFramePr>
        <p:xfrm>
          <a:off x="5576925" y="1280160"/>
          <a:ext cx="3000000" cy="3000000"/>
        </p:xfrm>
        <a:graphic>
          <a:graphicData uri="http://schemas.openxmlformats.org/drawingml/2006/table">
            <a:tbl>
              <a:tblPr>
                <a:noFill/>
                <a:tableStyleId>{2E62BC42-61C8-48CD-8C88-F5BE086D7D58}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99" name="Google Shape;199;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0" name="Google Shape;200;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23"/>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06" name="Google Shape;206;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7" name="Google Shape;207;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8" name="Google Shape;208;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are some sounds high and some sounds low?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Sound Waves &amp; Wavelength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that sound is a wave.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Making Waves, students draw the waves that different sounds make using a virtual oscilloscope, a machine that shows images of sound waves. Then they vibrate a rope to make waves that look like the ones made by the oscilloscope.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209" name="Google Shape;209;p23"/>
          <p:cNvGraphicFramePr/>
          <p:nvPr/>
        </p:nvGraphicFramePr>
        <p:xfrm>
          <a:off x="5576925" y="1280160"/>
          <a:ext cx="3000000" cy="3000000"/>
        </p:xfrm>
        <a:graphic>
          <a:graphicData uri="http://schemas.openxmlformats.org/drawingml/2006/table">
            <a:tbl>
              <a:tblPr>
                <a:noFill/>
                <a:tableStyleId>{2E62BC42-61C8-48CD-8C88-F5BE086D7D58}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0" name="Google Shape;210;p23"/>
          <p:cNvSpPr/>
          <p:nvPr/>
        </p:nvSpPr>
        <p:spPr>
          <a:xfrm>
            <a:off x="457650" y="5014125"/>
            <a:ext cx="6857700" cy="3803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3"/>
          <p:cNvSpPr txBox="1"/>
          <p:nvPr/>
        </p:nvSpPr>
        <p:spPr>
          <a:xfrm>
            <a:off x="2697475" y="5351425"/>
            <a:ext cx="43110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the rope activity, you’ll need a smooth, hard floor where you can stretch out a rope that’s 12 to 15 feet long. Students can take turns making waves. We suggest having at least one rope for each group of 8 students.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each group of students, you’ll need a flexible rope or clothesline measuring 12 to 15 feet in length.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Virtual Oscilloscope Extension (Optional): In our Extensions section, we include a link to an online oscilloscope that you can use to extend your exploration of the patterns made by sound. Using this tool, students can experiment with different sounds and see the patterns that the waves make.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12" name="Google Shape;212;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13" name="Google Shape;213;p23"/>
          <p:cNvPicPr preferRelativeResize="0"/>
          <p:nvPr/>
        </p:nvPicPr>
        <p:blipFill>
          <a:blip r:embed="rId5">
            <a:alphaModFix/>
          </a:blip>
          <a:stretch>
            <a:fillRect/>
          </a:stretch>
        </p:blipFill>
        <p:spPr>
          <a:xfrm>
            <a:off x="738925" y="5351425"/>
            <a:ext cx="1739338" cy="1352139"/>
          </a:xfrm>
          <a:prstGeom prst="rect">
            <a:avLst/>
          </a:prstGeom>
          <a:noFill/>
          <a:ln>
            <a:noFill/>
          </a:ln>
          <a:effectLst>
            <a:outerShdw blurRad="57150" rotWithShape="0" algn="bl" dir="5400000" dist="19050">
              <a:srgbClr val="000000">
                <a:alpha val="50000"/>
              </a:srgbClr>
            </a:outerShdw>
          </a:effectLst>
        </p:spPr>
      </p:pic>
      <p:pic>
        <p:nvPicPr>
          <p:cNvPr id="214" name="Google Shape;214;p23"/>
          <p:cNvPicPr preferRelativeResize="0"/>
          <p:nvPr/>
        </p:nvPicPr>
        <p:blipFill>
          <a:blip r:embed="rId6">
            <a:alphaModFix/>
          </a:blip>
          <a:stretch>
            <a:fillRect/>
          </a:stretch>
        </p:blipFill>
        <p:spPr>
          <a:xfrm>
            <a:off x="738926" y="7118013"/>
            <a:ext cx="1739336" cy="1342888"/>
          </a:xfrm>
          <a:prstGeom prst="rect">
            <a:avLst/>
          </a:prstGeom>
          <a:noFill/>
          <a:ln>
            <a:noFill/>
          </a:ln>
          <a:effectLst>
            <a:outerShdw blurRad="57150" rotWithShape="0" algn="bl" dir="5400000" dist="19050">
              <a:srgbClr val="000000">
                <a:alpha val="50000"/>
              </a:srgbClr>
            </a:outerShdw>
          </a:effectLst>
        </p:spPr>
      </p:pic>
      <p:sp>
        <p:nvSpPr>
          <p:cNvPr id="215" name="Google Shape;215;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4"/>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21" name="Google Shape;221;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2" name="Google Shape;222;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3" name="Google Shape;223;p24"/>
          <p:cNvSpPr txBox="1"/>
          <p:nvPr/>
        </p:nvSpPr>
        <p:spPr>
          <a:xfrm>
            <a:off x="457200" y="1280150"/>
            <a:ext cx="4918800" cy="7431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are some sounds high and some sounds low?</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Sound Waves &amp; Wavelength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Sounds have different wavelengths, which result in different pitches. Higher-pitched sounds have a shorter wavelength and lower-pitched sounds have a longer wavelength.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gas that fills the Ruben’s Tube is the medium that the sound travels through. The speaker at the end of the tube causes more gas to come out of the tube at some places, and less gas to come out at others. Taller flames form where more gas is being pushed out, and shorter flames form where less gas is being pushed out.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explanations and/or drawings that they worked on during the Anchor Phenomenon. They should understand that the pattern of flames on the Ruben’s Tube changes when the pitch of the sound changes. The pattern of flames shows the wavelength of the sounds made.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that the pitch of a sound is a result of the wavelength of the vibration in their drawings and/or explanations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Explaining that they interpreted the different wavelengths of the vibrations shown in the oscilloscope </a:t>
            </a:r>
            <a:br>
              <a:rPr lang="en" sz="1000">
                <a:solidFill>
                  <a:schemeClr val="dk1"/>
                </a:solidFill>
                <a:latin typeface="Poppins"/>
                <a:ea typeface="Poppins"/>
                <a:cs typeface="Poppins"/>
                <a:sym typeface="Poppins"/>
              </a:rPr>
            </a:b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As an optional summarizing step, students could be asked to explain how, in each of these systems, a single cause (vibrations) can lead to a variety of effects (salt being shaken around, water forming waves, and flames being taller or shorter in the tube).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Is it easier to ‘see’ high pitch or low pitch sounds?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graphicFrame>
        <p:nvGraphicFramePr>
          <p:cNvPr id="224" name="Google Shape;224;p24"/>
          <p:cNvGraphicFramePr/>
          <p:nvPr/>
        </p:nvGraphicFramePr>
        <p:xfrm>
          <a:off x="5576925" y="1280160"/>
          <a:ext cx="3000000" cy="3000000"/>
        </p:xfrm>
        <a:graphic>
          <a:graphicData uri="http://schemas.openxmlformats.org/drawingml/2006/table">
            <a:tbl>
              <a:tblPr>
                <a:noFill/>
                <a:tableStyleId>{2E62BC42-61C8-48CD-8C88-F5BE086D7D58}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25" name="Google Shape;225;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26" name="Google Shape;226;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25"/>
          <p:cNvPicPr preferRelativeResize="0"/>
          <p:nvPr/>
        </p:nvPicPr>
        <p:blipFill>
          <a:blip r:embed="rId3">
            <a:alphaModFix/>
          </a:blip>
          <a:stretch>
            <a:fillRect/>
          </a:stretch>
        </p:blipFill>
        <p:spPr>
          <a:xfrm>
            <a:off x="5577800" y="1261675"/>
            <a:ext cx="1737400" cy="985873"/>
          </a:xfrm>
          <a:prstGeom prst="rect">
            <a:avLst/>
          </a:prstGeom>
          <a:noFill/>
          <a:ln>
            <a:noFill/>
          </a:ln>
        </p:spPr>
      </p:pic>
      <p:sp>
        <p:nvSpPr>
          <p:cNvPr id="232" name="Google Shape;232;p25"/>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3" name="Google Shape;233;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4" name="Google Shape;234;p25"/>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can you make sound waves visible?</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Sound Waves &amp; Engineering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apply what they've learned about sound and sound waves by building their own Sound Wave Watcher that uses the vibrations of sound to make visible patterns.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35" name="Google Shape;235;p25"/>
          <p:cNvGraphicFramePr/>
          <p:nvPr/>
        </p:nvGraphicFramePr>
        <p:xfrm>
          <a:off x="5577800" y="1280160"/>
          <a:ext cx="3000000" cy="3000000"/>
        </p:xfrm>
        <a:graphic>
          <a:graphicData uri="http://schemas.openxmlformats.org/drawingml/2006/table">
            <a:tbl>
              <a:tblPr>
                <a:noFill/>
                <a:tableStyleId>{2E62BC42-61C8-48CD-8C88-F5BE086D7D58}</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6" name="Google Shape;236;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7" name="Google Shape;237;p25"/>
          <p:cNvSpPr/>
          <p:nvPr/>
        </p:nvSpPr>
        <p:spPr>
          <a:xfrm>
            <a:off x="457650" y="3794925"/>
            <a:ext cx="6857700" cy="30819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25"/>
          <p:cNvSpPr txBox="1"/>
          <p:nvPr/>
        </p:nvSpPr>
        <p:spPr>
          <a:xfrm>
            <a:off x="2857500" y="4066575"/>
            <a:ext cx="4114800" cy="23757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Plan ahead! Students may bring in materials and objects from home to use in their machines. Students will work in pairs to share ideas, but each student will build their own Sound Wave Watcher.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See the lesson page for  a list of basic supplies that we have used in making Sound Wave Watchers. We encourage you to reuse supplies from the paper cup telephone activity and to raid your recycling bin and craft box for additional supplies. You can use those supplies to substitute or supplement our list.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239" name="Google Shape;239;p25"/>
          <p:cNvSpPr/>
          <p:nvPr/>
        </p:nvSpPr>
        <p:spPr>
          <a:xfrm>
            <a:off x="457200" y="7272775"/>
            <a:ext cx="6857700" cy="16149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25"/>
          <p:cNvSpPr txBox="1"/>
          <p:nvPr/>
        </p:nvSpPr>
        <p:spPr>
          <a:xfrm>
            <a:off x="757150" y="7440375"/>
            <a:ext cx="2886600" cy="1723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Patterns: </a:t>
            </a:r>
            <a:r>
              <a:rPr lang="en" sz="1000">
                <a:latin typeface="Poppins"/>
                <a:ea typeface="Poppins"/>
                <a:cs typeface="Poppins"/>
                <a:sym typeface="Poppins"/>
              </a:rPr>
              <a:t>Patterns help us to make predictions and form explanations. Students evaluate each pattern and predict how its changes relate to sound.</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p:txBody>
      </p:sp>
      <p:sp>
        <p:nvSpPr>
          <p:cNvPr id="241" name="Google Shape;241;p25"/>
          <p:cNvSpPr txBox="1"/>
          <p:nvPr/>
        </p:nvSpPr>
        <p:spPr>
          <a:xfrm>
            <a:off x="4085675" y="7665720"/>
            <a:ext cx="2886600" cy="10314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latin typeface="Poppins"/>
                <a:ea typeface="Poppins"/>
                <a:cs typeface="Poppins"/>
                <a:sym typeface="Poppins"/>
              </a:rPr>
              <a:t>Cause &amp; Effect</a:t>
            </a:r>
            <a:r>
              <a:rPr lang="en" sz="1000">
                <a:latin typeface="Poppins"/>
                <a:ea typeface="Poppins"/>
                <a:cs typeface="Poppins"/>
                <a:sym typeface="Poppins"/>
              </a:rPr>
              <a:t>: Cause and effect relationships are used to explain change. Understanding a single cause can help</a:t>
            </a:r>
            <a:endParaRPr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latin typeface="Poppins"/>
                <a:ea typeface="Poppins"/>
                <a:cs typeface="Poppins"/>
                <a:sym typeface="Poppins"/>
              </a:rPr>
              <a:t>us explain a wide variety of effects.</a:t>
            </a:r>
            <a:endParaRPr i="1" sz="1000">
              <a:latin typeface="Poppins"/>
              <a:ea typeface="Poppins"/>
              <a:cs typeface="Poppins"/>
              <a:sym typeface="Poppins"/>
            </a:endParaRPr>
          </a:p>
        </p:txBody>
      </p:sp>
      <p:pic>
        <p:nvPicPr>
          <p:cNvPr id="242" name="Google Shape;242;p25"/>
          <p:cNvPicPr preferRelativeResize="0"/>
          <p:nvPr/>
        </p:nvPicPr>
        <p:blipFill>
          <a:blip r:embed="rId5">
            <a:alphaModFix/>
          </a:blip>
          <a:stretch>
            <a:fillRect/>
          </a:stretch>
        </p:blipFill>
        <p:spPr>
          <a:xfrm>
            <a:off x="757150" y="4510924"/>
            <a:ext cx="1810150" cy="1336701"/>
          </a:xfrm>
          <a:prstGeom prst="rect">
            <a:avLst/>
          </a:prstGeom>
          <a:noFill/>
          <a:ln>
            <a:noFill/>
          </a:ln>
          <a:effectLst>
            <a:outerShdw blurRad="57150" rotWithShape="0" algn="bl" dir="5400000" dist="19050">
              <a:srgbClr val="000000">
                <a:alpha val="50000"/>
              </a:srgbClr>
            </a:outerShdw>
          </a:effectLst>
        </p:spPr>
      </p:pic>
      <p:sp>
        <p:nvSpPr>
          <p:cNvPr id="243" name="Google Shape;243;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investigate the science of sound. Students construct physical devices to feel the vibrations that allow us to communicate across distances. Students also use digital devices to visualize the characteristics of different sound waves that cause us to hear different things.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590800"/>
          <a:ext cx="3000000" cy="3000000"/>
        </p:xfrm>
        <a:graphic>
          <a:graphicData uri="http://schemas.openxmlformats.org/drawingml/2006/table">
            <a:tbl>
              <a:tblPr>
                <a:noFill/>
                <a:tableStyleId>{2E62BC42-61C8-48CD-8C88-F5BE086D7D58}</a:tableStyleId>
              </a:tblPr>
              <a:tblGrid>
                <a:gridCol w="3002650"/>
                <a:gridCol w="1485200"/>
                <a:gridCol w="1327450"/>
                <a:gridCol w="1042700"/>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4-PS4-1. Develop a model of waves to describe patterns in terms of amplitude and wavelength and that waves can cause objects to move.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latin typeface="Poppins"/>
                          <a:ea typeface="Poppins"/>
                          <a:cs typeface="Poppins"/>
                          <a:sym typeface="Poppins"/>
                        </a:rPr>
                        <a:t>• 4-PS4-3. Generate and compare multiple solutions that use patterns to transfer information.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3-5-ETS1-2. Generate and compare multiple possible solutions to a problem based on how well each is likely to meet the criteria and constraints of the problem.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3-5-ETS1-3. Plan and carry out fair tests in which variables are controlled and failure points are considered to identify aspects of a model or prototype that can be improved.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PS4.A: Wave Properties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PS4.C: Information Technologies and Instrumentation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ETS1.B: Developing Possible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ETS1.C: Optimizing the Design Solution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71" name="Google Shape;71;p14"/>
          <p:cNvPicPr preferRelativeResize="0"/>
          <p:nvPr/>
        </p:nvPicPr>
        <p:blipFill rotWithShape="1">
          <a:blip r:embed="rId5">
            <a:alphaModFix/>
          </a:blip>
          <a:srcRect b="0" l="0" r="0" t="0"/>
          <a:stretch/>
        </p:blipFill>
        <p:spPr>
          <a:xfrm>
            <a:off x="457200" y="5611700"/>
            <a:ext cx="6857998" cy="4081750"/>
          </a:xfrm>
          <a:prstGeom prst="rect">
            <a:avLst/>
          </a:prstGeom>
          <a:noFill/>
          <a:ln>
            <a:noFill/>
          </a:ln>
        </p:spPr>
      </p:pic>
      <p:sp>
        <p:nvSpPr>
          <p:cNvPr id="72" name="Google Shape;72;p14"/>
          <p:cNvSpPr txBox="1"/>
          <p:nvPr/>
        </p:nvSpPr>
        <p:spPr>
          <a:xfrm>
            <a:off x="528625" y="56864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3" name="Google Shape;73;p14"/>
          <p:cNvSpPr txBox="1"/>
          <p:nvPr/>
        </p:nvSpPr>
        <p:spPr>
          <a:xfrm>
            <a:off x="528625" y="79285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4" name="Google Shape;74;p14"/>
          <p:cNvSpPr txBox="1"/>
          <p:nvPr/>
        </p:nvSpPr>
        <p:spPr>
          <a:xfrm>
            <a:off x="2335075" y="5686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5" name="Google Shape;75;p14"/>
          <p:cNvSpPr txBox="1"/>
          <p:nvPr/>
        </p:nvSpPr>
        <p:spPr>
          <a:xfrm>
            <a:off x="4136575" y="5686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6" name="Google Shape;76;p14"/>
          <p:cNvSpPr txBox="1"/>
          <p:nvPr/>
        </p:nvSpPr>
        <p:spPr>
          <a:xfrm>
            <a:off x="5938075" y="56864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7" name="Google Shape;77;p14"/>
          <p:cNvSpPr txBox="1"/>
          <p:nvPr/>
        </p:nvSpPr>
        <p:spPr>
          <a:xfrm>
            <a:off x="531150" y="64008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Sound Waves &amp; Conceptual Modeling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Seeing Sound</a:t>
            </a:r>
            <a:endParaRPr sz="800">
              <a:solidFill>
                <a:schemeClr val="dk1"/>
              </a:solidFill>
              <a:latin typeface="Poppins"/>
              <a:ea typeface="Poppins"/>
              <a:cs typeface="Poppins"/>
              <a:sym typeface="Poppins"/>
            </a:endParaRPr>
          </a:p>
        </p:txBody>
      </p:sp>
      <p:sp>
        <p:nvSpPr>
          <p:cNvPr id="78" name="Google Shape;78;p14"/>
          <p:cNvSpPr txBox="1"/>
          <p:nvPr/>
        </p:nvSpPr>
        <p:spPr>
          <a:xfrm>
            <a:off x="2337600" y="6400800"/>
            <a:ext cx="12954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Pattern Transfer &amp; Technology</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do you send a secret code?</a:t>
            </a:r>
            <a:endParaRPr sz="800">
              <a:solidFill>
                <a:schemeClr val="dk1"/>
              </a:solidFill>
              <a:latin typeface="Poppins"/>
              <a:ea typeface="Poppins"/>
              <a:cs typeface="Poppins"/>
              <a:sym typeface="Poppins"/>
            </a:endParaRPr>
          </a:p>
        </p:txBody>
      </p:sp>
      <p:sp>
        <p:nvSpPr>
          <p:cNvPr id="79" name="Google Shape;79;p14"/>
          <p:cNvSpPr txBox="1"/>
          <p:nvPr/>
        </p:nvSpPr>
        <p:spPr>
          <a:xfrm>
            <a:off x="4139100" y="64008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Sound, Vibration, &amp; Engineering</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How far can a whisper travel?</a:t>
            </a:r>
            <a:endParaRPr sz="800">
              <a:solidFill>
                <a:schemeClr val="dk1"/>
              </a:solidFill>
              <a:latin typeface="Poppins"/>
              <a:ea typeface="Poppins"/>
              <a:cs typeface="Poppins"/>
              <a:sym typeface="Poppins"/>
            </a:endParaRPr>
          </a:p>
        </p:txBody>
      </p:sp>
      <p:sp>
        <p:nvSpPr>
          <p:cNvPr id="80" name="Google Shape;80;p14"/>
          <p:cNvSpPr txBox="1"/>
          <p:nvPr/>
        </p:nvSpPr>
        <p:spPr>
          <a:xfrm>
            <a:off x="5930250" y="64008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Sound &amp; Vibrations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What would happen if you screamed into outer space?</a:t>
            </a:r>
            <a:endParaRPr sz="800">
              <a:solidFill>
                <a:schemeClr val="dk1"/>
              </a:solidFill>
              <a:latin typeface="Poppins"/>
              <a:ea typeface="Poppins"/>
              <a:cs typeface="Poppins"/>
              <a:sym typeface="Poppins"/>
            </a:endParaRPr>
          </a:p>
        </p:txBody>
      </p:sp>
      <p:sp>
        <p:nvSpPr>
          <p:cNvPr id="81" name="Google Shape;81;p14"/>
          <p:cNvSpPr txBox="1"/>
          <p:nvPr/>
        </p:nvSpPr>
        <p:spPr>
          <a:xfrm>
            <a:off x="531150" y="86544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Sound Waves &amp; Wavelength </a:t>
            </a: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Why are some sounds high and some sounds low?</a:t>
            </a:r>
            <a:endParaRPr sz="800">
              <a:solidFill>
                <a:schemeClr val="dk1"/>
              </a:solidFill>
              <a:latin typeface="Poppins"/>
              <a:ea typeface="Poppins"/>
              <a:cs typeface="Poppins"/>
              <a:sym typeface="Poppins"/>
            </a:endParaRPr>
          </a:p>
        </p:txBody>
      </p:sp>
      <p:sp>
        <p:nvSpPr>
          <p:cNvPr id="82" name="Google Shape;82;p14"/>
          <p:cNvSpPr txBox="1"/>
          <p:nvPr/>
        </p:nvSpPr>
        <p:spPr>
          <a:xfrm>
            <a:off x="2326500" y="7225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4119425" y="7225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4" name="Google Shape;84;p14"/>
          <p:cNvSpPr txBox="1"/>
          <p:nvPr/>
        </p:nvSpPr>
        <p:spPr>
          <a:xfrm>
            <a:off x="5929500" y="72250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5" name="Google Shape;85;p14"/>
          <p:cNvSpPr txBox="1"/>
          <p:nvPr/>
        </p:nvSpPr>
        <p:spPr>
          <a:xfrm>
            <a:off x="2337600" y="7928500"/>
            <a:ext cx="9183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86" name="Google Shape;86;p14"/>
          <p:cNvSpPr txBox="1"/>
          <p:nvPr/>
        </p:nvSpPr>
        <p:spPr>
          <a:xfrm>
            <a:off x="520050" y="94699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7" name="Google Shape;87;p14"/>
          <p:cNvSpPr txBox="1"/>
          <p:nvPr/>
        </p:nvSpPr>
        <p:spPr>
          <a:xfrm>
            <a:off x="2322576" y="8654475"/>
            <a:ext cx="14133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Sound Waves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How can you make sound waves visible?</a:t>
            </a:r>
            <a:endParaRPr sz="800">
              <a:solidFill>
                <a:schemeClr val="dk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3" name="Google Shape;93;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4" name="Google Shape;94;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pic>
        <p:nvPicPr>
          <p:cNvPr id="95" name="Google Shape;95;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457200" y="4255675"/>
            <a:ext cx="3197700" cy="321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All sounds are vibrations. Normally, we hear those vibrations but don’t see or feel them. This unit’s  activities give students the opportunity to observe how sound waves feel and look.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All sound vibrations require something to travel through called a medium. The majority of sound vibrations are loud enough to be heard when they travel through gases (like air), but are usually not loud enough to be felt or seen when they vibrate other media, such as liquids and solids. By the end of this unit, students will have gathered evidence of these vibrations traveling through a wide variety of media: from strings, to windshields, balloons, flames, &amp; more.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is an excellent example of the Crosscutting Concepts of patterns as well as cause and effect. A single cause (sound vibrations) can lead to a variety of effects (not only sounds, but also the patterns in the speaker dish, the salt on the metal plate, and the flames coming out of the Ruben’s Tube).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97" name="Google Shape;97;p15"/>
          <p:cNvSpPr txBox="1"/>
          <p:nvPr/>
        </p:nvSpPr>
        <p:spPr>
          <a:xfrm>
            <a:off x="457200" y="3854800"/>
            <a:ext cx="6830400" cy="36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How can invisible sounds cause the patterns we can see in the music video?</a:t>
            </a:r>
            <a:endParaRPr sz="1200">
              <a:solidFill>
                <a:schemeClr val="dk1"/>
              </a:solidFill>
              <a:latin typeface="Poppins"/>
              <a:ea typeface="Poppins"/>
              <a:cs typeface="Poppins"/>
              <a:sym typeface="Poppins"/>
            </a:endParaRPr>
          </a:p>
        </p:txBody>
      </p:sp>
      <p:pic>
        <p:nvPicPr>
          <p:cNvPr id="98" name="Google Shape;98;p15"/>
          <p:cNvPicPr preferRelativeResize="0"/>
          <p:nvPr/>
        </p:nvPicPr>
        <p:blipFill>
          <a:blip r:embed="rId4">
            <a:alphaModFix/>
          </a:blip>
          <a:stretch>
            <a:fillRect/>
          </a:stretch>
        </p:blipFill>
        <p:spPr>
          <a:xfrm>
            <a:off x="457200" y="1709450"/>
            <a:ext cx="6871199" cy="2003001"/>
          </a:xfrm>
          <a:prstGeom prst="rect">
            <a:avLst/>
          </a:prstGeom>
          <a:noFill/>
          <a:ln>
            <a:noFill/>
          </a:ln>
        </p:spPr>
      </p:pic>
      <p:sp>
        <p:nvSpPr>
          <p:cNvPr id="99" name="Google Shape;99;p15"/>
          <p:cNvSpPr txBox="1"/>
          <p:nvPr/>
        </p:nvSpPr>
        <p:spPr>
          <a:xfrm>
            <a:off x="4117500" y="4255675"/>
            <a:ext cx="3197700" cy="34062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These effects exhibit predictable patterns in their response to the sounds.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Metal Plate: The metal plate is held in place by a bolt in the center and covered in grains of salt. The edges of the plate are free to vibrate. As the sound vibrations travel through the metal plate, they bounce the grains of salt into patterns based on how the plate is shaking!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Speaker Dish: The dish is filled with a liquid and sitting directly on a speaker. As the speaker vibrates with the music, the vibrations cause tiny waves that travel back and forth through liquid.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Ruben’s Tube: The tube has a series of holes in the top, and it is constantly being fed by a supply of flammable gas. A speaker sits at one end of the tube and the sound vibrations from that speaker cause more or less gas to be pushed out of the holes. Where more gas is pushed out, the flames grow taller; where less gas is pushed out, the flames shrink.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6"/>
          <p:cNvPicPr preferRelativeResize="0"/>
          <p:nvPr/>
        </p:nvPicPr>
        <p:blipFill>
          <a:blip r:embed="rId3">
            <a:alphaModFix/>
          </a:blip>
          <a:stretch>
            <a:fillRect/>
          </a:stretch>
        </p:blipFill>
        <p:spPr>
          <a:xfrm>
            <a:off x="5577800" y="1280150"/>
            <a:ext cx="1737400" cy="985878"/>
          </a:xfrm>
          <a:prstGeom prst="rect">
            <a:avLst/>
          </a:prstGeom>
          <a:noFill/>
          <a:ln>
            <a:noFill/>
          </a:ln>
        </p:spPr>
      </p:pic>
      <p:sp>
        <p:nvSpPr>
          <p:cNvPr id="106" name="Google Shape;106;p16"/>
          <p:cNvSpPr/>
          <p:nvPr/>
        </p:nvSpPr>
        <p:spPr>
          <a:xfrm>
            <a:off x="475050" y="5485825"/>
            <a:ext cx="6839100" cy="38589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8" name="Google Shape;108;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9" name="Google Shape;109;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Seeing Sound</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Sound Waves &amp; Conceptual Modeling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collection of devices that make sound waves visible, in a music video by composer Nigel Stanford. In the activity, they create an initial conceptual model to explain how each device works. Students will re-visit their model after each Mystery to add new information to 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0" name="Google Shape;110;p16"/>
          <p:cNvSpPr txBox="1"/>
          <p:nvPr/>
        </p:nvSpPr>
        <p:spPr>
          <a:xfrm>
            <a:off x="797850" y="5836125"/>
            <a:ext cx="2031300" cy="1980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It is important to encourage students to recognize that this activity is about making predictions to explain the phenomenon. They are going to learn a lot throughout the unit and have an opportunity to change or add to their first model.</a:t>
            </a:r>
            <a:endParaRPr sz="1000">
              <a:solidFill>
                <a:schemeClr val="dk1"/>
              </a:solidFill>
              <a:latin typeface="Poppins"/>
              <a:ea typeface="Poppins"/>
              <a:cs typeface="Poppins"/>
              <a:sym typeface="Poppins"/>
            </a:endParaRPr>
          </a:p>
        </p:txBody>
      </p:sp>
      <p:graphicFrame>
        <p:nvGraphicFramePr>
          <p:cNvPr id="111" name="Google Shape;111;p16"/>
          <p:cNvGraphicFramePr/>
          <p:nvPr/>
        </p:nvGraphicFramePr>
        <p:xfrm>
          <a:off x="5577800" y="1280185"/>
          <a:ext cx="3000000" cy="3000000"/>
        </p:xfrm>
        <a:graphic>
          <a:graphicData uri="http://schemas.openxmlformats.org/drawingml/2006/table">
            <a:tbl>
              <a:tblPr>
                <a:noFill/>
                <a:tableStyleId>{2E62BC42-61C8-48CD-8C88-F5BE086D7D58}</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2" name="Google Shape;112;p1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13" name="Google Shape;113;p16"/>
          <p:cNvPicPr preferRelativeResize="0"/>
          <p:nvPr/>
        </p:nvPicPr>
        <p:blipFill>
          <a:blip r:embed="rId5">
            <a:alphaModFix/>
          </a:blip>
          <a:stretch>
            <a:fillRect/>
          </a:stretch>
        </p:blipFill>
        <p:spPr>
          <a:xfrm>
            <a:off x="2928575" y="5849075"/>
            <a:ext cx="4061174" cy="3131177"/>
          </a:xfrm>
          <a:prstGeom prst="rect">
            <a:avLst/>
          </a:prstGeom>
          <a:noFill/>
          <a:ln>
            <a:noFill/>
          </a:ln>
        </p:spPr>
      </p:pic>
      <p:sp>
        <p:nvSpPr>
          <p:cNvPr id="114" name="Google Shape;114;p16"/>
          <p:cNvSpPr txBox="1"/>
          <p:nvPr/>
        </p:nvSpPr>
        <p:spPr>
          <a:xfrm>
            <a:off x="3415650" y="6863600"/>
            <a:ext cx="957900" cy="579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When the music changes, the pattern of the salt changes</a:t>
            </a:r>
            <a:endParaRPr sz="800">
              <a:solidFill>
                <a:schemeClr val="dk1"/>
              </a:solidFill>
              <a:latin typeface="Comic Sans MS"/>
              <a:ea typeface="Comic Sans MS"/>
              <a:cs typeface="Comic Sans MS"/>
              <a:sym typeface="Comic Sans MS"/>
            </a:endParaRPr>
          </a:p>
        </p:txBody>
      </p:sp>
      <p:sp>
        <p:nvSpPr>
          <p:cNvPr id="115" name="Google Shape;115;p16"/>
          <p:cNvSpPr txBox="1"/>
          <p:nvPr/>
        </p:nvSpPr>
        <p:spPr>
          <a:xfrm>
            <a:off x="5762225" y="6863700"/>
            <a:ext cx="1037700" cy="1515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What causes the patterns to change?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Is there a relationship between the type of sound and the pattern that is made?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What happens when the volume goes up?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What happens when the tone changes?</a:t>
            </a:r>
            <a:endParaRPr sz="800">
              <a:solidFill>
                <a:schemeClr val="dk1"/>
              </a:solidFill>
              <a:latin typeface="Comic Sans MS"/>
              <a:ea typeface="Comic Sans MS"/>
              <a:cs typeface="Comic Sans MS"/>
              <a:sym typeface="Comic Sans MS"/>
            </a:endParaRPr>
          </a:p>
        </p:txBody>
      </p:sp>
      <p:sp>
        <p:nvSpPr>
          <p:cNvPr id="116" name="Google Shape;116;p16"/>
          <p:cNvSpPr txBox="1"/>
          <p:nvPr/>
        </p:nvSpPr>
        <p:spPr>
          <a:xfrm>
            <a:off x="3415650" y="7556000"/>
            <a:ext cx="957900" cy="579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When the music changes, the pattern in the water changes.</a:t>
            </a:r>
            <a:endParaRPr sz="800">
              <a:solidFill>
                <a:schemeClr val="dk1"/>
              </a:solidFill>
              <a:latin typeface="Comic Sans MS"/>
              <a:ea typeface="Comic Sans MS"/>
              <a:cs typeface="Comic Sans MS"/>
              <a:sym typeface="Comic Sans MS"/>
            </a:endParaRPr>
          </a:p>
        </p:txBody>
      </p:sp>
      <p:sp>
        <p:nvSpPr>
          <p:cNvPr id="117" name="Google Shape;117;p16"/>
          <p:cNvSpPr txBox="1"/>
          <p:nvPr/>
        </p:nvSpPr>
        <p:spPr>
          <a:xfrm>
            <a:off x="3415650" y="8248625"/>
            <a:ext cx="957900" cy="579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When the music changes, the pattern of the flames changes.</a:t>
            </a:r>
            <a:endParaRPr sz="800">
              <a:solidFill>
                <a:schemeClr val="dk1"/>
              </a:solidFill>
              <a:latin typeface="Comic Sans MS"/>
              <a:ea typeface="Comic Sans MS"/>
              <a:cs typeface="Comic Sans MS"/>
              <a:sym typeface="Comic Sans MS"/>
            </a:endParaRPr>
          </a:p>
        </p:txBody>
      </p:sp>
      <p:sp>
        <p:nvSpPr>
          <p:cNvPr id="118" name="Google Shape;118;p16"/>
          <p:cNvSpPr txBox="1"/>
          <p:nvPr/>
        </p:nvSpPr>
        <p:spPr>
          <a:xfrm>
            <a:off x="4552425" y="6863706"/>
            <a:ext cx="1129500" cy="579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different sounds make different vibrations in the plate, making the salt move.</a:t>
            </a:r>
            <a:endParaRPr sz="800">
              <a:solidFill>
                <a:schemeClr val="dk1"/>
              </a:solidFill>
              <a:latin typeface="Comic Sans MS"/>
              <a:ea typeface="Comic Sans MS"/>
              <a:cs typeface="Comic Sans MS"/>
              <a:sym typeface="Comic Sans MS"/>
            </a:endParaRPr>
          </a:p>
        </p:txBody>
      </p:sp>
      <p:sp>
        <p:nvSpPr>
          <p:cNvPr id="119" name="Google Shape;119;p16"/>
          <p:cNvSpPr txBox="1"/>
          <p:nvPr/>
        </p:nvSpPr>
        <p:spPr>
          <a:xfrm>
            <a:off x="4552425" y="7556000"/>
            <a:ext cx="1129500" cy="579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700">
                <a:solidFill>
                  <a:schemeClr val="dk1"/>
                </a:solidFill>
                <a:latin typeface="Comic Sans MS"/>
                <a:ea typeface="Comic Sans MS"/>
                <a:cs typeface="Comic Sans MS"/>
                <a:sym typeface="Comic Sans MS"/>
              </a:rPr>
              <a:t>The music changes and makes different patterns of vibrations. The vibrations travel from the speaker to the water.</a:t>
            </a:r>
            <a:endParaRPr sz="700">
              <a:solidFill>
                <a:schemeClr val="dk1"/>
              </a:solidFill>
              <a:latin typeface="Comic Sans MS"/>
              <a:ea typeface="Comic Sans MS"/>
              <a:cs typeface="Comic Sans MS"/>
              <a:sym typeface="Comic Sans MS"/>
            </a:endParaRPr>
          </a:p>
        </p:txBody>
      </p:sp>
      <p:sp>
        <p:nvSpPr>
          <p:cNvPr id="120" name="Google Shape;120;p16"/>
          <p:cNvSpPr txBox="1"/>
          <p:nvPr/>
        </p:nvSpPr>
        <p:spPr>
          <a:xfrm>
            <a:off x="4596195" y="8248625"/>
            <a:ext cx="990600" cy="579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flames go higher and lower depending on the music.</a:t>
            </a:r>
            <a:endParaRPr sz="800">
              <a:solidFill>
                <a:schemeClr val="dk1"/>
              </a:solidFill>
              <a:latin typeface="Comic Sans MS"/>
              <a:ea typeface="Comic Sans MS"/>
              <a:cs typeface="Comic Sans MS"/>
              <a:sym typeface="Comic Sans MS"/>
            </a:endParaRPr>
          </a:p>
        </p:txBody>
      </p:sp>
      <p:sp>
        <p:nvSpPr>
          <p:cNvPr id="121" name="Google Shape;121;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27" name="Google Shape;127;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8" name="Google Shape;128;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9" name="Google Shape;129;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send a secret code?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Pattern Transfer &amp; Technology</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digital devices encode complex information so that it can be transferred over long distances.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Secret Snacks, students generate their own codes in order to transfer information across the classroom. Then, they compare their codes and evaluate which worked best given the criteria and constraints.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students who are sensitive to sensory overload, you may want to adjust the activity or create additional constraints (e.g. only whisper sounds) to create a safe space for all students.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a:t>
            </a:r>
            <a:r>
              <a:rPr b="1" i="1" lang="en" sz="1000">
                <a:solidFill>
                  <a:schemeClr val="dk1"/>
                </a:solidFill>
                <a:latin typeface="Poppins"/>
                <a:ea typeface="Poppins"/>
                <a:cs typeface="Poppins"/>
                <a:sym typeface="Poppins"/>
              </a:rPr>
              <a:t>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30" name="Google Shape;130;p17"/>
          <p:cNvGraphicFramePr/>
          <p:nvPr/>
        </p:nvGraphicFramePr>
        <p:xfrm>
          <a:off x="5576925" y="1280160"/>
          <a:ext cx="3000000" cy="3000000"/>
        </p:xfrm>
        <a:graphic>
          <a:graphicData uri="http://schemas.openxmlformats.org/drawingml/2006/table">
            <a:tbl>
              <a:tblPr>
                <a:noFill/>
                <a:tableStyleId>{2E62BC42-61C8-48CD-8C88-F5BE086D7D58}</a:tableStyleId>
              </a:tblPr>
              <a:tblGrid>
                <a:gridCol w="1738275"/>
              </a:tblGrid>
              <a:tr h="929175">
                <a:tc>
                  <a:txBody>
                    <a:bodyPr/>
                    <a:lstStyle/>
                    <a:p>
                      <a:pPr indent="0" lvl="0" marL="17145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5129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129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129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129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1" name="Google Shape;131;p17"/>
          <p:cNvSpPr/>
          <p:nvPr/>
        </p:nvSpPr>
        <p:spPr>
          <a:xfrm>
            <a:off x="457650" y="5014125"/>
            <a:ext cx="6857700" cy="4008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7"/>
          <p:cNvSpPr txBox="1"/>
          <p:nvPr/>
        </p:nvSpPr>
        <p:spPr>
          <a:xfrm>
            <a:off x="2996050" y="5351425"/>
            <a:ext cx="40125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Homeschool students will need a partner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involves pairs of students working together to create codes and then separating from one another to communicate those codes over a distance. Ideally student pairs will stand across the room from one another, but you may need to modify depending on your classroom.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can choose to provide whatever materials you’d like for students to use for their codes. We suggest at least some paper and crayons. But you can include flashlights, musical instruments, or anything you’d like to encourage student creativity in their visual and sound code creation.</a:t>
            </a:r>
            <a:endParaRPr sz="1000">
              <a:solidFill>
                <a:schemeClr val="dk1"/>
              </a:solidFill>
              <a:latin typeface="Poppins"/>
              <a:ea typeface="Poppins"/>
              <a:cs typeface="Poppins"/>
              <a:sym typeface="Poppins"/>
            </a:endParaRPr>
          </a:p>
        </p:txBody>
      </p:sp>
      <p:pic>
        <p:nvPicPr>
          <p:cNvPr id="133" name="Google Shape;133;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34" name="Google Shape;134;p17"/>
          <p:cNvPicPr preferRelativeResize="0"/>
          <p:nvPr/>
        </p:nvPicPr>
        <p:blipFill>
          <a:blip r:embed="rId5">
            <a:alphaModFix/>
          </a:blip>
          <a:stretch>
            <a:fillRect/>
          </a:stretch>
        </p:blipFill>
        <p:spPr>
          <a:xfrm>
            <a:off x="747717" y="7457375"/>
            <a:ext cx="1963784" cy="1101601"/>
          </a:xfrm>
          <a:prstGeom prst="rect">
            <a:avLst/>
          </a:prstGeom>
          <a:noFill/>
          <a:ln>
            <a:noFill/>
          </a:ln>
          <a:effectLst>
            <a:outerShdw blurRad="57150" rotWithShape="0" algn="bl" dir="5400000" dist="19050">
              <a:srgbClr val="000000">
                <a:alpha val="50000"/>
              </a:srgbClr>
            </a:outerShdw>
          </a:effectLst>
        </p:spPr>
      </p:pic>
      <p:pic>
        <p:nvPicPr>
          <p:cNvPr id="135" name="Google Shape;135;p17"/>
          <p:cNvPicPr preferRelativeResize="0"/>
          <p:nvPr/>
        </p:nvPicPr>
        <p:blipFill>
          <a:blip r:embed="rId6">
            <a:alphaModFix/>
          </a:blip>
          <a:stretch>
            <a:fillRect/>
          </a:stretch>
        </p:blipFill>
        <p:spPr>
          <a:xfrm>
            <a:off x="747722" y="5503828"/>
            <a:ext cx="1963775" cy="1451785"/>
          </a:xfrm>
          <a:prstGeom prst="rect">
            <a:avLst/>
          </a:prstGeom>
          <a:noFill/>
          <a:ln>
            <a:noFill/>
          </a:ln>
          <a:effectLst>
            <a:outerShdw blurRad="57150" rotWithShape="0" algn="bl" dir="5400000" dist="19050">
              <a:srgbClr val="000000">
                <a:alpha val="50000"/>
              </a:srgbClr>
            </a:outerShdw>
          </a:effectLst>
        </p:spPr>
      </p:pic>
      <p:sp>
        <p:nvSpPr>
          <p:cNvPr id="136" name="Google Shape;136;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18"/>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42" name="Google Shape;142;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3" name="Google Shape;143;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4" name="Google Shape;144;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send a secret code?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Pattern Transfer &amp; Technology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speaker and metal plate need electrical signals to make them vibrate. When they vibrate, they make a sound.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electrical signals carry a code, and that code is what makes the speaker and metal plate generate different sounds. The code used to make sounds is different from the code that is in this lesson, but it is still a code of electrical signals.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explanations and/or drawings that they worked on during the Anchor Phenomenon. They should understand that the speaker and metal plate both vibrate and make sounds when they receive an electrical signal. The electrical signal carries the sound as a code.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 adding: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Electrical signals make the speaker and metal plate vibrate.</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When the speaker and metal plates vibrate, they make a sound.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vibrating objects make sounds?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45" name="Google Shape;145;p18"/>
          <p:cNvGraphicFramePr/>
          <p:nvPr/>
        </p:nvGraphicFramePr>
        <p:xfrm>
          <a:off x="5576925" y="1280160"/>
          <a:ext cx="3000000" cy="3000000"/>
        </p:xfrm>
        <a:graphic>
          <a:graphicData uri="http://schemas.openxmlformats.org/drawingml/2006/table">
            <a:tbl>
              <a:tblPr>
                <a:noFill/>
                <a:tableStyleId>{2E62BC42-61C8-48CD-8C88-F5BE086D7D58}</a:tableStyleId>
              </a:tblPr>
              <a:tblGrid>
                <a:gridCol w="1738275"/>
              </a:tblGrid>
              <a:tr h="929175">
                <a:tc>
                  <a:txBody>
                    <a:bodyPr/>
                    <a:lstStyle/>
                    <a:p>
                      <a:pPr indent="0" lvl="0" marL="17145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6" name="Google Shape;146;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7" name="Google Shape;147;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53" name="Google Shape;153;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4" name="Google Shape;154;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5" name="Google Shape;155;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far can a whisper travel?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Sound, Vibration, &amp; Engineering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about the connection between sounds and vibration.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Paper Cup Telephone, students make telephones using cups and string. Students then modify the design of their telephones using different types of supplies to see if they can improve the sound quality.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56" name="Google Shape;156;p19"/>
          <p:cNvGraphicFramePr/>
          <p:nvPr/>
        </p:nvGraphicFramePr>
        <p:xfrm>
          <a:off x="5576925" y="1280160"/>
          <a:ext cx="3000000" cy="3000000"/>
        </p:xfrm>
        <a:graphic>
          <a:graphicData uri="http://schemas.openxmlformats.org/drawingml/2006/table">
            <a:tbl>
              <a:tblPr>
                <a:noFill/>
                <a:tableStyleId>{2E62BC42-61C8-48CD-8C88-F5BE086D7D58}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7" name="Google Shape;157;p19"/>
          <p:cNvSpPr/>
          <p:nvPr/>
        </p:nvSpPr>
        <p:spPr>
          <a:xfrm>
            <a:off x="457650" y="4404525"/>
            <a:ext cx="6857700" cy="4775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19"/>
          <p:cNvSpPr txBox="1"/>
          <p:nvPr/>
        </p:nvSpPr>
        <p:spPr>
          <a:xfrm>
            <a:off x="2545775" y="4626750"/>
            <a:ext cx="4462800" cy="12168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student will first make half of a paper cup telephone. Then, students will pair up to complete their telephones. Students will also have the chance to come up with their own experiments with the telephone. The list below shows materials they could use.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more paper cups, including larger and smaller cups</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construction paper could be used to make a cup larger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ribbon, yarn, dental floss, or other kinds of string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more of the same string you used before</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more paper clips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student needs a piece of string that is 6 feet in length. Read our </a:t>
            </a:r>
            <a:r>
              <a:rPr lang="en" sz="1000" u="sng">
                <a:solidFill>
                  <a:schemeClr val="dk1"/>
                </a:solidFill>
                <a:latin typeface="Poppins"/>
                <a:ea typeface="Poppins"/>
                <a:cs typeface="Poppins"/>
                <a:sym typeface="Poppins"/>
                <a:hlinkClick r:id="rId4">
                  <a:extLst>
                    <a:ext uri="{A12FA001-AC4F-418D-AE19-62706E023703}">
                      <ahyp:hlinkClr val="tx"/>
                    </a:ext>
                  </a:extLst>
                </a:hlinkClick>
              </a:rPr>
              <a:t>Teacher Tips</a:t>
            </a:r>
            <a:r>
              <a:rPr lang="en" sz="1000">
                <a:solidFill>
                  <a:schemeClr val="dk1"/>
                </a:solidFill>
                <a:latin typeface="Poppins"/>
                <a:ea typeface="Poppins"/>
                <a:cs typeface="Poppins"/>
                <a:sym typeface="Poppins"/>
              </a:rPr>
              <a:t> for a way to prepare several strings using a yardstick.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Your students will have the chance to come up with their own experiments with the phone. But before students attempt to modify and improve the design of their telephones, they need to know which materials are available to them. During Step 15 of the experiment, we suggest you show students which of these will be available.</a:t>
            </a:r>
            <a:endParaRPr sz="1000">
              <a:solidFill>
                <a:schemeClr val="dk1"/>
              </a:solidFill>
              <a:latin typeface="Poppins"/>
              <a:ea typeface="Poppins"/>
              <a:cs typeface="Poppins"/>
              <a:sym typeface="Poppins"/>
            </a:endParaRPr>
          </a:p>
        </p:txBody>
      </p:sp>
      <p:pic>
        <p:nvPicPr>
          <p:cNvPr id="159" name="Google Shape;159;p19"/>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pic>
        <p:nvPicPr>
          <p:cNvPr id="160" name="Google Shape;160;p19"/>
          <p:cNvPicPr preferRelativeResize="0"/>
          <p:nvPr/>
        </p:nvPicPr>
        <p:blipFill>
          <a:blip r:embed="rId6">
            <a:alphaModFix/>
          </a:blip>
          <a:stretch>
            <a:fillRect/>
          </a:stretch>
        </p:blipFill>
        <p:spPr>
          <a:xfrm>
            <a:off x="665936" y="7608250"/>
            <a:ext cx="1747002" cy="1277726"/>
          </a:xfrm>
          <a:prstGeom prst="rect">
            <a:avLst/>
          </a:prstGeom>
          <a:noFill/>
          <a:ln>
            <a:noFill/>
          </a:ln>
          <a:effectLst>
            <a:outerShdw blurRad="57150" rotWithShape="0" algn="bl" dir="5400000" dist="19050">
              <a:srgbClr val="000000">
                <a:alpha val="50000"/>
              </a:srgbClr>
            </a:outerShdw>
          </a:effectLst>
        </p:spPr>
      </p:pic>
      <p:pic>
        <p:nvPicPr>
          <p:cNvPr id="161" name="Google Shape;161;p19"/>
          <p:cNvPicPr preferRelativeResize="0"/>
          <p:nvPr/>
        </p:nvPicPr>
        <p:blipFill>
          <a:blip r:embed="rId7">
            <a:alphaModFix/>
          </a:blip>
          <a:stretch>
            <a:fillRect/>
          </a:stretch>
        </p:blipFill>
        <p:spPr>
          <a:xfrm>
            <a:off x="670289" y="4626749"/>
            <a:ext cx="1738276" cy="1277718"/>
          </a:xfrm>
          <a:prstGeom prst="rect">
            <a:avLst/>
          </a:prstGeom>
          <a:noFill/>
          <a:ln>
            <a:noFill/>
          </a:ln>
          <a:effectLst>
            <a:outerShdw blurRad="57150" rotWithShape="0" algn="bl" dir="5400000" dist="19050">
              <a:srgbClr val="000000">
                <a:alpha val="50000"/>
              </a:srgbClr>
            </a:outerShdw>
          </a:effectLst>
        </p:spPr>
      </p:pic>
      <p:pic>
        <p:nvPicPr>
          <p:cNvPr id="162" name="Google Shape;162;p19"/>
          <p:cNvPicPr preferRelativeResize="0"/>
          <p:nvPr/>
        </p:nvPicPr>
        <p:blipFill>
          <a:blip r:embed="rId8">
            <a:alphaModFix/>
          </a:blip>
          <a:stretch>
            <a:fillRect/>
          </a:stretch>
        </p:blipFill>
        <p:spPr>
          <a:xfrm>
            <a:off x="665925" y="6115199"/>
            <a:ext cx="1746998" cy="1282335"/>
          </a:xfrm>
          <a:prstGeom prst="rect">
            <a:avLst/>
          </a:prstGeom>
          <a:noFill/>
          <a:ln>
            <a:noFill/>
          </a:ln>
          <a:effectLst>
            <a:outerShdw blurRad="57150" rotWithShape="0" algn="bl" dir="5400000" dist="19050">
              <a:srgbClr val="000000">
                <a:alpha val="50000"/>
              </a:srgbClr>
            </a:outerShdw>
          </a:effectLst>
        </p:spPr>
      </p:pic>
      <p:sp>
        <p:nvSpPr>
          <p:cNvPr id="163" name="Google Shape;163;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9" name="Google Shape;169;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0" name="Google Shape;170;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1" name="Google Shape;171;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far can a whisper travel?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Sound, Vibration, &amp; Engineering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Sound is a vibration. When there is no sound, there is no vibration.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When there is sound, the vibrations cause patterns to form in the salt on the metal plate, the water in the dish, and the flames above the Ruben’s Tube.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explanations and/or drawings that they worked on during the Anchor Phenomenon. They should understand that the metal plate makes sound when it vibrates, and changes the pattern as the sound changes. The plate is vibrating the most where there is less powder and vibrating the least in places where the powder is collecting.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that sound is a vibration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labels, marking areas covered with salt as vibrating less and areas with no salt as vibrating more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Describing how they gathered evidence of vibrations by feeling their throat and the from the string in the cup telephone activity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Note: updates to the Ruben’s Tube and Speaker Dish sheets are optional at this point.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sound vibrations also travel through liquids?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72" name="Google Shape;172;p20"/>
          <p:cNvGraphicFramePr/>
          <p:nvPr/>
        </p:nvGraphicFramePr>
        <p:xfrm>
          <a:off x="5576925" y="1280160"/>
          <a:ext cx="3000000" cy="3000000"/>
        </p:xfrm>
        <a:graphic>
          <a:graphicData uri="http://schemas.openxmlformats.org/drawingml/2006/table">
            <a:tbl>
              <a:tblPr>
                <a:noFill/>
                <a:tableStyleId>{2E62BC42-61C8-48CD-8C88-F5BE086D7D58}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3" name="Google Shape;173;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4" name="Google Shape;174;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0" name="Google Shape;180;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1" name="Google Shape;181;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2" name="Google Shape;182;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What would happen if you screamed into outer space?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Sound &amp; Vibrations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the role that air plays in enabling a sound vibration to travel.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Act Out a Sound, students do two short activities that explore sound vibrations. Students experiment with sound to understand how it moves through the air and then consider what would happen in an environment like space where there is no air.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83" name="Google Shape;183;p21"/>
          <p:cNvGraphicFramePr/>
          <p:nvPr/>
        </p:nvGraphicFramePr>
        <p:xfrm>
          <a:off x="5576925" y="1280160"/>
          <a:ext cx="3000000" cy="3000000"/>
        </p:xfrm>
        <a:graphic>
          <a:graphicData uri="http://schemas.openxmlformats.org/drawingml/2006/table">
            <a:tbl>
              <a:tblPr>
                <a:noFill/>
                <a:tableStyleId>{2E62BC42-61C8-48CD-8C88-F5BE086D7D58}</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4" name="Google Shape;184;p21"/>
          <p:cNvSpPr/>
          <p:nvPr/>
        </p:nvSpPr>
        <p:spPr>
          <a:xfrm>
            <a:off x="457650" y="5014125"/>
            <a:ext cx="6857700" cy="3965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1"/>
          <p:cNvSpPr txBox="1"/>
          <p:nvPr/>
        </p:nvSpPr>
        <p:spPr>
          <a:xfrm>
            <a:off x="3359725" y="5351425"/>
            <a:ext cx="36486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the first activity, we suggest students work in pairs. For the second activity, you need a minimum of four people (and a maximum of six people) who will sit in a line, side by side. So make sure you have the people and the chairs you need.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first activity requires balloons and binder clips. The second activity requires the printouts and some tape. You may want to separate these supplies into two piles for easy classroom distribution.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86" name="Google Shape;186;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87" name="Google Shape;187;p21"/>
          <p:cNvPicPr preferRelativeResize="0"/>
          <p:nvPr/>
        </p:nvPicPr>
        <p:blipFill>
          <a:blip r:embed="rId5">
            <a:alphaModFix/>
          </a:blip>
          <a:stretch>
            <a:fillRect/>
          </a:stretch>
        </p:blipFill>
        <p:spPr>
          <a:xfrm>
            <a:off x="832113" y="7118025"/>
            <a:ext cx="2093790" cy="1510749"/>
          </a:xfrm>
          <a:prstGeom prst="rect">
            <a:avLst/>
          </a:prstGeom>
          <a:noFill/>
          <a:ln>
            <a:noFill/>
          </a:ln>
          <a:effectLst>
            <a:outerShdw blurRad="57150" rotWithShape="0" algn="bl" dir="5400000" dist="19050">
              <a:srgbClr val="000000">
                <a:alpha val="50000"/>
              </a:srgbClr>
            </a:outerShdw>
          </a:effectLst>
        </p:spPr>
      </p:pic>
      <p:pic>
        <p:nvPicPr>
          <p:cNvPr id="188" name="Google Shape;188;p21"/>
          <p:cNvPicPr preferRelativeResize="0"/>
          <p:nvPr/>
        </p:nvPicPr>
        <p:blipFill>
          <a:blip r:embed="rId6">
            <a:alphaModFix/>
          </a:blip>
          <a:stretch>
            <a:fillRect/>
          </a:stretch>
        </p:blipFill>
        <p:spPr>
          <a:xfrm>
            <a:off x="796604" y="5351425"/>
            <a:ext cx="2164821" cy="1510750"/>
          </a:xfrm>
          <a:prstGeom prst="rect">
            <a:avLst/>
          </a:prstGeom>
          <a:noFill/>
          <a:ln>
            <a:noFill/>
          </a:ln>
          <a:effectLst>
            <a:outerShdw blurRad="57150" rotWithShape="0" algn="bl" dir="5400000" dist="19050">
              <a:srgbClr val="000000">
                <a:alpha val="50000"/>
              </a:srgbClr>
            </a:outerShdw>
          </a:effectLst>
        </p:spPr>
      </p:pic>
      <p:sp>
        <p:nvSpPr>
          <p:cNvPr id="189" name="Google Shape;189;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Sound, Waves, &amp; Communication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