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-16435" y="517729"/>
            <a:ext cx="530872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 rot="-5400000">
            <a:off x="-1313568" y="3331933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-1770429" y="2799316"/>
            <a:ext cx="400521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Kształcenie społeczno-emocjonalne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 rot="-5400000">
            <a:off x="-1313568" y="3331933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850594" y="2719150"/>
            <a:ext cx="416555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Kształcenie społeczno-emocjonalne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ei.yale.edu/ruler/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Relationship Id="rId5" Type="http://schemas.openxmlformats.org/officeDocument/2006/relationships/image" Target="../media/image15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ei.yale.edu/ruler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ei.yale.edu/ruler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595500" y="1278731"/>
            <a:ext cx="4189251" cy="1347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-PL"/>
              <a:t>Poświęć </a:t>
            </a:r>
            <a:br>
              <a:rPr b="1" lang="pl-PL"/>
            </a:br>
            <a:r>
              <a:rPr b="1" lang="pl-PL"/>
              <a:t>„meta-moment”*</a:t>
            </a:r>
            <a:endParaRPr b="1"/>
          </a:p>
        </p:txBody>
      </p:sp>
      <p:sp>
        <p:nvSpPr>
          <p:cNvPr id="111" name="Google Shape;111;p25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Jakie uczucia wzbudza we mnie mowa nienawiści? &gt; Kształcenie społeczno-emocjonalne &gt; </a:t>
            </a:r>
            <a:r>
              <a:rPr b="1" i="0" lang="pl-PL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Poświęć „meta-moment”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/>
          <p:nvPr/>
        </p:nvSpPr>
        <p:spPr>
          <a:xfrm>
            <a:off x="5018850" y="815995"/>
            <a:ext cx="3620100" cy="2149500"/>
          </a:xfrm>
          <a:prstGeom prst="cloudCallout">
            <a:avLst>
              <a:gd fmla="val 39433" name="adj1"/>
              <a:gd fmla="val 90282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25"/>
          <p:cNvGrpSpPr/>
          <p:nvPr/>
        </p:nvGrpSpPr>
        <p:grpSpPr>
          <a:xfrm>
            <a:off x="5587528" y="1548025"/>
            <a:ext cx="2248645" cy="571803"/>
            <a:chOff x="2754450" y="2283196"/>
            <a:chExt cx="3488976" cy="887205"/>
          </a:xfrm>
        </p:grpSpPr>
        <p:pic>
          <p:nvPicPr>
            <p:cNvPr id="115" name="Google Shape;115;p25"/>
            <p:cNvPicPr preferRelativeResize="0"/>
            <p:nvPr/>
          </p:nvPicPr>
          <p:blipFill rotWithShape="1">
            <a:blip r:embed="rId4">
              <a:alphaModFix/>
            </a:blip>
            <a:srcRect b="13577" l="0" r="0" t="0"/>
            <a:stretch/>
          </p:blipFill>
          <p:spPr>
            <a:xfrm>
              <a:off x="2754450" y="2283196"/>
              <a:ext cx="1026575" cy="887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5"/>
            <p:cNvPicPr preferRelativeResize="0"/>
            <p:nvPr/>
          </p:nvPicPr>
          <p:blipFill rotWithShape="1">
            <a:blip r:embed="rId5">
              <a:alphaModFix/>
            </a:blip>
            <a:srcRect b="15902" l="0" r="0" t="0"/>
            <a:stretch/>
          </p:blipFill>
          <p:spPr>
            <a:xfrm>
              <a:off x="3863275" y="2283200"/>
              <a:ext cx="1055014" cy="88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5"/>
            <p:cNvPicPr preferRelativeResize="0"/>
            <p:nvPr/>
          </p:nvPicPr>
          <p:blipFill rotWithShape="1">
            <a:blip r:embed="rId6">
              <a:alphaModFix/>
            </a:blip>
            <a:srcRect b="23786" l="0" r="0" t="9259"/>
            <a:stretch/>
          </p:blipFill>
          <p:spPr>
            <a:xfrm>
              <a:off x="4918300" y="2283200"/>
              <a:ext cx="1325126" cy="887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25"/>
          <p:cNvSpPr txBox="1"/>
          <p:nvPr/>
        </p:nvSpPr>
        <p:spPr>
          <a:xfrm>
            <a:off x="595500" y="4029076"/>
            <a:ext cx="8098443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*„Meta-moment” określany jest jako mechanizm psychologiczny, który pomaga nam zatrzymać się na moment (‘nacisnąć przycisk STOP’), po tym jak coś spowodowało w nas wewnętrzne poruszenie, i zaplanować naszą reakcję. Robin Stern, psycholog z Yale Centre for Emotional Intelligence tłumaczy, że „meta-moment” pomaga nam wydłużyć przestrzeń czasową między momentem wyzwolenia reakcji a naszą faktyczną reakcją.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/>
        </p:nvSpPr>
        <p:spPr>
          <a:xfrm>
            <a:off x="804825" y="610550"/>
            <a:ext cx="5328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"/>
          <p:cNvSpPr/>
          <p:nvPr/>
        </p:nvSpPr>
        <p:spPr>
          <a:xfrm>
            <a:off x="3254800" y="155450"/>
            <a:ext cx="1974600" cy="20073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5229287" y="155450"/>
            <a:ext cx="1974600" cy="200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4"/>
          <p:cNvSpPr/>
          <p:nvPr/>
        </p:nvSpPr>
        <p:spPr>
          <a:xfrm>
            <a:off x="3254800" y="2162831"/>
            <a:ext cx="1974600" cy="20073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/>
          <p:nvPr/>
        </p:nvSpPr>
        <p:spPr>
          <a:xfrm>
            <a:off x="5229287" y="2162831"/>
            <a:ext cx="1974600" cy="20073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4"/>
          <p:cNvSpPr txBox="1"/>
          <p:nvPr/>
        </p:nvSpPr>
        <p:spPr>
          <a:xfrm rot="-5400000">
            <a:off x="1833050" y="1953175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 txBox="1"/>
          <p:nvPr/>
        </p:nvSpPr>
        <p:spPr>
          <a:xfrm rot="-5400000">
            <a:off x="2620750" y="344850"/>
            <a:ext cx="761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Duża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 rot="-5400000">
            <a:off x="2620750" y="3536075"/>
            <a:ext cx="761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Mała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3254799" y="4170200"/>
            <a:ext cx="1792985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Nieprzyjemne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5904125" y="4170200"/>
            <a:ext cx="1299875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Przyjemne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4657300" y="4481325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Uczucia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34"/>
          <p:cNvCxnSpPr/>
          <p:nvPr/>
        </p:nvCxnSpPr>
        <p:spPr>
          <a:xfrm>
            <a:off x="4216285" y="1196980"/>
            <a:ext cx="2117015" cy="2191745"/>
          </a:xfrm>
          <a:prstGeom prst="straightConnector1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4" name="Google Shape;254;p34"/>
          <p:cNvCxnSpPr/>
          <p:nvPr/>
        </p:nvCxnSpPr>
        <p:spPr>
          <a:xfrm rot="10800000">
            <a:off x="6732350" y="1016538"/>
            <a:ext cx="19800" cy="2756700"/>
          </a:xfrm>
          <a:prstGeom prst="straightConnector1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5" name="Google Shape;255;p34"/>
          <p:cNvCxnSpPr/>
          <p:nvPr/>
        </p:nvCxnSpPr>
        <p:spPr>
          <a:xfrm>
            <a:off x="3363933" y="3826595"/>
            <a:ext cx="2931917" cy="19163"/>
          </a:xfrm>
          <a:prstGeom prst="straightConnector1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6" name="Google Shape;256;p34"/>
          <p:cNvSpPr txBox="1"/>
          <p:nvPr/>
        </p:nvSpPr>
        <p:spPr>
          <a:xfrm>
            <a:off x="3330498" y="2835641"/>
            <a:ext cx="1974599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Samotny/a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Nieszczęśliwy/a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5438105" y="3267147"/>
            <a:ext cx="1604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Spokojny/a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5229281" y="217491"/>
            <a:ext cx="22215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Podekscytowany/a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Pogodny/a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Dumny/a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4"/>
          <p:cNvSpPr txBox="1"/>
          <p:nvPr/>
        </p:nvSpPr>
        <p:spPr>
          <a:xfrm>
            <a:off x="3261514" y="208599"/>
            <a:ext cx="19746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Wściekły/a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Zdenerwowany/a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Zirytowany/a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7251525" y="3500600"/>
            <a:ext cx="1560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RULER Programme. Yale Centre for Emotional Intelligence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5"/>
          <p:cNvPicPr preferRelativeResize="0"/>
          <p:nvPr/>
        </p:nvPicPr>
        <p:blipFill rotWithShape="1">
          <a:blip r:embed="rId7">
            <a:alphaModFix/>
          </a:blip>
          <a:srcRect b="6252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type="title"/>
          </p:nvPr>
        </p:nvSpPr>
        <p:spPr>
          <a:xfrm>
            <a:off x="489375" y="245275"/>
            <a:ext cx="865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400"/>
              <a:t>Czy zdarzyło ci się kiedyś </a:t>
            </a:r>
            <a:r>
              <a:rPr b="1" lang="pl-PL" sz="2400">
                <a:solidFill>
                  <a:srgbClr val="76B042"/>
                </a:solidFill>
              </a:rPr>
              <a:t>stracić kontrolę</a:t>
            </a:r>
            <a:r>
              <a:rPr lang="pl-PL" sz="2400"/>
              <a:t> nad emocjami?</a:t>
            </a:r>
            <a:endParaRPr sz="2400"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975" y="1039738"/>
            <a:ext cx="5793199" cy="344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501725" y="255275"/>
            <a:ext cx="864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l-PL">
                <a:solidFill>
                  <a:srgbClr val="76B042"/>
                </a:solidFill>
              </a:rPr>
              <a:t>Meta-moment</a:t>
            </a:r>
            <a:endParaRPr b="1">
              <a:solidFill>
                <a:srgbClr val="76B042"/>
              </a:solidFill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3406775" y="1212400"/>
            <a:ext cx="5358084" cy="12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zareagowałaby w takiej sytuacji </a:t>
            </a:r>
            <a:r>
              <a:rPr b="1" i="0" lang="pl-PL" sz="28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najlepsza wersja mnie</a:t>
            </a:r>
            <a:r>
              <a:rPr b="0" i="0" lang="pl-P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3711650" y="2827700"/>
            <a:ext cx="4909200" cy="14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Jaką strategię mogę przyjąć, żeby moje działania odzwierciadlały </a:t>
            </a:r>
            <a:r>
              <a:rPr b="1" i="0" lang="pl-PL" sz="28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najlepszą wersję mnie</a:t>
            </a:r>
            <a:r>
              <a:rPr b="0" i="0" lang="pl-P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7"/>
          <p:cNvPicPr preferRelativeResize="0"/>
          <p:nvPr/>
        </p:nvPicPr>
        <p:blipFill rotWithShape="1">
          <a:blip r:embed="rId3">
            <a:alphaModFix/>
          </a:blip>
          <a:srcRect b="13621" l="0" r="0" t="0"/>
          <a:stretch/>
        </p:blipFill>
        <p:spPr>
          <a:xfrm>
            <a:off x="501725" y="1282750"/>
            <a:ext cx="2826374" cy="24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688" y="885562"/>
            <a:ext cx="5346321" cy="356882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 txBox="1"/>
          <p:nvPr>
            <p:ph type="title"/>
          </p:nvPr>
        </p:nvSpPr>
        <p:spPr>
          <a:xfrm>
            <a:off x="501725" y="235300"/>
            <a:ext cx="864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/>
              <a:t>Co </a:t>
            </a:r>
            <a:r>
              <a:rPr b="1" lang="pl-PL">
                <a:solidFill>
                  <a:srgbClr val="76B042"/>
                </a:solidFill>
              </a:rPr>
              <a:t>czujesz</a:t>
            </a:r>
            <a:r>
              <a:rPr lang="pl-PL"/>
              <a:t> patrząc na to zdjęcie?</a:t>
            </a:r>
            <a:endParaRPr/>
          </a:p>
        </p:txBody>
      </p:sp>
      <p:sp>
        <p:nvSpPr>
          <p:cNvPr id="139" name="Google Shape;139;p28"/>
          <p:cNvSpPr txBox="1"/>
          <p:nvPr/>
        </p:nvSpPr>
        <p:spPr>
          <a:xfrm>
            <a:off x="6466125" y="1212300"/>
            <a:ext cx="2560200" cy="33168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Budapeszt, Węgry, </a:t>
            </a:r>
            <a:br>
              <a:rPr b="1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10 września 2015 r.</a:t>
            </a:r>
            <a:endParaRPr/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Oddział węgierskiej policji kontroluje sytuację w celu utrzymania porządku wśród uchodźców na stacji kolejowej Keleti w Budapeszcie. </a:t>
            </a:r>
            <a:endParaRPr/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Wielu uchodźców przybywa </a:t>
            </a:r>
            <a:br>
              <a:rPr b="0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do Węgier z Syrii, Pakistanu </a:t>
            </a:r>
            <a:br>
              <a:rPr b="0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i Afganistanu, chcąc przedostać się do innych państw Europy, takich jak Niemcy, Austria, Dania i inne, </a:t>
            </a:r>
            <a:br>
              <a:rPr b="0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gdzie widzą lepszą przyszłość </a:t>
            </a:r>
            <a:br>
              <a:rPr b="0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100" u="none" cap="none" strike="noStrike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dla swoich rodzin.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501475" y="215325"/>
            <a:ext cx="864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/>
              <a:t>Co rozumiemy przez </a:t>
            </a:r>
            <a:r>
              <a:rPr b="1" lang="pl-PL">
                <a:solidFill>
                  <a:srgbClr val="76B042"/>
                </a:solidFill>
              </a:rPr>
              <a:t>wyzwalacze</a:t>
            </a:r>
            <a:r>
              <a:rPr lang="pl-PL"/>
              <a:t>?</a:t>
            </a:r>
            <a:endParaRPr/>
          </a:p>
        </p:txBody>
      </p:sp>
      <p:grpSp>
        <p:nvGrpSpPr>
          <p:cNvPr id="145" name="Google Shape;145;p29"/>
          <p:cNvGrpSpPr/>
          <p:nvPr/>
        </p:nvGrpSpPr>
        <p:grpSpPr>
          <a:xfrm>
            <a:off x="1567927" y="2147126"/>
            <a:ext cx="1873598" cy="774883"/>
            <a:chOff x="1412802" y="2102463"/>
            <a:chExt cx="1873598" cy="774883"/>
          </a:xfrm>
        </p:grpSpPr>
        <p:sp>
          <p:nvSpPr>
            <p:cNvPr id="146" name="Google Shape;146;p29"/>
            <p:cNvSpPr/>
            <p:nvPr/>
          </p:nvSpPr>
          <p:spPr>
            <a:xfrm rot="570701">
              <a:off x="1436144" y="2338564"/>
              <a:ext cx="1831784" cy="375964"/>
            </a:xfrm>
            <a:prstGeom prst="roundRect">
              <a:avLst>
                <a:gd fmla="val 16667" name="adj"/>
              </a:avLst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9"/>
            <p:cNvSpPr txBox="1"/>
            <p:nvPr/>
          </p:nvSpPr>
          <p:spPr>
            <a:xfrm rot="611824">
              <a:off x="1439343" y="2259169"/>
              <a:ext cx="1811513" cy="461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góry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29"/>
          <p:cNvGrpSpPr/>
          <p:nvPr/>
        </p:nvGrpSpPr>
        <p:grpSpPr>
          <a:xfrm>
            <a:off x="772255" y="3215355"/>
            <a:ext cx="2146236" cy="744965"/>
            <a:chOff x="1126346" y="3562405"/>
            <a:chExt cx="1779776" cy="744965"/>
          </a:xfrm>
        </p:grpSpPr>
        <p:sp>
          <p:nvSpPr>
            <p:cNvPr id="149" name="Google Shape;149;p29"/>
            <p:cNvSpPr/>
            <p:nvPr/>
          </p:nvSpPr>
          <p:spPr>
            <a:xfrm rot="-547978">
              <a:off x="1416639" y="3778236"/>
              <a:ext cx="1192619" cy="366451"/>
            </a:xfrm>
            <a:prstGeom prst="roundRect">
              <a:avLst>
                <a:gd fmla="val 16667" name="adj"/>
              </a:avLst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9"/>
            <p:cNvSpPr txBox="1"/>
            <p:nvPr/>
          </p:nvSpPr>
          <p:spPr>
            <a:xfrm rot="-579851">
              <a:off x="1152841" y="3704070"/>
              <a:ext cx="1726785" cy="4616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muzyka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29"/>
          <p:cNvGrpSpPr/>
          <p:nvPr/>
        </p:nvGrpSpPr>
        <p:grpSpPr>
          <a:xfrm rot="476965">
            <a:off x="5873435" y="3861357"/>
            <a:ext cx="2281756" cy="471604"/>
            <a:chOff x="5920131" y="3818575"/>
            <a:chExt cx="1472588" cy="471600"/>
          </a:xfrm>
        </p:grpSpPr>
        <p:sp>
          <p:nvSpPr>
            <p:cNvPr id="152" name="Google Shape;152;p29"/>
            <p:cNvSpPr/>
            <p:nvPr/>
          </p:nvSpPr>
          <p:spPr>
            <a:xfrm>
              <a:off x="5920225" y="3818575"/>
              <a:ext cx="1472400" cy="4716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9"/>
            <p:cNvSpPr txBox="1"/>
            <p:nvPr/>
          </p:nvSpPr>
          <p:spPr>
            <a:xfrm rot="-1401">
              <a:off x="5920225" y="3823534"/>
              <a:ext cx="1472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wspomnienie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29"/>
          <p:cNvGrpSpPr/>
          <p:nvPr/>
        </p:nvGrpSpPr>
        <p:grpSpPr>
          <a:xfrm rot="477646">
            <a:off x="2836510" y="4088572"/>
            <a:ext cx="2066177" cy="462317"/>
            <a:chOff x="3194625" y="4098458"/>
            <a:chExt cx="2066100" cy="462300"/>
          </a:xfrm>
        </p:grpSpPr>
        <p:sp>
          <p:nvSpPr>
            <p:cNvPr id="155" name="Google Shape;155;p29"/>
            <p:cNvSpPr/>
            <p:nvPr/>
          </p:nvSpPr>
          <p:spPr>
            <a:xfrm>
              <a:off x="3194625" y="4111650"/>
              <a:ext cx="2066100" cy="4359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9"/>
            <p:cNvSpPr txBox="1"/>
            <p:nvPr/>
          </p:nvSpPr>
          <p:spPr>
            <a:xfrm rot="1012">
              <a:off x="3208720" y="4098758"/>
              <a:ext cx="203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dziadkowie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29"/>
          <p:cNvGrpSpPr/>
          <p:nvPr/>
        </p:nvGrpSpPr>
        <p:grpSpPr>
          <a:xfrm rot="-416287">
            <a:off x="5805848" y="1209005"/>
            <a:ext cx="2942176" cy="472060"/>
            <a:chOff x="4237896" y="1400700"/>
            <a:chExt cx="2942109" cy="472049"/>
          </a:xfrm>
        </p:grpSpPr>
        <p:sp>
          <p:nvSpPr>
            <p:cNvPr id="158" name="Google Shape;158;p29"/>
            <p:cNvSpPr/>
            <p:nvPr/>
          </p:nvSpPr>
          <p:spPr>
            <a:xfrm>
              <a:off x="4417747" y="1400700"/>
              <a:ext cx="2643592" cy="471600"/>
            </a:xfrm>
            <a:prstGeom prst="roundRect">
              <a:avLst>
                <a:gd fmla="val 16667" name="adj"/>
              </a:avLst>
            </a:prstGeom>
            <a:solidFill>
              <a:srgbClr val="F4CC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9"/>
            <p:cNvSpPr txBox="1"/>
            <p:nvPr/>
          </p:nvSpPr>
          <p:spPr>
            <a:xfrm>
              <a:off x="4237896" y="1411049"/>
              <a:ext cx="2942109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dobry przyjaciel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9"/>
          <p:cNvGrpSpPr/>
          <p:nvPr/>
        </p:nvGrpSpPr>
        <p:grpSpPr>
          <a:xfrm rot="-487709">
            <a:off x="1181568" y="1216277"/>
            <a:ext cx="1421467" cy="462022"/>
            <a:chOff x="754650" y="1054263"/>
            <a:chExt cx="1421400" cy="462000"/>
          </a:xfrm>
        </p:grpSpPr>
        <p:sp>
          <p:nvSpPr>
            <p:cNvPr id="161" name="Google Shape;161;p29"/>
            <p:cNvSpPr/>
            <p:nvPr/>
          </p:nvSpPr>
          <p:spPr>
            <a:xfrm>
              <a:off x="754650" y="1089850"/>
              <a:ext cx="1421400" cy="410100"/>
            </a:xfrm>
            <a:prstGeom prst="roundRect">
              <a:avLst>
                <a:gd fmla="val 16667" name="adj"/>
              </a:avLst>
            </a:prstGeom>
            <a:solidFill>
              <a:srgbClr val="FFD9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9"/>
            <p:cNvSpPr txBox="1"/>
            <p:nvPr/>
          </p:nvSpPr>
          <p:spPr>
            <a:xfrm rot="767">
              <a:off x="792750" y="1054413"/>
              <a:ext cx="1345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morze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p29"/>
          <p:cNvGrpSpPr/>
          <p:nvPr/>
        </p:nvGrpSpPr>
        <p:grpSpPr>
          <a:xfrm rot="501953">
            <a:off x="6175756" y="2539292"/>
            <a:ext cx="1739359" cy="474145"/>
            <a:chOff x="4821200" y="1400700"/>
            <a:chExt cx="1739287" cy="474125"/>
          </a:xfrm>
        </p:grpSpPr>
        <p:sp>
          <p:nvSpPr>
            <p:cNvPr id="164" name="Google Shape;164;p29"/>
            <p:cNvSpPr/>
            <p:nvPr/>
          </p:nvSpPr>
          <p:spPr>
            <a:xfrm>
              <a:off x="4821200" y="1400700"/>
              <a:ext cx="1738200" cy="471600"/>
            </a:xfrm>
            <a:prstGeom prst="roundRect">
              <a:avLst>
                <a:gd fmla="val 16667" name="adj"/>
              </a:avLst>
            </a:prstGeom>
            <a:solidFill>
              <a:srgbClr val="FCE5C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9"/>
            <p:cNvSpPr txBox="1"/>
            <p:nvPr/>
          </p:nvSpPr>
          <p:spPr>
            <a:xfrm>
              <a:off x="4822287" y="1413125"/>
              <a:ext cx="173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zapach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29"/>
          <p:cNvGrpSpPr/>
          <p:nvPr/>
        </p:nvGrpSpPr>
        <p:grpSpPr>
          <a:xfrm rot="-416287">
            <a:off x="3760490" y="1609423"/>
            <a:ext cx="1738251" cy="471611"/>
            <a:chOff x="4821189" y="1400700"/>
            <a:chExt cx="1738211" cy="471600"/>
          </a:xfrm>
        </p:grpSpPr>
        <p:sp>
          <p:nvSpPr>
            <p:cNvPr id="167" name="Google Shape;167;p29"/>
            <p:cNvSpPr/>
            <p:nvPr/>
          </p:nvSpPr>
          <p:spPr>
            <a:xfrm>
              <a:off x="4821200" y="1400700"/>
              <a:ext cx="1738200" cy="471600"/>
            </a:xfrm>
            <a:prstGeom prst="roundRect">
              <a:avLst>
                <a:gd fmla="val 16667" name="adj"/>
              </a:avLst>
            </a:prstGeom>
            <a:solidFill>
              <a:srgbClr val="D9D2E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9"/>
            <p:cNvSpPr txBox="1"/>
            <p:nvPr/>
          </p:nvSpPr>
          <p:spPr>
            <a:xfrm>
              <a:off x="4821189" y="1405647"/>
              <a:ext cx="173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działania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29"/>
          <p:cNvGrpSpPr/>
          <p:nvPr/>
        </p:nvGrpSpPr>
        <p:grpSpPr>
          <a:xfrm rot="-191572">
            <a:off x="3820391" y="3055907"/>
            <a:ext cx="1781439" cy="473024"/>
            <a:chOff x="4778054" y="1400700"/>
            <a:chExt cx="1781346" cy="472999"/>
          </a:xfrm>
        </p:grpSpPr>
        <p:sp>
          <p:nvSpPr>
            <p:cNvPr id="170" name="Google Shape;170;p29"/>
            <p:cNvSpPr/>
            <p:nvPr/>
          </p:nvSpPr>
          <p:spPr>
            <a:xfrm>
              <a:off x="4821200" y="1400700"/>
              <a:ext cx="1738200" cy="471600"/>
            </a:xfrm>
            <a:prstGeom prst="roundRect">
              <a:avLst>
                <a:gd fmla="val 16667" name="adj"/>
              </a:avLst>
            </a:prstGeom>
            <a:solidFill>
              <a:srgbClr val="D5A6B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9"/>
            <p:cNvSpPr txBox="1"/>
            <p:nvPr/>
          </p:nvSpPr>
          <p:spPr>
            <a:xfrm>
              <a:off x="4778054" y="1411999"/>
              <a:ext cx="1738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dźwięk</a:t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/>
        </p:nvSpPr>
        <p:spPr>
          <a:xfrm>
            <a:off x="7203875" y="3454625"/>
            <a:ext cx="1560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RULER Programme. Yale Centre for Emotional Intelligence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804825" y="610550"/>
            <a:ext cx="53286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3254800" y="155450"/>
            <a:ext cx="1974600" cy="20073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5229287" y="155450"/>
            <a:ext cx="1974600" cy="200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/>
          <p:cNvSpPr/>
          <p:nvPr/>
        </p:nvSpPr>
        <p:spPr>
          <a:xfrm>
            <a:off x="3254800" y="2162831"/>
            <a:ext cx="1974600" cy="20073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0"/>
          <p:cNvSpPr/>
          <p:nvPr/>
        </p:nvSpPr>
        <p:spPr>
          <a:xfrm>
            <a:off x="5229287" y="2162831"/>
            <a:ext cx="1974600" cy="20073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 rot="-5400000">
            <a:off x="1756850" y="1953175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 rot="-5400000">
            <a:off x="2620750" y="344850"/>
            <a:ext cx="761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Duża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 rot="-5400000">
            <a:off x="2620750" y="3536075"/>
            <a:ext cx="761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Mała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3254799" y="4170200"/>
            <a:ext cx="1666605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Nieprzyjemne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5808900" y="4170200"/>
            <a:ext cx="13951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Przyjemne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4657300" y="4481325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Uczucia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6152900" y="3734225"/>
            <a:ext cx="1560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RULER Programme. Yale Centre for Emotional Intelligence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/>
          <p:cNvSpPr/>
          <p:nvPr/>
        </p:nvSpPr>
        <p:spPr>
          <a:xfrm>
            <a:off x="1383398" y="234100"/>
            <a:ext cx="2090400" cy="21249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1"/>
          <p:cNvSpPr/>
          <p:nvPr/>
        </p:nvSpPr>
        <p:spPr>
          <a:xfrm>
            <a:off x="3473832" y="234100"/>
            <a:ext cx="2090400" cy="21249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1383398" y="2359369"/>
            <a:ext cx="2090400" cy="21249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3473832" y="2359369"/>
            <a:ext cx="2090400" cy="21249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2246828" y="228443"/>
            <a:ext cx="1226970" cy="261610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Zszokowany/a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963445" y="228443"/>
            <a:ext cx="1358868" cy="26161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Rozwścieczony/a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3435691" y="228443"/>
            <a:ext cx="1138750" cy="26161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Zaskoczony/a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4491876" y="228443"/>
            <a:ext cx="1373364" cy="26161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Zachwycony/a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1665249" y="1367414"/>
            <a:ext cx="1417552" cy="261610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Zdenerwowany/a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3637891" y="1367414"/>
            <a:ext cx="1719927" cy="26161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Entuzjastyczny/a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1175055" y="2066402"/>
            <a:ext cx="1180776" cy="261610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Obrzydzony/a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2270274" y="2066402"/>
            <a:ext cx="1241971" cy="261610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Zirytowany/a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4380253" y="2066402"/>
            <a:ext cx="1484986" cy="26161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Szczęśliwy/a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3410659" y="2066402"/>
            <a:ext cx="1206876" cy="261610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Miły/a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1175055" y="2400343"/>
            <a:ext cx="1289699" cy="261610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Zdegustowany/a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2413730" y="2400343"/>
            <a:ext cx="1083647" cy="26161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Apatyczny/a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3465138" y="2400343"/>
            <a:ext cx="1209698" cy="26161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Swobodny/a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4606046" y="2400343"/>
            <a:ext cx="1259193" cy="26161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Spełniony/a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1719832" y="3223477"/>
            <a:ext cx="1244277" cy="26161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Samotny/a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3841139" y="3223477"/>
            <a:ext cx="1259193" cy="261610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Zrelaksowany/a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1175055" y="4262216"/>
            <a:ext cx="1180776" cy="261610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Zrozpaczony/a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2343295" y="4262216"/>
            <a:ext cx="1207479" cy="261610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Wyczerpany/a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3410659" y="4262216"/>
            <a:ext cx="1324044" cy="261610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Śpiący/a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4617524" y="4262216"/>
            <a:ext cx="1247715" cy="261610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l-P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Spokojny/a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type="title"/>
          </p:nvPr>
        </p:nvSpPr>
        <p:spPr>
          <a:xfrm>
            <a:off x="501725" y="305200"/>
            <a:ext cx="864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/>
              <a:t>Strategie </a:t>
            </a:r>
            <a:r>
              <a:rPr b="1" lang="pl-PL" sz="2400">
                <a:solidFill>
                  <a:srgbClr val="76B042"/>
                </a:solidFill>
              </a:rPr>
              <a:t>w trakcie</a:t>
            </a:r>
            <a:r>
              <a:rPr lang="pl-PL" sz="2400"/>
              <a:t> (w czasie trwania stanu emocjonalnego)</a:t>
            </a:r>
            <a:endParaRPr sz="2400"/>
          </a:p>
        </p:txBody>
      </p:sp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623525" y="1004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l-PL" sz="2000">
                <a:solidFill>
                  <a:schemeClr val="dk1"/>
                </a:solidFill>
              </a:rPr>
              <a:t>Oddychanie</a:t>
            </a:r>
            <a:endParaRPr sz="20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l-PL" sz="2000">
                <a:solidFill>
                  <a:schemeClr val="dk1"/>
                </a:solidFill>
              </a:rPr>
              <a:t>Świadome doświadczanie/</a:t>
            </a:r>
            <a:br>
              <a:rPr lang="pl-PL" sz="2000">
                <a:solidFill>
                  <a:schemeClr val="dk1"/>
                </a:solidFill>
              </a:rPr>
            </a:br>
            <a:r>
              <a:rPr lang="pl-PL" sz="2000">
                <a:solidFill>
                  <a:schemeClr val="dk1"/>
                </a:solidFill>
              </a:rPr>
              <a:t>/odprężenie się</a:t>
            </a:r>
            <a:endParaRPr sz="20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l-PL" sz="2000">
                <a:solidFill>
                  <a:schemeClr val="dk1"/>
                </a:solidFill>
              </a:rPr>
              <a:t>Przeformułowanie</a:t>
            </a:r>
            <a:endParaRPr sz="20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l-PL" sz="2000">
                <a:solidFill>
                  <a:schemeClr val="dk1"/>
                </a:solidFill>
              </a:rPr>
              <a:t>Rozmowa z samym/samą sobą</a:t>
            </a:r>
            <a:endParaRPr sz="20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l-PL" sz="2000">
                <a:solidFill>
                  <a:schemeClr val="dk1"/>
                </a:solidFill>
              </a:rPr>
              <a:t>Wizualizacja</a:t>
            </a:r>
            <a:endParaRPr sz="20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l-PL" sz="2000">
                <a:solidFill>
                  <a:schemeClr val="dk1"/>
                </a:solidFill>
              </a:rPr>
              <a:t>Odwrócenie uwagi</a:t>
            </a:r>
            <a:endParaRPr sz="20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l-PL" sz="2000">
                <a:solidFill>
                  <a:schemeClr val="dk1"/>
                </a:solidFill>
              </a:rPr>
              <a:t>Zdystansowanie się do sytuacji</a:t>
            </a:r>
            <a:endParaRPr sz="2000"/>
          </a:p>
        </p:txBody>
      </p:sp>
      <p:pic>
        <p:nvPicPr>
          <p:cNvPr id="223" name="Google Shape;223;p32"/>
          <p:cNvPicPr preferRelativeResize="0"/>
          <p:nvPr/>
        </p:nvPicPr>
        <p:blipFill rotWithShape="1">
          <a:blip r:embed="rId3">
            <a:alphaModFix/>
          </a:blip>
          <a:srcRect b="20369" l="0" r="0" t="0"/>
          <a:stretch/>
        </p:blipFill>
        <p:spPr>
          <a:xfrm>
            <a:off x="5759994" y="1132788"/>
            <a:ext cx="1198650" cy="9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 rotWithShape="1">
          <a:blip r:embed="rId4">
            <a:alphaModFix/>
          </a:blip>
          <a:srcRect b="27087" l="0" r="0" t="0"/>
          <a:stretch/>
        </p:blipFill>
        <p:spPr>
          <a:xfrm>
            <a:off x="5427934" y="2571750"/>
            <a:ext cx="1198650" cy="87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 rotWithShape="1">
          <a:blip r:embed="rId5">
            <a:alphaModFix/>
          </a:blip>
          <a:srcRect b="18719" l="0" r="0" t="0"/>
          <a:stretch/>
        </p:blipFill>
        <p:spPr>
          <a:xfrm>
            <a:off x="7298138" y="1537125"/>
            <a:ext cx="1353704" cy="110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 rotWithShape="1">
          <a:blip r:embed="rId6">
            <a:alphaModFix/>
          </a:blip>
          <a:srcRect b="13590" l="0" r="0" t="0"/>
          <a:stretch/>
        </p:blipFill>
        <p:spPr>
          <a:xfrm>
            <a:off x="7228225" y="3033912"/>
            <a:ext cx="1198675" cy="10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>
            <p:ph type="title"/>
          </p:nvPr>
        </p:nvSpPr>
        <p:spPr>
          <a:xfrm>
            <a:off x="491475" y="195350"/>
            <a:ext cx="869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-PL" sz="2400">
                <a:solidFill>
                  <a:srgbClr val="000000"/>
                </a:solidFill>
              </a:rPr>
              <a:t>Strategie </a:t>
            </a:r>
            <a:r>
              <a:rPr b="1" lang="pl-PL" sz="2400">
                <a:solidFill>
                  <a:srgbClr val="76B042"/>
                </a:solidFill>
              </a:rPr>
              <a:t>długoterminowe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32" name="Google Shape;232;p33"/>
          <p:cNvSpPr txBox="1"/>
          <p:nvPr>
            <p:ph idx="1" type="body"/>
          </p:nvPr>
        </p:nvSpPr>
        <p:spPr>
          <a:xfrm>
            <a:off x="667875" y="9427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Działanie na rzecz danej sprawy lub kwestii społecznej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Medytacja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Duchowość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Aktywność fizyczna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Inne hobby/zajęcia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Rozrywka: muzyka/TV/gry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Zmiana sytuacji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Wsparcie innych osób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Znalezienie rozwiązania problemu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Określanie celów i osiąganie ich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-PL">
                <a:solidFill>
                  <a:schemeClr val="dk1"/>
                </a:solidFill>
              </a:rPr>
              <a:t>Profesjonalna pomoc</a:t>
            </a:r>
            <a:endParaRPr/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3">
            <a:alphaModFix/>
          </a:blip>
          <a:srcRect b="18173" l="0" r="0" t="0"/>
          <a:stretch/>
        </p:blipFill>
        <p:spPr>
          <a:xfrm>
            <a:off x="7502850" y="1372275"/>
            <a:ext cx="1208924" cy="9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 rotWithShape="1">
          <a:blip r:embed="rId4">
            <a:alphaModFix/>
          </a:blip>
          <a:srcRect b="22154" l="0" r="0" t="0"/>
          <a:stretch/>
        </p:blipFill>
        <p:spPr>
          <a:xfrm>
            <a:off x="5797858" y="1372275"/>
            <a:ext cx="1523575" cy="11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 rotWithShape="1">
          <a:blip r:embed="rId5">
            <a:alphaModFix/>
          </a:blip>
          <a:srcRect b="14021" l="0" r="0" t="0"/>
          <a:stretch/>
        </p:blipFill>
        <p:spPr>
          <a:xfrm>
            <a:off x="4884091" y="2373699"/>
            <a:ext cx="1464699" cy="125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6">
            <a:alphaModFix/>
          </a:blip>
          <a:srcRect b="24828" l="0" r="0" t="0"/>
          <a:stretch/>
        </p:blipFill>
        <p:spPr>
          <a:xfrm>
            <a:off x="7036346" y="2373700"/>
            <a:ext cx="1675429" cy="125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 rotWithShape="1">
          <a:blip r:embed="rId7">
            <a:alphaModFix/>
          </a:blip>
          <a:srcRect b="15074" l="0" r="0" t="0"/>
          <a:stretch/>
        </p:blipFill>
        <p:spPr>
          <a:xfrm>
            <a:off x="5979276" y="3494714"/>
            <a:ext cx="1523574" cy="1293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