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a2cd7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a2cd7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52709541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52709541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08d71cb2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08d71cb2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2709541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270954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52709541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52709541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52709541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52709541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52709541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52709541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08a2cd72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08a2cd72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2709541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2709541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52709541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52709541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52709541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52709541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4.png"/><Relationship Id="rId13" Type="http://schemas.openxmlformats.org/officeDocument/2006/relationships/image" Target="../media/image15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1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7931D"/>
                </a:solidFill>
              </a:rPr>
              <a:t>What is hate speech? &gt; Citizenship &gt; </a:t>
            </a:r>
            <a:r>
              <a:rPr b="1" lang="en-GB">
                <a:solidFill>
                  <a:srgbClr val="F7931D"/>
                </a:solidFill>
              </a:rPr>
              <a:t>The colour game</a:t>
            </a:r>
            <a:endParaRPr b="1">
              <a:solidFill>
                <a:srgbClr val="F7931D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</a:rPr>
              <a:t>The colour game</a:t>
            </a:r>
            <a:endParaRPr b="1" sz="4800"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3017" y="16980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5567" y="29492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4550" y="16980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/>
          <p:nvPr/>
        </p:nvSpPr>
        <p:spPr>
          <a:xfrm>
            <a:off x="6020946" y="11550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/>
          <p:nvPr/>
        </p:nvSpPr>
        <p:spPr>
          <a:xfrm flipH="1">
            <a:off x="7149386" y="11550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6535025" y="24146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?</a:t>
            </a:r>
            <a:endParaRPr b="1"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1389000" y="161088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7931D"/>
                </a:solidFill>
              </a:rPr>
              <a:t>Task</a:t>
            </a:r>
            <a:r>
              <a:rPr b="1" lang="en-GB" sz="2400">
                <a:solidFill>
                  <a:srgbClr val="F7931D"/>
                </a:solidFill>
              </a:rPr>
              <a:t>:</a:t>
            </a:r>
            <a:r>
              <a:rPr b="1" lang="en-GB" sz="2400"/>
              <a:t> </a:t>
            </a:r>
            <a:r>
              <a:rPr b="1" lang="en-GB" sz="2400">
                <a:solidFill>
                  <a:srgbClr val="F7931D"/>
                </a:solidFill>
              </a:rPr>
              <a:t>‘</a:t>
            </a:r>
            <a:r>
              <a:rPr lang="en-GB" sz="2400">
                <a:solidFill>
                  <a:srgbClr val="F7931D"/>
                </a:solidFill>
              </a:rPr>
              <a:t>Us’ and ‘Them’ words</a:t>
            </a:r>
            <a:endParaRPr sz="2400">
              <a:solidFill>
                <a:srgbClr val="F7931D"/>
              </a:solidFill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709800" y="1219350"/>
            <a:ext cx="8638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Think back to Round 2.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What words and phrases were used to create a division?</a:t>
            </a:r>
            <a:endParaRPr b="1" sz="2400"/>
          </a:p>
        </p:txBody>
      </p:sp>
      <p:sp>
        <p:nvSpPr>
          <p:cNvPr id="213" name="Google Shape;213;p34"/>
          <p:cNvSpPr txBox="1"/>
          <p:nvPr/>
        </p:nvSpPr>
        <p:spPr>
          <a:xfrm>
            <a:off x="709800" y="2192375"/>
            <a:ext cx="8638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Record these words under two headings:</a:t>
            </a:r>
            <a:endParaRPr sz="2400"/>
          </a:p>
        </p:txBody>
      </p:sp>
      <p:sp>
        <p:nvSpPr>
          <p:cNvPr id="214" name="Google Shape;214;p34"/>
          <p:cNvSpPr txBox="1"/>
          <p:nvPr/>
        </p:nvSpPr>
        <p:spPr>
          <a:xfrm>
            <a:off x="1236600" y="2895750"/>
            <a:ext cx="26139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Positive (‘Us’)</a:t>
            </a:r>
            <a:endParaRPr b="1" sz="2400"/>
          </a:p>
        </p:txBody>
      </p:sp>
      <p:sp>
        <p:nvSpPr>
          <p:cNvPr id="215" name="Google Shape;215;p34"/>
          <p:cNvSpPr txBox="1"/>
          <p:nvPr/>
        </p:nvSpPr>
        <p:spPr>
          <a:xfrm>
            <a:off x="5903100" y="2895750"/>
            <a:ext cx="2974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Negative</a:t>
            </a:r>
            <a:r>
              <a:rPr b="1" lang="en-GB" sz="2400"/>
              <a:t> (‘Them’)</a:t>
            </a:r>
            <a:endParaRPr b="1" sz="2400"/>
          </a:p>
        </p:txBody>
      </p:sp>
      <p:cxnSp>
        <p:nvCxnSpPr>
          <p:cNvPr id="216" name="Google Shape;216;p34"/>
          <p:cNvCxnSpPr/>
          <p:nvPr/>
        </p:nvCxnSpPr>
        <p:spPr>
          <a:xfrm>
            <a:off x="4825575" y="3019175"/>
            <a:ext cx="0" cy="2118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4"/>
          <p:cNvCxnSpPr/>
          <p:nvPr/>
        </p:nvCxnSpPr>
        <p:spPr>
          <a:xfrm>
            <a:off x="685875" y="3613425"/>
            <a:ext cx="827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00" y="246325"/>
            <a:ext cx="597400" cy="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908550" y="398725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Organisation: </a:t>
            </a:r>
            <a:r>
              <a:rPr lang="en-GB" sz="2400"/>
              <a:t>Split into three groups</a:t>
            </a:r>
            <a:endParaRPr sz="2400"/>
          </a:p>
        </p:txBody>
      </p:sp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024" y="1292525"/>
            <a:ext cx="1435125" cy="82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075" y="1292525"/>
            <a:ext cx="1435125" cy="8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/>
        </p:nvSpPr>
        <p:spPr>
          <a:xfrm>
            <a:off x="872588" y="2119325"/>
            <a:ext cx="25440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0000"/>
                </a:solidFill>
              </a:rPr>
              <a:t>Red Convincers</a:t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123" name="Google Shape;123;p26"/>
          <p:cNvGrpSpPr/>
          <p:nvPr/>
        </p:nvGrpSpPr>
        <p:grpSpPr>
          <a:xfrm>
            <a:off x="5993825" y="1292525"/>
            <a:ext cx="2801700" cy="1653600"/>
            <a:chOff x="5612825" y="1140125"/>
            <a:chExt cx="2801700" cy="1653600"/>
          </a:xfrm>
        </p:grpSpPr>
        <p:pic>
          <p:nvPicPr>
            <p:cNvPr id="124" name="Google Shape;12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6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0000FF"/>
                  </a:solidFill>
                </a:rPr>
                <a:t>Blue</a:t>
              </a:r>
              <a:r>
                <a:rPr b="1" lang="en-GB" sz="2400">
                  <a:solidFill>
                    <a:srgbClr val="0000FF"/>
                  </a:solidFill>
                </a:rPr>
                <a:t> Convincers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26" name="Google Shape;126;p26"/>
          <p:cNvSpPr txBox="1"/>
          <p:nvPr/>
        </p:nvSpPr>
        <p:spPr>
          <a:xfrm>
            <a:off x="3497625" y="2119325"/>
            <a:ext cx="25440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Audience</a:t>
            </a:r>
            <a:endParaRPr sz="2400"/>
          </a:p>
        </p:txBody>
      </p:sp>
      <p:sp>
        <p:nvSpPr>
          <p:cNvPr id="127" name="Google Shape;127;p26"/>
          <p:cNvSpPr txBox="1"/>
          <p:nvPr/>
        </p:nvSpPr>
        <p:spPr>
          <a:xfrm>
            <a:off x="886288" y="3291400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Aim</a:t>
            </a:r>
            <a:r>
              <a:rPr b="1" lang="en-GB" sz="2400"/>
              <a:t>: </a:t>
            </a:r>
            <a:r>
              <a:rPr lang="en-GB" sz="2400"/>
              <a:t>To convince members of the Audience to join your team.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/>
          <p:nvPr/>
        </p:nvSpPr>
        <p:spPr>
          <a:xfrm>
            <a:off x="4944475" y="2770800"/>
            <a:ext cx="3765900" cy="1775400"/>
          </a:xfrm>
          <a:prstGeom prst="roundRect">
            <a:avLst>
              <a:gd fmla="val 16667" name="adj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886300" y="129100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Round 1</a:t>
            </a:r>
            <a:endParaRPr sz="2400"/>
          </a:p>
        </p:txBody>
      </p:sp>
      <p:grpSp>
        <p:nvGrpSpPr>
          <p:cNvPr id="134" name="Google Shape;134;p27"/>
          <p:cNvGrpSpPr/>
          <p:nvPr/>
        </p:nvGrpSpPr>
        <p:grpSpPr>
          <a:xfrm>
            <a:off x="733888" y="2971875"/>
            <a:ext cx="2544000" cy="1653600"/>
            <a:chOff x="491588" y="1140125"/>
            <a:chExt cx="2544000" cy="1653600"/>
          </a:xfrm>
        </p:grpSpPr>
        <p:pic>
          <p:nvPicPr>
            <p:cNvPr id="135" name="Google Shape;13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6024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27"/>
            <p:cNvSpPr txBox="1"/>
            <p:nvPr/>
          </p:nvSpPr>
          <p:spPr>
            <a:xfrm>
              <a:off x="491588" y="19669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F0000"/>
                  </a:solidFill>
                </a:rPr>
                <a:t>Red Convincers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137" name="Google Shape;137;p27"/>
          <p:cNvSpPr txBox="1"/>
          <p:nvPr/>
        </p:nvSpPr>
        <p:spPr>
          <a:xfrm>
            <a:off x="3125490" y="3798675"/>
            <a:ext cx="1435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go first</a:t>
            </a:r>
            <a:endParaRPr sz="2400"/>
          </a:p>
        </p:txBody>
      </p:sp>
      <p:sp>
        <p:nvSpPr>
          <p:cNvPr id="138" name="Google Shape;138;p27"/>
          <p:cNvSpPr txBox="1"/>
          <p:nvPr/>
        </p:nvSpPr>
        <p:spPr>
          <a:xfrm>
            <a:off x="904650" y="662925"/>
            <a:ext cx="80967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Using </a:t>
            </a:r>
            <a:r>
              <a:rPr lang="en-GB" sz="2400" u="sng"/>
              <a:t>only the information on your card</a:t>
            </a:r>
            <a:r>
              <a:rPr lang="en-GB" sz="2400"/>
              <a:t>, convince the Audience to join your team.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(You need to decide which qualities you will talk about, and who in your group will make the pitch.) </a:t>
            </a:r>
            <a:endParaRPr sz="2400"/>
          </a:p>
        </p:txBody>
      </p:sp>
      <p:sp>
        <p:nvSpPr>
          <p:cNvPr id="139" name="Google Shape;139;p27"/>
          <p:cNvSpPr txBox="1"/>
          <p:nvPr/>
        </p:nvSpPr>
        <p:spPr>
          <a:xfrm>
            <a:off x="5401950" y="2504625"/>
            <a:ext cx="34893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You have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</a:rPr>
              <a:t>2 minutes</a:t>
            </a:r>
            <a:r>
              <a:rPr lang="en-GB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to make your case.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250" y="3306250"/>
            <a:ext cx="600250" cy="6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/>
        </p:nvSpPr>
        <p:spPr>
          <a:xfrm>
            <a:off x="908550" y="246325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7931D"/>
                </a:solidFill>
              </a:rPr>
              <a:t>Who do you choose?</a:t>
            </a:r>
            <a:endParaRPr sz="4800">
              <a:solidFill>
                <a:srgbClr val="F7931D"/>
              </a:solidFill>
            </a:endParaRPr>
          </a:p>
        </p:txBody>
      </p:sp>
      <p:grpSp>
        <p:nvGrpSpPr>
          <p:cNvPr id="146" name="Google Shape;146;p28"/>
          <p:cNvGrpSpPr/>
          <p:nvPr/>
        </p:nvGrpSpPr>
        <p:grpSpPr>
          <a:xfrm>
            <a:off x="1326863" y="1307500"/>
            <a:ext cx="2544000" cy="1653600"/>
            <a:chOff x="491588" y="1140125"/>
            <a:chExt cx="2544000" cy="1653600"/>
          </a:xfrm>
        </p:grpSpPr>
        <p:pic>
          <p:nvPicPr>
            <p:cNvPr id="147" name="Google Shape;14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6024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8"/>
            <p:cNvSpPr txBox="1"/>
            <p:nvPr/>
          </p:nvSpPr>
          <p:spPr>
            <a:xfrm>
              <a:off x="491588" y="19669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F0000"/>
                  </a:solidFill>
                </a:rPr>
                <a:t>Red Convincers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49" name="Google Shape;149;p28"/>
          <p:cNvGrpSpPr/>
          <p:nvPr/>
        </p:nvGrpSpPr>
        <p:grpSpPr>
          <a:xfrm>
            <a:off x="5624425" y="1307500"/>
            <a:ext cx="2801700" cy="1653600"/>
            <a:chOff x="5612825" y="1140125"/>
            <a:chExt cx="2801700" cy="1653600"/>
          </a:xfrm>
        </p:grpSpPr>
        <p:pic>
          <p:nvPicPr>
            <p:cNvPr id="150" name="Google Shape;15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8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0000FF"/>
                  </a:solidFill>
                </a:rPr>
                <a:t>Blue Convincers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52" name="Google Shape;152;p28"/>
          <p:cNvSpPr txBox="1"/>
          <p:nvPr/>
        </p:nvSpPr>
        <p:spPr>
          <a:xfrm>
            <a:off x="732751" y="3012388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Move and stand next to the team who convinced you.</a:t>
            </a:r>
            <a:endParaRPr sz="2400"/>
          </a:p>
        </p:txBody>
      </p:sp>
      <p:sp>
        <p:nvSpPr>
          <p:cNvPr id="153" name="Google Shape;153;p28"/>
          <p:cNvSpPr txBox="1"/>
          <p:nvPr/>
        </p:nvSpPr>
        <p:spPr>
          <a:xfrm>
            <a:off x="732751" y="3890500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What convinced you to join them?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>
            <a:off x="4944475" y="2770800"/>
            <a:ext cx="3765900" cy="1775400"/>
          </a:xfrm>
          <a:prstGeom prst="roundRect">
            <a:avLst>
              <a:gd fmla="val 16667" name="adj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886300" y="52900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Round 2</a:t>
            </a:r>
            <a:r>
              <a:rPr lang="en-GB" sz="2400"/>
              <a:t> - New round, new cards!</a:t>
            </a:r>
            <a:endParaRPr sz="2400"/>
          </a:p>
        </p:txBody>
      </p:sp>
      <p:sp>
        <p:nvSpPr>
          <p:cNvPr id="160" name="Google Shape;160;p29"/>
          <p:cNvSpPr txBox="1"/>
          <p:nvPr/>
        </p:nvSpPr>
        <p:spPr>
          <a:xfrm>
            <a:off x="3277890" y="3798675"/>
            <a:ext cx="1435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go first</a:t>
            </a:r>
            <a:endParaRPr sz="2400"/>
          </a:p>
        </p:txBody>
      </p:sp>
      <p:sp>
        <p:nvSpPr>
          <p:cNvPr id="161" name="Google Shape;161;p29"/>
          <p:cNvSpPr txBox="1"/>
          <p:nvPr/>
        </p:nvSpPr>
        <p:spPr>
          <a:xfrm>
            <a:off x="904650" y="586725"/>
            <a:ext cx="80967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Using </a:t>
            </a:r>
            <a:r>
              <a:rPr lang="en-GB" sz="2400" u="sng"/>
              <a:t>only the information on your card</a:t>
            </a:r>
            <a:r>
              <a:rPr lang="en-GB" sz="2400"/>
              <a:t>, convince the Audience to join your team.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(You need to decide which qualities you will talk about, and who in your group will make the pitch.) </a:t>
            </a:r>
            <a:endParaRPr sz="2400"/>
          </a:p>
        </p:txBody>
      </p:sp>
      <p:grpSp>
        <p:nvGrpSpPr>
          <p:cNvPr id="162" name="Google Shape;162;p29"/>
          <p:cNvGrpSpPr/>
          <p:nvPr/>
        </p:nvGrpSpPr>
        <p:grpSpPr>
          <a:xfrm>
            <a:off x="598150" y="2971875"/>
            <a:ext cx="2801700" cy="1653600"/>
            <a:chOff x="5612825" y="1140125"/>
            <a:chExt cx="2801700" cy="1653600"/>
          </a:xfrm>
        </p:grpSpPr>
        <p:pic>
          <p:nvPicPr>
            <p:cNvPr id="163" name="Google Shape;16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29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0000FF"/>
                  </a:solidFill>
                </a:rPr>
                <a:t>Blue Convincers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65" name="Google Shape;165;p29"/>
          <p:cNvSpPr txBox="1"/>
          <p:nvPr/>
        </p:nvSpPr>
        <p:spPr>
          <a:xfrm>
            <a:off x="5401950" y="2504625"/>
            <a:ext cx="34893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You have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</a:rPr>
              <a:t>2 minutes</a:t>
            </a:r>
            <a:r>
              <a:rPr lang="en-GB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to make your case.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250" y="3306250"/>
            <a:ext cx="600250" cy="6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/>
        </p:nvSpPr>
        <p:spPr>
          <a:xfrm>
            <a:off x="908550" y="246325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7931D"/>
                </a:solidFill>
              </a:rPr>
              <a:t>Who do you choose?</a:t>
            </a:r>
            <a:endParaRPr b="1" sz="4800">
              <a:solidFill>
                <a:srgbClr val="F7931D"/>
              </a:solidFill>
            </a:endParaRPr>
          </a:p>
        </p:txBody>
      </p:sp>
      <p:grpSp>
        <p:nvGrpSpPr>
          <p:cNvPr id="172" name="Google Shape;172;p30"/>
          <p:cNvGrpSpPr/>
          <p:nvPr/>
        </p:nvGrpSpPr>
        <p:grpSpPr>
          <a:xfrm>
            <a:off x="1326863" y="1307500"/>
            <a:ext cx="2544000" cy="1653600"/>
            <a:chOff x="491588" y="1140125"/>
            <a:chExt cx="2544000" cy="1653600"/>
          </a:xfrm>
        </p:grpSpPr>
        <p:pic>
          <p:nvPicPr>
            <p:cNvPr id="173" name="Google Shape;17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6024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30"/>
            <p:cNvSpPr txBox="1"/>
            <p:nvPr/>
          </p:nvSpPr>
          <p:spPr>
            <a:xfrm>
              <a:off x="491588" y="19669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F0000"/>
                  </a:solidFill>
                </a:rPr>
                <a:t>Red Convincers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75" name="Google Shape;175;p30"/>
          <p:cNvGrpSpPr/>
          <p:nvPr/>
        </p:nvGrpSpPr>
        <p:grpSpPr>
          <a:xfrm>
            <a:off x="5624425" y="1307500"/>
            <a:ext cx="2801700" cy="1653600"/>
            <a:chOff x="5612825" y="1140125"/>
            <a:chExt cx="2801700" cy="1653600"/>
          </a:xfrm>
        </p:grpSpPr>
        <p:pic>
          <p:nvPicPr>
            <p:cNvPr id="176" name="Google Shape;17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30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0000FF"/>
                  </a:solidFill>
                </a:rPr>
                <a:t>Blue Convincers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78" name="Google Shape;178;p30"/>
          <p:cNvSpPr txBox="1"/>
          <p:nvPr/>
        </p:nvSpPr>
        <p:spPr>
          <a:xfrm>
            <a:off x="732751" y="3012388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Move and stand next to the team who convinced you.</a:t>
            </a:r>
            <a:endParaRPr sz="2400"/>
          </a:p>
        </p:txBody>
      </p:sp>
      <p:sp>
        <p:nvSpPr>
          <p:cNvPr id="179" name="Google Shape;179;p30"/>
          <p:cNvSpPr txBox="1"/>
          <p:nvPr/>
        </p:nvSpPr>
        <p:spPr>
          <a:xfrm>
            <a:off x="732751" y="3890500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What convinced you to join them?</a:t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/>
        </p:nvSpPr>
        <p:spPr>
          <a:xfrm>
            <a:off x="908550" y="246325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7931D"/>
                </a:solidFill>
              </a:rPr>
              <a:t>What was different?</a:t>
            </a:r>
            <a:endParaRPr sz="4800">
              <a:solidFill>
                <a:srgbClr val="F7931D"/>
              </a:solidFill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732751" y="3012388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Did you notice anything different between Round 1 and Round 2?</a:t>
            </a:r>
            <a:endParaRPr b="1" sz="2400"/>
          </a:p>
        </p:txBody>
      </p:sp>
      <p:sp>
        <p:nvSpPr>
          <p:cNvPr id="186" name="Google Shape;186;p31"/>
          <p:cNvSpPr txBox="1"/>
          <p:nvPr/>
        </p:nvSpPr>
        <p:spPr>
          <a:xfrm>
            <a:off x="732751" y="3890500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Why do you think this happened?</a:t>
            </a:r>
            <a:endParaRPr b="1" sz="2400"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113" y="1225525"/>
            <a:ext cx="2543573" cy="163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/>
        </p:nvSpPr>
        <p:spPr>
          <a:xfrm>
            <a:off x="304800" y="231675"/>
            <a:ext cx="882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Round 1 = Social Identification</a:t>
            </a:r>
            <a:endParaRPr sz="3600">
              <a:solidFill>
                <a:srgbClr val="F7931D"/>
              </a:solidFill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475" y="1532325"/>
            <a:ext cx="2685104" cy="26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3883375" y="1724088"/>
            <a:ext cx="48357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We adopt the identity of a group and our self-esteem is tied to being part of that group.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To improve our self-esteem we will focus on our group’s </a:t>
            </a:r>
            <a:r>
              <a:rPr b="1" lang="en-GB" sz="2400"/>
              <a:t>positive characteristics</a:t>
            </a:r>
            <a:r>
              <a:rPr lang="en-GB" sz="2400"/>
              <a:t> (and sometimes exaggerate them!)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/>
        </p:nvSpPr>
        <p:spPr>
          <a:xfrm>
            <a:off x="304800" y="231675"/>
            <a:ext cx="882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Round 2 = Social Comparison</a:t>
            </a:r>
            <a:endParaRPr sz="3600">
              <a:solidFill>
                <a:srgbClr val="F7931D"/>
              </a:solidFill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883375" y="1876488"/>
            <a:ext cx="48357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We discriminate against another group </a:t>
            </a:r>
            <a:r>
              <a:rPr b="1" lang="en-GB" sz="2400"/>
              <a:t>(them)</a:t>
            </a:r>
            <a:r>
              <a:rPr lang="en-GB" sz="2400"/>
              <a:t> to make our own group </a:t>
            </a:r>
            <a:r>
              <a:rPr b="1" lang="en-GB" sz="2400"/>
              <a:t>(us)</a:t>
            </a:r>
            <a:r>
              <a:rPr lang="en-GB" sz="2400"/>
              <a:t> look superior.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To maintain or improve our self-image we will focus on the other group’s </a:t>
            </a:r>
            <a:r>
              <a:rPr b="1" lang="en-GB" sz="2400"/>
              <a:t>negative</a:t>
            </a:r>
            <a:r>
              <a:rPr b="1" lang="en-GB" sz="2400"/>
              <a:t> characteristics</a:t>
            </a:r>
            <a:r>
              <a:rPr lang="en-GB" sz="2400"/>
              <a:t> and exaggerate them.</a:t>
            </a:r>
            <a:endParaRPr sz="2400"/>
          </a:p>
        </p:txBody>
      </p:sp>
      <p:grpSp>
        <p:nvGrpSpPr>
          <p:cNvPr id="201" name="Google Shape;201;p33"/>
          <p:cNvGrpSpPr/>
          <p:nvPr/>
        </p:nvGrpSpPr>
        <p:grpSpPr>
          <a:xfrm>
            <a:off x="2332175" y="3031250"/>
            <a:ext cx="1396776" cy="1368673"/>
            <a:chOff x="2227525" y="3496200"/>
            <a:chExt cx="1396776" cy="1368673"/>
          </a:xfrm>
        </p:grpSpPr>
        <p:pic>
          <p:nvPicPr>
            <p:cNvPr id="202" name="Google Shape;20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27525" y="3496200"/>
              <a:ext cx="1396776" cy="1368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06160" y="4155725"/>
              <a:ext cx="439500" cy="439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33"/>
          <p:cNvGrpSpPr/>
          <p:nvPr/>
        </p:nvGrpSpPr>
        <p:grpSpPr>
          <a:xfrm>
            <a:off x="689968" y="1127969"/>
            <a:ext cx="1871646" cy="1833779"/>
            <a:chOff x="339600" y="1151900"/>
            <a:chExt cx="2018601" cy="1977974"/>
          </a:xfrm>
        </p:grpSpPr>
        <p:pic>
          <p:nvPicPr>
            <p:cNvPr id="205" name="Google Shape;205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9600" y="1151900"/>
              <a:ext cx="2018601" cy="1977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9463" y="2139274"/>
              <a:ext cx="638875" cy="63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